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6" r:id="rId3"/>
    <p:sldMasterId id="2147483719" r:id="rId4"/>
    <p:sldMasterId id="2147483739" r:id="rId5"/>
  </p:sldMasterIdLst>
  <p:notesMasterIdLst>
    <p:notesMasterId r:id="rId44"/>
  </p:notesMasterIdLst>
  <p:sldIdLst>
    <p:sldId id="286" r:id="rId6"/>
    <p:sldId id="372" r:id="rId7"/>
    <p:sldId id="415" r:id="rId8"/>
    <p:sldId id="438" r:id="rId9"/>
    <p:sldId id="439" r:id="rId10"/>
    <p:sldId id="440" r:id="rId11"/>
    <p:sldId id="414" r:id="rId12"/>
    <p:sldId id="417" r:id="rId13"/>
    <p:sldId id="441" r:id="rId14"/>
    <p:sldId id="443" r:id="rId15"/>
    <p:sldId id="447" r:id="rId16"/>
    <p:sldId id="445" r:id="rId17"/>
    <p:sldId id="387" r:id="rId18"/>
    <p:sldId id="390" r:id="rId19"/>
    <p:sldId id="446" r:id="rId20"/>
    <p:sldId id="289"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324" r:id="rId35"/>
    <p:sldId id="312" r:id="rId36"/>
    <p:sldId id="325" r:id="rId37"/>
    <p:sldId id="326" r:id="rId38"/>
    <p:sldId id="331" r:id="rId39"/>
    <p:sldId id="332" r:id="rId40"/>
    <p:sldId id="333" r:id="rId41"/>
    <p:sldId id="330" r:id="rId42"/>
    <p:sldId id="42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BFE1-453A-9CEC-20A7F17296D5}"/>
              </c:ext>
            </c:extLst>
          </c:dPt>
          <c:dPt>
            <c:idx val="1"/>
            <c:bubble3D val="0"/>
            <c:spPr>
              <a:solidFill>
                <a:schemeClr val="accent1"/>
              </a:solidFill>
              <a:ln w="19050">
                <a:noFill/>
              </a:ln>
              <a:effectLst/>
            </c:spPr>
            <c:extLst>
              <c:ext xmlns:c16="http://schemas.microsoft.com/office/drawing/2014/chart" uri="{C3380CC4-5D6E-409C-BE32-E72D297353CC}">
                <c16:uniqueId val="{00000003-BFE1-453A-9CEC-20A7F17296D5}"/>
              </c:ext>
            </c:extLst>
          </c:dPt>
          <c:cat>
            <c:strRef>
              <c:f>Sheet1!$A$2:$A$3</c:f>
              <c:strCache>
                <c:ptCount val="2"/>
                <c:pt idx="0">
                  <c:v>1st Qtr</c:v>
                </c:pt>
                <c:pt idx="1">
                  <c:v>2nd Qtr</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BFE1-453A-9CEC-20A7F17296D5}"/>
            </c:ext>
          </c:extLst>
        </c:ser>
        <c:dLbls>
          <c:showLegendKey val="0"/>
          <c:showVal val="0"/>
          <c:showCatName val="0"/>
          <c:showSerName val="0"/>
          <c:showPercent val="0"/>
          <c:showBubbleSize val="0"/>
          <c:showLeaderLines val="1"/>
        </c:dLbls>
        <c:firstSliceAng val="209"/>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055DE-1969-4289-ABDD-752D6C3A692C}"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F2813-BF86-41C5-BDDD-7FF016F0E6A5}" type="slidenum">
              <a:rPr lang="en-US" smtClean="0"/>
              <a:t>‹#›</a:t>
            </a:fld>
            <a:endParaRPr lang="en-US"/>
          </a:p>
        </p:txBody>
      </p:sp>
    </p:spTree>
    <p:extLst>
      <p:ext uri="{BB962C8B-B14F-4D97-AF65-F5344CB8AC3E}">
        <p14:creationId xmlns:p14="http://schemas.microsoft.com/office/powerpoint/2010/main" val="385016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64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93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60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72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55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835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55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83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30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34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95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64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7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NOTE: Data shown represent the 50 states and the District of Columbia. Data are for 4-year degree-granting postsecondary institutions participating in Title IV federal financial aid programs. Graduation rates refer to students receiving bachelor’s degrees from their initial institutions of attendance only.</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NOTE: Data shown represent the 50 states and the District of Columbia. Data are for 2-year degree-granting postsecondary institutions participating in Title IV federal financial aid programs. Graduation rates refer to students receiving associate’s degrees or certificates from their initial institutions of attendance only. An example of completing a credential within 150 percent of the normal time is completing a 2-year degree within 3 years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02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22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51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13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FDA250F-868C-41A6-9D90-09E2CBE02F85}" type="slidenum">
              <a:rPr lang="en-US" smtClean="0">
                <a:solidFill>
                  <a:prstClr val="black">
                    <a:tint val="75000"/>
                  </a:prstClr>
                </a:solidFill>
              </a:rPr>
              <a:pPr defTabSz="914400">
                <a:def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9" y="609600"/>
            <a:ext cx="7789583" cy="4114800"/>
          </a:xfrm>
          <a:prstGeom prst="rect">
            <a:avLst/>
          </a:prstGeom>
        </p:spPr>
      </p:pic>
    </p:spTree>
    <p:extLst>
      <p:ext uri="{BB962C8B-B14F-4D97-AF65-F5344CB8AC3E}">
        <p14:creationId xmlns:p14="http://schemas.microsoft.com/office/powerpoint/2010/main" val="5852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defRPr/>
            </a:pPr>
            <a:fld id="{BFDA250F-868C-41A6-9D90-09E2CBE02F85}" type="slidenum">
              <a:rPr lang="en-US" smtClean="0">
                <a:solidFill>
                  <a:prstClr val="black">
                    <a:tint val="75000"/>
                  </a:prstClr>
                </a:solidFill>
              </a:rPr>
              <a:pPr defTabSz="914400">
                <a:defRPr/>
              </a:pPr>
              <a:t>‹#›</a:t>
            </a:fld>
            <a:endParaRPr lang="en-US">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361396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172947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1801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209802"/>
            <a:ext cx="109728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319001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609600" y="2209802"/>
            <a:ext cx="109728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p:cNvSpPr>
            <a:spLocks noGrp="1"/>
          </p:cNvSpPr>
          <p:nvPr>
            <p:ph type="subTitle" idx="1"/>
          </p:nvPr>
        </p:nvSpPr>
        <p:spPr>
          <a:xfrm>
            <a:off x="0" y="1524000"/>
            <a:ext cx="12192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9744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609600" y="16002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377917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609600" y="16002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797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a:ea typeface="+mn-ea"/>
              <a:cs typeface="Times New Roman" pitchFamily="18" charset="0"/>
            </a:endParaRPr>
          </a:p>
        </p:txBody>
      </p:sp>
      <p:sp>
        <p:nvSpPr>
          <p:cNvPr id="4" name="Content Placeholder 2"/>
          <p:cNvSpPr>
            <a:spLocks noGrp="1"/>
          </p:cNvSpPr>
          <p:nvPr>
            <p:ph sz="half" idx="10"/>
          </p:nvPr>
        </p:nvSpPr>
        <p:spPr>
          <a:xfrm>
            <a:off x="609600" y="16002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9796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609600" y="16002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47488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609600" y="16002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996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9"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99291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3112722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5963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564193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410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131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lgn="ctr">
              <a:defRPr sz="4800"/>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noAutofit/>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3672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914400">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a:defRPr/>
            </a:pPr>
            <a:fld id="{2EF2B051-72C7-4082-88F9-BFF7F24933B5}"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811615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2011962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405611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a:t>Click to edit Master title style</a:t>
            </a:r>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257826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Autofit/>
          </a:bodyPr>
          <a:lstStyle>
            <a:lvl1pPr algn="l">
              <a:defRPr sz="48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475606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551417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428892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165095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14400">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196481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633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11062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59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(Source: XXXXX) </a:t>
            </a: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196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7572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58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8"/>
            <a:ext cx="12192000" cy="1470025"/>
          </a:xfrm>
        </p:spPr>
        <p:txBody>
          <a:bodyPr/>
          <a:lstStyle/>
          <a:p>
            <a:r>
              <a:rPr lang="en-US" dirty="0"/>
              <a:t>Click to edit Master title style</a:t>
            </a:r>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2" y="434975"/>
            <a:ext cx="5193055" cy="2743200"/>
          </a:xfrm>
          <a:prstGeom prst="rect">
            <a:avLst/>
          </a:prstGeom>
        </p:spPr>
      </p:pic>
    </p:spTree>
    <p:extLst>
      <p:ext uri="{BB962C8B-B14F-4D97-AF65-F5344CB8AC3E}">
        <p14:creationId xmlns:p14="http://schemas.microsoft.com/office/powerpoint/2010/main" val="783581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561990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0033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4258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6879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209801"/>
            <a:ext cx="109728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477503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4902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205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42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100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51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5146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99792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07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002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603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026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9120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7616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38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2518865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27814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a:t>Click to edit Master title style</a:t>
            </a:r>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pPr/>
              <a:t>‹#›</a:t>
            </a:fld>
            <a:endParaRPr lang="en-US" dirty="0"/>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150299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514603"/>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210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686545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827553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653755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dirty="0"/>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673985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587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82882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278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(Source: XXXXX</a:t>
            </a:r>
            <a:r>
              <a:rPr kumimoji="0" lang="en-US" sz="18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endParaRPr kumimoji="0" lang="en-US" sz="1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290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0703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0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8555045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8499772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6446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08143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9987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43_Title Slide">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389960" y="203623"/>
            <a:ext cx="6333568" cy="6654377"/>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pattFill prst="pct5">
            <a:fgClr>
              <a:schemeClr val="tx1">
                <a:lumMod val="50000"/>
              </a:schemeClr>
            </a:fgClr>
            <a:bgClr>
              <a:schemeClr val="bg1">
                <a:lumMod val="95000"/>
              </a:schemeClr>
            </a:bgClr>
          </a:pattFill>
        </p:spPr>
        <p:txBody>
          <a:bodyPr wrap="square" anchor="ctr">
            <a:noAutofit/>
          </a:bodyPr>
          <a:lstStyle>
            <a:lvl1pPr marL="0" indent="0" algn="ctr">
              <a:buNone/>
              <a:defRPr sz="1350" baseline="0">
                <a:latin typeface="+mj-lt"/>
              </a:defRPr>
            </a:lvl1pPr>
          </a:lstStyle>
          <a:p>
            <a:r>
              <a:rPr lang="en-US" dirty="0"/>
              <a:t>Insert Image</a:t>
            </a:r>
          </a:p>
        </p:txBody>
      </p:sp>
    </p:spTree>
    <p:extLst>
      <p:ext uri="{BB962C8B-B14F-4D97-AF65-F5344CB8AC3E}">
        <p14:creationId xmlns:p14="http://schemas.microsoft.com/office/powerpoint/2010/main" val="1074993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638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2167219" y="609600"/>
            <a:ext cx="7789583" cy="4114800"/>
          </a:xfrm>
          <a:prstGeom prst="rect">
            <a:avLst/>
          </a:prstGeom>
        </p:spPr>
      </p:pic>
    </p:spTree>
    <p:extLst>
      <p:ext uri="{BB962C8B-B14F-4D97-AF65-F5344CB8AC3E}">
        <p14:creationId xmlns:p14="http://schemas.microsoft.com/office/powerpoint/2010/main" val="3090378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9"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41151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8"/>
            <a:ext cx="12192000" cy="1470025"/>
          </a:xfrm>
        </p:spPr>
        <p:txBody>
          <a:bodyPr/>
          <a:lstStyle/>
          <a:p>
            <a:r>
              <a:rPr lang="en-US" dirty="0"/>
              <a:t>Click to edit Master title style</a:t>
            </a:r>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pPr/>
              <a:t>‹#›</a:t>
            </a:fld>
            <a:endParaRPr lang="en-US" dirty="0"/>
          </a:p>
        </p:txBody>
      </p:sp>
      <p:pic>
        <p:nvPicPr>
          <p:cNvPr id="7" name="Picture 6" descr="adhe-logo2.eps"/>
          <p:cNvPicPr>
            <a:picLocks noChangeAspect="1"/>
          </p:cNvPicPr>
          <p:nvPr userDrawn="1"/>
        </p:nvPicPr>
        <p:blipFill>
          <a:blip r:embed="rId2" cstate="print"/>
          <a:stretch>
            <a:fillRect/>
          </a:stretch>
        </p:blipFill>
        <p:spPr>
          <a:xfrm>
            <a:off x="3454402" y="434975"/>
            <a:ext cx="5193055" cy="2743200"/>
          </a:xfrm>
          <a:prstGeom prst="rect">
            <a:avLst/>
          </a:prstGeom>
        </p:spPr>
      </p:pic>
    </p:spTree>
    <p:extLst>
      <p:ext uri="{BB962C8B-B14F-4D97-AF65-F5344CB8AC3E}">
        <p14:creationId xmlns:p14="http://schemas.microsoft.com/office/powerpoint/2010/main" val="1049957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3633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3483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Autofit/>
          </a:bodyPr>
          <a:lstStyle>
            <a:lvl1pPr algn="l">
              <a:defRPr sz="33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4010458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31642507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69" y="229711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CF940-69B7-4315-AE2B-758C18B21129}" type="datetimeFigureOut">
              <a:rPr lang="en-US" smtClean="0"/>
              <a:pPr/>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dirty="0"/>
          </a:p>
        </p:txBody>
      </p:sp>
      <p:pic>
        <p:nvPicPr>
          <p:cNvPr id="10" name="Picture 9"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2377933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609600" y="2514603"/>
            <a:ext cx="109728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684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21113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609600" y="2514603"/>
            <a:ext cx="109728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901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68580" tIns="34290" rIns="68580" bIns="34290" rtlCol="0" anchor="ctr">
            <a:noAutofit/>
          </a:body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135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(Source: XXXXX</a:t>
            </a:r>
            <a:r>
              <a:rPr kumimoji="0" lang="en-US" sz="135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endParaRPr kumimoji="0" lang="en-US" sz="135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609600" y="2514603"/>
            <a:ext cx="109728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374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0"/>
          </p:nvPr>
        </p:nvSpPr>
        <p:spPr>
          <a:xfrm>
            <a:off x="609600" y="2514603"/>
            <a:ext cx="109728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4713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3"/>
            <a:ext cx="109728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61931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106796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914400">
              <a:defRPr/>
            </a:pPr>
            <a:fld id="{D6ECF940-69B7-4315-AE2B-758C18B21129}" type="datetimeFigureOut">
              <a:rPr lang="en-US" smtClean="0">
                <a:solidFill>
                  <a:prstClr val="black">
                    <a:tint val="75000"/>
                  </a:prstClr>
                </a:solidFill>
              </a:rPr>
              <a:pPr defTabSz="914400">
                <a:def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FDA250F-868C-41A6-9D90-09E2CBE02F85}" type="slidenum">
              <a:rPr lang="en-US" smtClean="0">
                <a:solidFill>
                  <a:prstClr val="black">
                    <a:tint val="75000"/>
                  </a:prstClr>
                </a:solidFill>
              </a:rPr>
              <a:pPr defTabSz="914400">
                <a:def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2" y="5486400"/>
            <a:ext cx="2596527" cy="1371600"/>
          </a:xfrm>
          <a:prstGeom prst="rect">
            <a:avLst/>
          </a:prstGeom>
        </p:spPr>
      </p:pic>
    </p:spTree>
    <p:extLst>
      <p:ext uri="{BB962C8B-B14F-4D97-AF65-F5344CB8AC3E}">
        <p14:creationId xmlns:p14="http://schemas.microsoft.com/office/powerpoint/2010/main" val="11298223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11617097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3600" b="1" i="0" baseline="0">
                <a:latin typeface="Times New Roman" pitchFamily="18" charset="0"/>
                <a:cs typeface="Times New Roman"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4065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lgn="l">
              <a:defRPr sz="3600"/>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noAutofit/>
          </a:bodyPr>
          <a:lstStyle>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300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5.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defTabSz="914400">
              <a:defRPr/>
            </a:pPr>
            <a:fld id="{D6ECF940-69B7-4315-AE2B-758C18B21129}" type="datetimeFigureOut">
              <a:rPr lang="en-US" smtClean="0">
                <a:solidFill>
                  <a:prstClr val="black">
                    <a:tint val="75000"/>
                  </a:prstClr>
                </a:solidFill>
              </a:rPr>
              <a:pPr defTabSz="914400">
                <a:defRPr/>
              </a:pPr>
              <a:t>4/26/2023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1954626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defTabSz="914400">
              <a:defRPr/>
            </a:pPr>
            <a:fld id="{D6ECF940-69B7-4315-AE2B-758C18B21129}" type="datetimeFigureOut">
              <a:rPr lang="en-US" smtClean="0">
                <a:solidFill>
                  <a:prstClr val="black">
                    <a:tint val="75000"/>
                  </a:prstClr>
                </a:solidFill>
              </a:rPr>
              <a:pPr defTabSz="914400">
                <a:defRPr/>
              </a:pPr>
              <a:t>4/26/2023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BFDA250F-868C-41A6-9D90-09E2CBE02F85}"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27606473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50458-702D-413E-ACFA-E0EAE0B253AB}" type="datetimeFigureOut">
              <a:rPr lang="en-US" smtClean="0">
                <a:solidFill>
                  <a:prstClr val="black">
                    <a:tint val="75000"/>
                  </a:prstClr>
                </a:solidFill>
              </a:rPr>
              <a:pPr/>
              <a:t>4/26/2023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6D03A-D535-4B3E-B219-EE6020EB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21050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pPr/>
              <a:t>4/26/2023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pPr/>
              <a:t>‹#›</a:t>
            </a:fld>
            <a:endParaRPr lang="en-US" dirty="0"/>
          </a:p>
        </p:txBody>
      </p:sp>
    </p:spTree>
    <p:extLst>
      <p:ext uri="{BB962C8B-B14F-4D97-AF65-F5344CB8AC3E}">
        <p14:creationId xmlns:p14="http://schemas.microsoft.com/office/powerpoint/2010/main" val="1461477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pPr/>
              <a:t>4/26/2023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pPr/>
              <a:t>‹#›</a:t>
            </a:fld>
            <a:endParaRPr lang="en-US" dirty="0"/>
          </a:p>
        </p:txBody>
      </p:sp>
    </p:spTree>
    <p:extLst>
      <p:ext uri="{BB962C8B-B14F-4D97-AF65-F5344CB8AC3E}">
        <p14:creationId xmlns:p14="http://schemas.microsoft.com/office/powerpoint/2010/main" val="33721892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pn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emf"/><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emf"/><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hyperlink" Target="https://www.adhe.edu/about-adhe/coordinating-board/board-presentations" TargetMode="External"/><Relationship Id="rId2" Type="http://schemas.openxmlformats.org/officeDocument/2006/relationships/hyperlink" Target="mailto:Nichole.Abernathy@adhe.edu" TargetMode="Externa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hyperlink" Target="https://nces.ed.gov/programs/coe/indicator/ctr"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9810" y="792230"/>
            <a:ext cx="8610600" cy="440120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a:ea typeface="+mn-ea"/>
                <a:cs typeface="+mn-cs"/>
              </a:rPr>
              <a:t>SPECIAL MEETING OF THE </a:t>
            </a:r>
            <a:br>
              <a:rPr kumimoji="0" lang="en-US" sz="4000" b="0" i="0" u="none" strike="noStrike" kern="1200" cap="none" spc="0" normalizeH="0" baseline="0" noProof="0" dirty="0">
                <a:ln>
                  <a:noFill/>
                </a:ln>
                <a:solidFill>
                  <a:srgbClr val="002060"/>
                </a:solidFill>
                <a:effectLst/>
                <a:uLnTx/>
                <a:uFillTx/>
                <a:latin typeface="Times New Roman"/>
                <a:ea typeface="+mn-ea"/>
                <a:cs typeface="+mn-cs"/>
              </a:rPr>
            </a:br>
            <a:r>
              <a:rPr kumimoji="0" lang="en-US" sz="4000" b="0" i="0" u="none" strike="noStrike" kern="1200" cap="none" spc="0" normalizeH="0" baseline="0" noProof="0" dirty="0">
                <a:ln>
                  <a:noFill/>
                </a:ln>
                <a:solidFill>
                  <a:srgbClr val="002060"/>
                </a:solidFill>
                <a:effectLst/>
                <a:uLnTx/>
                <a:uFillTx/>
                <a:latin typeface="Times New Roman"/>
                <a:ea typeface="+mn-ea"/>
                <a:cs typeface="+mn-cs"/>
              </a:rPr>
              <a:t>ARKANSAS HIGHER EDUCATION </a:t>
            </a:r>
            <a:br>
              <a:rPr kumimoji="0" lang="en-US" sz="4000" b="0" i="0" u="none" strike="noStrike" kern="1200" cap="none" spc="0" normalizeH="0" baseline="0" noProof="0" dirty="0">
                <a:ln>
                  <a:noFill/>
                </a:ln>
                <a:solidFill>
                  <a:srgbClr val="002060"/>
                </a:solidFill>
                <a:effectLst/>
                <a:uLnTx/>
                <a:uFillTx/>
                <a:latin typeface="Times New Roman"/>
                <a:ea typeface="+mn-ea"/>
                <a:cs typeface="+mn-cs"/>
              </a:rPr>
            </a:br>
            <a:r>
              <a:rPr kumimoji="0" lang="en-US" sz="4000" b="0" i="0" u="none" strike="noStrike" kern="1200" cap="none" spc="0" normalizeH="0" baseline="0" noProof="0" dirty="0">
                <a:ln>
                  <a:noFill/>
                </a:ln>
                <a:solidFill>
                  <a:srgbClr val="002060"/>
                </a:solidFill>
                <a:effectLst/>
                <a:uLnTx/>
                <a:uFillTx/>
                <a:latin typeface="Times New Roman"/>
                <a:ea typeface="+mn-ea"/>
                <a:cs typeface="+mn-cs"/>
              </a:rPr>
              <a:t>COORDINATING BOARD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a:ea typeface="+mn-ea"/>
                <a:cs typeface="+mn-cs"/>
              </a:rPr>
              <a:t>April 27,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p:txBody>
      </p:sp>
    </p:spTree>
    <p:extLst>
      <p:ext uri="{BB962C8B-B14F-4D97-AF65-F5344CB8AC3E}">
        <p14:creationId xmlns:p14="http://schemas.microsoft.com/office/powerpoint/2010/main" val="205276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F9CE14-3F93-45C8-B577-65A54F56B1DA}"/>
              </a:ext>
            </a:extLst>
          </p:cNvPr>
          <p:cNvSpPr txBox="1"/>
          <p:nvPr/>
        </p:nvSpPr>
        <p:spPr>
          <a:xfrm>
            <a:off x="8153400" y="1972236"/>
            <a:ext cx="1905000" cy="30777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the 2-year colleges, male students reported a 2.8% increase in their 150% graduation rate, while female students showed a slight decline.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812CF876-31C1-9FC2-75C6-EF4C44A9E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3" y="1715262"/>
            <a:ext cx="5910263" cy="37711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669DB4-552C-6DBE-6A8E-610900B71413}"/>
              </a:ext>
            </a:extLst>
          </p:cNvPr>
          <p:cNvPicPr>
            <a:picLocks noChangeAspect="1"/>
          </p:cNvPicPr>
          <p:nvPr/>
        </p:nvPicPr>
        <p:blipFill>
          <a:blip r:embed="rId4"/>
          <a:stretch>
            <a:fillRect/>
          </a:stretch>
        </p:blipFill>
        <p:spPr>
          <a:xfrm>
            <a:off x="1892446" y="457200"/>
            <a:ext cx="8407113" cy="573074"/>
          </a:xfrm>
          <a:prstGeom prst="rect">
            <a:avLst/>
          </a:prstGeom>
        </p:spPr>
      </p:pic>
    </p:spTree>
    <p:extLst>
      <p:ext uri="{BB962C8B-B14F-4D97-AF65-F5344CB8AC3E}">
        <p14:creationId xmlns:p14="http://schemas.microsoft.com/office/powerpoint/2010/main" val="17460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3810000" y="295620"/>
            <a:ext cx="4452212" cy="715581"/>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Graduation Rates – Private/Independent</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p:nvPr/>
        </p:nvCxnSpPr>
        <p:spPr>
          <a:xfrm>
            <a:off x="1752600" y="680499"/>
            <a:ext cx="2500744"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7599218" y="653407"/>
            <a:ext cx="2535385"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5F9CE14-3F93-45C8-B577-65A54F56B1DA}"/>
              </a:ext>
            </a:extLst>
          </p:cNvPr>
          <p:cNvSpPr txBox="1"/>
          <p:nvPr/>
        </p:nvSpPr>
        <p:spPr>
          <a:xfrm>
            <a:off x="8153400" y="1981200"/>
            <a:ext cx="1981200" cy="25237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Our private colleges reported a decrease in the 100% rate of 5.1%, and a smaller decrease of 1.1% for the 150% rate.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a:extLst>
              <a:ext uri="{FF2B5EF4-FFF2-40B4-BE49-F238E27FC236}">
                <a16:creationId xmlns:a16="http://schemas.microsoft.com/office/drawing/2014/main" id="{B7384EC8-837A-5379-2D3F-9E2D9246B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753" y="1828803"/>
            <a:ext cx="6060428" cy="349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1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4562601" y="1899107"/>
            <a:ext cx="5394599" cy="2223686"/>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AHECB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April 27,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Annual Report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Retention and Graduation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of Student-Athletes</a:t>
            </a:r>
          </a:p>
        </p:txBody>
      </p:sp>
      <p:cxnSp>
        <p:nvCxnSpPr>
          <p:cNvPr id="6" name="Straight Connector 5"/>
          <p:cNvCxnSpPr>
            <a:cxnSpLocks/>
          </p:cNvCxnSpPr>
          <p:nvPr/>
        </p:nvCxnSpPr>
        <p:spPr>
          <a:xfrm flipV="1">
            <a:off x="2156225" y="4186524"/>
            <a:ext cx="7800975"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56225" y="4250253"/>
            <a:ext cx="6267293"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Sonia Hazelwood, Assistant Director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Information Systems &amp; Technology Innovation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517063"/>
            <a:ext cx="2278978" cy="1605730"/>
          </a:xfrm>
          <a:prstGeom prst="rect">
            <a:avLst/>
          </a:prstGeom>
        </p:spPr>
      </p:pic>
    </p:spTree>
    <p:extLst>
      <p:ext uri="{BB962C8B-B14F-4D97-AF65-F5344CB8AC3E}">
        <p14:creationId xmlns:p14="http://schemas.microsoft.com/office/powerpoint/2010/main" val="327843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4541020" y="346746"/>
            <a:ext cx="2889169" cy="623248"/>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AY 2022 Student-Athlete Overview</a:t>
            </a:r>
            <a:endParaRPr kumimoji="0" lang="en-US" sz="18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a:cxnSpLocks/>
          </p:cNvCxnSpPr>
          <p:nvPr/>
        </p:nvCxnSpPr>
        <p:spPr>
          <a:xfrm>
            <a:off x="1981203" y="648368"/>
            <a:ext cx="2646043" cy="0"/>
          </a:xfrm>
          <a:prstGeom prst="line">
            <a:avLst/>
          </a:prstGeom>
          <a:ln w="31750" cmpd="sng">
            <a:solidFill>
              <a:schemeClr val="accent4"/>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p:nvCxnSpPr>
        <p:spPr>
          <a:xfrm>
            <a:off x="7430189" y="635032"/>
            <a:ext cx="2655535" cy="13336"/>
          </a:xfrm>
          <a:prstGeom prst="line">
            <a:avLst/>
          </a:prstGeom>
          <a:ln w="31750" cmpd="sng">
            <a:solidFill>
              <a:schemeClr val="accent4"/>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1468496" y="8588538"/>
            <a:ext cx="592331" cy="1803"/>
          </a:xfrm>
          <a:prstGeom prst="line">
            <a:avLst/>
          </a:prstGeom>
          <a:ln w="603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8194" name="Picture 2">
            <a:extLst>
              <a:ext uri="{FF2B5EF4-FFF2-40B4-BE49-F238E27FC236}">
                <a16:creationId xmlns:a16="http://schemas.microsoft.com/office/drawing/2014/main" id="{CE7D8D69-E845-8EC4-5DA1-E07E4F5D3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6" y="1111790"/>
            <a:ext cx="4110037" cy="24408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6078B31-2A3E-4CD3-3B83-7AA985608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696960"/>
            <a:ext cx="4580700" cy="290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4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4495803" y="609603"/>
            <a:ext cx="3254413" cy="346249"/>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Retention of Student-Athletes</a:t>
            </a:r>
            <a:endParaRPr kumimoji="0" lang="en-US" sz="18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p:nvPr/>
        </p:nvCxnSpPr>
        <p:spPr>
          <a:xfrm>
            <a:off x="2033443" y="810926"/>
            <a:ext cx="2403835" cy="6668"/>
          </a:xfrm>
          <a:prstGeom prst="line">
            <a:avLst/>
          </a:prstGeom>
          <a:ln w="31750" cmpd="sng">
            <a:solidFill>
              <a:schemeClr val="accent4"/>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7750216" y="810926"/>
            <a:ext cx="2389067" cy="6668"/>
          </a:xfrm>
          <a:prstGeom prst="line">
            <a:avLst/>
          </a:prstGeom>
          <a:ln w="31750" cmpd="sng">
            <a:solidFill>
              <a:schemeClr val="accent4"/>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1468496" y="8588538"/>
            <a:ext cx="592331" cy="1803"/>
          </a:xfrm>
          <a:prstGeom prst="line">
            <a:avLst/>
          </a:prstGeom>
          <a:ln w="603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C8BE1A-9411-138D-757B-0BA3D5DDEF54}"/>
              </a:ext>
            </a:extLst>
          </p:cNvPr>
          <p:cNvPicPr>
            <a:picLocks noChangeAspect="1"/>
          </p:cNvPicPr>
          <p:nvPr/>
        </p:nvPicPr>
        <p:blipFill>
          <a:blip r:embed="rId3"/>
          <a:stretch>
            <a:fillRect/>
          </a:stretch>
        </p:blipFill>
        <p:spPr>
          <a:xfrm>
            <a:off x="3124200" y="1524000"/>
            <a:ext cx="6400800" cy="3581400"/>
          </a:xfrm>
          <a:prstGeom prst="rect">
            <a:avLst/>
          </a:prstGeom>
        </p:spPr>
      </p:pic>
    </p:spTree>
    <p:extLst>
      <p:ext uri="{BB962C8B-B14F-4D97-AF65-F5344CB8AC3E}">
        <p14:creationId xmlns:p14="http://schemas.microsoft.com/office/powerpoint/2010/main" val="35532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4087796" y="637804"/>
            <a:ext cx="3787813" cy="346249"/>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Graduation Rates of Student-Athletes</a:t>
            </a:r>
            <a:endParaRPr kumimoji="0" lang="en-US" sz="18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a:cxnSpLocks/>
          </p:cNvCxnSpPr>
          <p:nvPr/>
        </p:nvCxnSpPr>
        <p:spPr>
          <a:xfrm>
            <a:off x="2033440" y="810926"/>
            <a:ext cx="1928960" cy="6668"/>
          </a:xfrm>
          <a:prstGeom prst="line">
            <a:avLst/>
          </a:prstGeom>
          <a:ln w="31750" cmpd="sng">
            <a:solidFill>
              <a:schemeClr val="accent4"/>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p:nvCxnSpPr>
        <p:spPr>
          <a:xfrm>
            <a:off x="8001000" y="810926"/>
            <a:ext cx="2138280" cy="6668"/>
          </a:xfrm>
          <a:prstGeom prst="line">
            <a:avLst/>
          </a:prstGeom>
          <a:ln w="31750" cmpd="sng">
            <a:solidFill>
              <a:schemeClr val="accent4"/>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1468496" y="8588538"/>
            <a:ext cx="592331" cy="1803"/>
          </a:xfrm>
          <a:prstGeom prst="line">
            <a:avLst/>
          </a:prstGeom>
          <a:ln w="603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8A4B229-D9B1-1FE9-D698-662CC74E7CB2}"/>
              </a:ext>
            </a:extLst>
          </p:cNvPr>
          <p:cNvPicPr>
            <a:picLocks noChangeAspect="1"/>
          </p:cNvPicPr>
          <p:nvPr/>
        </p:nvPicPr>
        <p:blipFill>
          <a:blip r:embed="rId3"/>
          <a:stretch>
            <a:fillRect/>
          </a:stretch>
        </p:blipFill>
        <p:spPr>
          <a:xfrm>
            <a:off x="2959681" y="1371600"/>
            <a:ext cx="6272643" cy="3574732"/>
          </a:xfrm>
          <a:prstGeom prst="rect">
            <a:avLst/>
          </a:prstGeom>
        </p:spPr>
      </p:pic>
    </p:spTree>
    <p:extLst>
      <p:ext uri="{BB962C8B-B14F-4D97-AF65-F5344CB8AC3E}">
        <p14:creationId xmlns:p14="http://schemas.microsoft.com/office/powerpoint/2010/main" val="285718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12192000" cy="1615268"/>
          </a:xfrm>
        </p:spPr>
        <p:txBody>
          <a:bodyPr>
            <a:normAutofit/>
          </a:bodyPr>
          <a:lstStyle/>
          <a:p>
            <a:r>
              <a:rPr lang="en-US" dirty="0"/>
              <a:t>Any Questions?</a:t>
            </a:r>
          </a:p>
        </p:txBody>
      </p:sp>
    </p:spTree>
    <p:extLst>
      <p:ext uri="{BB962C8B-B14F-4D97-AF65-F5344CB8AC3E}">
        <p14:creationId xmlns:p14="http://schemas.microsoft.com/office/powerpoint/2010/main" val="178332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1736811" y="3778458"/>
            <a:ext cx="8915400" cy="105259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a:ea typeface="Calibri"/>
                <a:cs typeface="Times New Roman"/>
              </a:rPr>
              <a:t>AGENDA ITEM NO. 3</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a:ea typeface="Calibri"/>
                <a:cs typeface="Times New Roman"/>
              </a:rPr>
              <a:t>ANNUAL REPORT ON FIRST-YEAR STUDENT REMEDIATION</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endParaRPr>
          </a:p>
        </p:txBody>
      </p:sp>
      <p:cxnSp>
        <p:nvCxnSpPr>
          <p:cNvPr id="17" name="Straight Connector 16"/>
          <p:cNvCxnSpPr/>
          <p:nvPr/>
        </p:nvCxnSpPr>
        <p:spPr>
          <a:xfrm flipV="1">
            <a:off x="1828801" y="4810846"/>
            <a:ext cx="8387129" cy="9605"/>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301" y="1878749"/>
            <a:ext cx="2439842" cy="1719072"/>
          </a:xfrm>
          <a:prstGeom prst="rect">
            <a:avLst/>
          </a:prstGeom>
        </p:spPr>
      </p:pic>
      <p:pic>
        <p:nvPicPr>
          <p:cNvPr id="6" name="Picture 5" descr="Logo, company name&#10;&#10;Description automatically generated">
            <a:extLst>
              <a:ext uri="{FF2B5EF4-FFF2-40B4-BE49-F238E27FC236}">
                <a16:creationId xmlns:a16="http://schemas.microsoft.com/office/drawing/2014/main" id="{A097A531-C2B3-4E9F-B26D-8F0BD87EE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576" y="1718233"/>
            <a:ext cx="2819400" cy="1986502"/>
          </a:xfrm>
          <a:prstGeom prst="rect">
            <a:avLst/>
          </a:prstGeom>
        </p:spPr>
      </p:pic>
      <p:sp>
        <p:nvSpPr>
          <p:cNvPr id="3" name="Slide Number Placeholder 5">
            <a:extLst>
              <a:ext uri="{FF2B5EF4-FFF2-40B4-BE49-F238E27FC236}">
                <a16:creationId xmlns:a16="http://schemas.microsoft.com/office/drawing/2014/main" id="{14965905-ABCF-A8FF-CDEB-EC81295F3873}"/>
              </a:ext>
            </a:extLst>
          </p:cNvPr>
          <p:cNvSpPr txBox="1">
            <a:spLocks/>
          </p:cNvSpPr>
          <p:nvPr/>
        </p:nvSpPr>
        <p:spPr>
          <a:xfrm>
            <a:off x="1736811" y="4831183"/>
            <a:ext cx="8610600" cy="830997"/>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Roboto Condensed bold"/>
                <a:cs typeface="Arial"/>
              </a:rPr>
              <a:t>Mason Campbell</a:t>
            </a:r>
            <a:endParaRPr kumimoji="0" lang="en-US" sz="2400" b="1" i="0" u="none" strike="noStrike" kern="1200" cap="none" spc="0" normalizeH="0" baseline="0" noProof="0" dirty="0">
              <a:ln>
                <a:noFill/>
              </a:ln>
              <a:solidFill>
                <a:prstClr val="black">
                  <a:alpha val="70000"/>
                </a:prstClr>
              </a:solidFill>
              <a:effectLst/>
              <a:uLnTx/>
              <a:uFillTx/>
              <a:latin typeface="Arial" panose="020B0604020202020204" pitchFamily="34" charset="0"/>
              <a:ea typeface="Roboto Condensed bold"/>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Roboto Condensed bold"/>
                <a:cs typeface="Arial"/>
              </a:rPr>
              <a:t>Chief Academic Officer</a:t>
            </a:r>
            <a:endParaRPr kumimoji="0" lang="en-US" sz="1200" b="0" i="0" u="none" strike="noStrike" kern="1200" cap="none" spc="0" normalizeH="0" baseline="0" noProof="0" dirty="0">
              <a:ln>
                <a:noFill/>
              </a:ln>
              <a:solidFill>
                <a:prstClr val="black">
                  <a:tint val="75000"/>
                </a:prstClr>
              </a:solidFill>
              <a:effectLst/>
              <a:uLnTx/>
              <a:uFillTx/>
              <a:latin typeface="Georgia"/>
              <a:ea typeface="Roboto Condensed bold"/>
              <a:cs typeface="+mn-cs"/>
            </a:endParaRPr>
          </a:p>
        </p:txBody>
      </p:sp>
    </p:spTree>
    <p:extLst>
      <p:ext uri="{BB962C8B-B14F-4D97-AF65-F5344CB8AC3E}">
        <p14:creationId xmlns:p14="http://schemas.microsoft.com/office/powerpoint/2010/main" val="314565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4CA940-7286-6BC7-95F4-82D39720F6A6}"/>
              </a:ext>
            </a:extLst>
          </p:cNvPr>
          <p:cNvSpPr txBox="1">
            <a:spLocks/>
          </p:cNvSpPr>
          <p:nvPr/>
        </p:nvSpPr>
        <p:spPr>
          <a:xfrm>
            <a:off x="2147046" y="6127250"/>
            <a:ext cx="8212311" cy="443848"/>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800" b="1" i="0" kern="1200" baseline="0">
                <a:solidFill>
                  <a:schemeClr val="bg1"/>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endParaRPr>
          </a:p>
        </p:txBody>
      </p:sp>
      <p:sp>
        <p:nvSpPr>
          <p:cNvPr id="10" name="Title 1">
            <a:extLst>
              <a:ext uri="{FF2B5EF4-FFF2-40B4-BE49-F238E27FC236}">
                <a16:creationId xmlns:a16="http://schemas.microsoft.com/office/drawing/2014/main" id="{7A34E772-5128-2544-E84A-57EADBD26B6B}"/>
              </a:ext>
            </a:extLst>
          </p:cNvPr>
          <p:cNvSpPr txBox="1">
            <a:spLocks/>
          </p:cNvSpPr>
          <p:nvPr/>
        </p:nvSpPr>
        <p:spPr>
          <a:xfrm>
            <a:off x="2147047" y="5032276"/>
            <a:ext cx="8212311" cy="88568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800" b="1" i="0" kern="1200" baseline="0">
                <a:solidFill>
                  <a:schemeClr val="bg1"/>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endParaRPr>
          </a:p>
        </p:txBody>
      </p:sp>
      <p:sp>
        <p:nvSpPr>
          <p:cNvPr id="9" name="Title 1">
            <a:extLst>
              <a:ext uri="{FF2B5EF4-FFF2-40B4-BE49-F238E27FC236}">
                <a16:creationId xmlns:a16="http://schemas.microsoft.com/office/drawing/2014/main" id="{D443131C-EA31-F792-D7CD-A3BB334858F8}"/>
              </a:ext>
            </a:extLst>
          </p:cNvPr>
          <p:cNvSpPr txBox="1">
            <a:spLocks/>
          </p:cNvSpPr>
          <p:nvPr/>
        </p:nvSpPr>
        <p:spPr>
          <a:xfrm>
            <a:off x="2147048" y="3428236"/>
            <a:ext cx="8212311" cy="139474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800" b="1" i="0" kern="1200" baseline="0">
                <a:solidFill>
                  <a:schemeClr val="bg1"/>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endParaRPr>
          </a:p>
        </p:txBody>
      </p:sp>
      <p:sp>
        <p:nvSpPr>
          <p:cNvPr id="2" name="Title 1"/>
          <p:cNvSpPr>
            <a:spLocks noGrp="1"/>
          </p:cNvSpPr>
          <p:nvPr>
            <p:ph type="title"/>
          </p:nvPr>
        </p:nvSpPr>
        <p:spPr>
          <a:xfrm>
            <a:off x="0" y="517"/>
            <a:ext cx="12192000" cy="1058571"/>
          </a:xfrm>
        </p:spPr>
        <p:txBody>
          <a:bodyPr>
            <a:noAutofit/>
          </a:bodyPr>
          <a:lstStyle/>
          <a:p>
            <a:r>
              <a:rPr lang="en-US" sz="3200">
                <a:latin typeface="Times New Roman"/>
                <a:cs typeface="Times New Roman"/>
              </a:rPr>
              <a:t>Report on Remediation</a:t>
            </a:r>
            <a:endParaRPr lang="en-US" sz="3200"/>
          </a:p>
        </p:txBody>
      </p:sp>
      <p:sp>
        <p:nvSpPr>
          <p:cNvPr id="3" name="Content Placeholder 2"/>
          <p:cNvSpPr>
            <a:spLocks noGrp="1"/>
          </p:cNvSpPr>
          <p:nvPr>
            <p:ph sz="half" idx="10"/>
          </p:nvPr>
        </p:nvSpPr>
        <p:spPr>
          <a:xfrm>
            <a:off x="1683445" y="1128913"/>
            <a:ext cx="8730982" cy="5440295"/>
          </a:xfrm>
        </p:spPr>
        <p:txBody>
          <a:bodyPr vert="horz" lIns="91440" tIns="45720" rIns="91440" bIns="45720" rtlCol="0" anchor="t">
            <a:noAutofit/>
          </a:bodyPr>
          <a:lstStyle/>
          <a:p>
            <a:pPr marL="0" indent="0">
              <a:buNone/>
            </a:pPr>
            <a:r>
              <a:rPr lang="en-US" sz="2400" dirty="0">
                <a:latin typeface="Times New Roman"/>
                <a:cs typeface="Arial"/>
              </a:rPr>
              <a:t>In accordance with A.C.A. §6-61-110 and Act 970 of 2009, the Arkansas Division of Higher Education (ADHE) addresses the placement standards necessary for enrollment of students into mathematics, English composition, and reading based on appropriate indicators of potential student success rates.</a:t>
            </a:r>
          </a:p>
          <a:p>
            <a:pPr marL="0" indent="0">
              <a:buNone/>
            </a:pPr>
            <a:endParaRPr lang="en-US" sz="2400" dirty="0">
              <a:latin typeface="Times New Roman"/>
              <a:cs typeface="Arial"/>
            </a:endParaRPr>
          </a:p>
          <a:p>
            <a:pPr lvl="1">
              <a:buFont typeface="Wingdings" pitchFamily="34" charset="0"/>
              <a:buChar char="§"/>
            </a:pPr>
            <a:r>
              <a:rPr lang="en-US" sz="2000" dirty="0">
                <a:solidFill>
                  <a:schemeClr val="bg1"/>
                </a:solidFill>
                <a:latin typeface="Times New Roman"/>
                <a:cs typeface="Calibri"/>
              </a:rPr>
              <a:t>Students who required remediation during their first year of enrollment in a public state-supported institution of higher education in this state if the enrollment occurred within two (2) years of graduation from a secondary school in this state.</a:t>
            </a:r>
            <a:endParaRPr lang="en-US" sz="2000" dirty="0">
              <a:solidFill>
                <a:schemeClr val="bg1"/>
              </a:solidFill>
              <a:latin typeface="Times New Roman"/>
              <a:cs typeface="Arial"/>
            </a:endParaRPr>
          </a:p>
          <a:p>
            <a:pPr lvl="1">
              <a:buFont typeface="Wingdings" pitchFamily="34" charset="0"/>
              <a:buChar char="§"/>
            </a:pPr>
            <a:endParaRPr lang="en-US" sz="2000" dirty="0">
              <a:solidFill>
                <a:schemeClr val="bg1"/>
              </a:solidFill>
              <a:latin typeface="Times New Roman"/>
              <a:cs typeface="Calibri"/>
            </a:endParaRPr>
          </a:p>
          <a:p>
            <a:pPr lvl="1">
              <a:buFont typeface="Wingdings" pitchFamily="34" charset="0"/>
              <a:buChar char="§"/>
            </a:pPr>
            <a:r>
              <a:rPr lang="en-US" sz="2000" dirty="0">
                <a:solidFill>
                  <a:schemeClr val="bg1"/>
                </a:solidFill>
                <a:latin typeface="Times New Roman"/>
                <a:cs typeface="Arial"/>
              </a:rPr>
              <a:t>Students who require remediation and who graduated with a 3.0 or higher grade point average.</a:t>
            </a:r>
          </a:p>
          <a:p>
            <a:pPr lvl="1">
              <a:buFont typeface="Wingdings" pitchFamily="34" charset="0"/>
              <a:buChar char="§"/>
            </a:pPr>
            <a:endParaRPr lang="en-US" sz="2000" dirty="0">
              <a:latin typeface="Times New Roman"/>
              <a:cs typeface="Arial"/>
            </a:endParaRPr>
          </a:p>
          <a:p>
            <a:pPr lvl="1">
              <a:buFont typeface="Wingdings" pitchFamily="34" charset="0"/>
              <a:buChar char="§"/>
            </a:pPr>
            <a:r>
              <a:rPr lang="en-US" sz="2000" dirty="0">
                <a:solidFill>
                  <a:schemeClr val="bg1"/>
                </a:solidFill>
                <a:latin typeface="Times New Roman"/>
                <a:cs typeface="Arial"/>
              </a:rPr>
              <a:t>Attempts it takes a student to pass postsecondary remedial courses.</a:t>
            </a:r>
          </a:p>
          <a:p>
            <a:pPr lvl="3"/>
            <a:endParaRPr lang="en-US" sz="2400" dirty="0">
              <a:latin typeface="Arial"/>
              <a:cs typeface="Arial"/>
            </a:endParaRPr>
          </a:p>
          <a:p>
            <a:pPr lvl="3"/>
            <a:endParaRPr lang="en-US" sz="2400" dirty="0">
              <a:latin typeface="Arial"/>
              <a:cs typeface="Arial"/>
            </a:endParaRPr>
          </a:p>
          <a:p>
            <a:pPr marL="0" indent="0">
              <a:buNone/>
            </a:pPr>
            <a:endParaRPr lang="en-US" sz="1800" b="1" dirty="0">
              <a:latin typeface="Arial"/>
            </a:endParaRPr>
          </a:p>
          <a:p>
            <a:pPr marL="0" indent="0">
              <a:buNone/>
            </a:pPr>
            <a:endParaRPr lang="en-US" sz="2000" dirty="0">
              <a:latin typeface="Arial"/>
            </a:endParaRPr>
          </a:p>
        </p:txBody>
      </p:sp>
    </p:spTree>
    <p:extLst>
      <p:ext uri="{BB962C8B-B14F-4D97-AF65-F5344CB8AC3E}">
        <p14:creationId xmlns:p14="http://schemas.microsoft.com/office/powerpoint/2010/main" val="365638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pic>
        <p:nvPicPr>
          <p:cNvPr id="4" name="Picture 4" descr="Chart, bar chart&#10;&#10;Description automatically generated">
            <a:extLst>
              <a:ext uri="{FF2B5EF4-FFF2-40B4-BE49-F238E27FC236}">
                <a16:creationId xmlns:a16="http://schemas.microsoft.com/office/drawing/2014/main" id="{1B05CB74-AC15-7F58-96C4-8206FC042D7C}"/>
              </a:ext>
            </a:extLst>
          </p:cNvPr>
          <p:cNvPicPr>
            <a:picLocks noChangeAspect="1"/>
          </p:cNvPicPr>
          <p:nvPr/>
        </p:nvPicPr>
        <p:blipFill>
          <a:blip r:embed="rId2"/>
          <a:stretch>
            <a:fillRect/>
          </a:stretch>
        </p:blipFill>
        <p:spPr>
          <a:xfrm>
            <a:off x="2630504" y="1877808"/>
            <a:ext cx="6921393" cy="4706429"/>
          </a:xfrm>
          <a:prstGeom prst="rect">
            <a:avLst/>
          </a:prstGeom>
        </p:spPr>
      </p:pic>
      <p:sp>
        <p:nvSpPr>
          <p:cNvPr id="5" name="TextBox 4">
            <a:extLst>
              <a:ext uri="{FF2B5EF4-FFF2-40B4-BE49-F238E27FC236}">
                <a16:creationId xmlns:a16="http://schemas.microsoft.com/office/drawing/2014/main" id="{4E2C13DB-588D-A0C2-6D90-5F3F8DC1316F}"/>
              </a:ext>
            </a:extLst>
          </p:cNvPr>
          <p:cNvSpPr txBox="1"/>
          <p:nvPr/>
        </p:nvSpPr>
        <p:spPr>
          <a:xfrm>
            <a:off x="3341274" y="1337023"/>
            <a:ext cx="55094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First-Time Entering Students – Fall 2022</a:t>
            </a:r>
            <a:r>
              <a:rPr kumimoji="0" lang="en-US" sz="1200" b="0" i="0" u="none" strike="noStrike" kern="1200" cap="none" spc="0" normalizeH="0" baseline="0" noProof="0">
                <a:ln>
                  <a:noFill/>
                </a:ln>
                <a:solidFill>
                  <a:prstClr val="black"/>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22,213 Students</a:t>
            </a:r>
            <a:r>
              <a:rPr kumimoji="0" lang="en-US" sz="1200" b="0" i="0" u="none" strike="noStrike" kern="1200" cap="none" spc="0" normalizeH="0" baseline="0" noProof="0">
                <a:ln>
                  <a:noFill/>
                </a:ln>
                <a:solidFill>
                  <a:prstClr val="black"/>
                </a:solidFill>
                <a:effectLst/>
                <a:uLnTx/>
                <a:uFillTx/>
                <a:latin typeface="Arial"/>
                <a:ea typeface="+mn-ea"/>
                <a:cs typeface="Arial"/>
              </a:rPr>
              <a:t> </a:t>
            </a:r>
          </a:p>
        </p:txBody>
      </p:sp>
    </p:spTree>
    <p:extLst>
      <p:ext uri="{BB962C8B-B14F-4D97-AF65-F5344CB8AC3E}">
        <p14:creationId xmlns:p14="http://schemas.microsoft.com/office/powerpoint/2010/main" val="142009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4562601" y="2222273"/>
            <a:ext cx="5394599" cy="1900520"/>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AHECB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April 27,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Annual Report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Calibri" charset="0"/>
                <a:cs typeface="Calibri" charset="0"/>
              </a:rPr>
              <a:t>Student Retention and Graduation</a:t>
            </a:r>
          </a:p>
        </p:txBody>
      </p:sp>
      <p:cxnSp>
        <p:nvCxnSpPr>
          <p:cNvPr id="6" name="Straight Connector 5"/>
          <p:cNvCxnSpPr>
            <a:cxnSpLocks/>
          </p:cNvCxnSpPr>
          <p:nvPr/>
        </p:nvCxnSpPr>
        <p:spPr>
          <a:xfrm flipV="1">
            <a:off x="2156225" y="4186524"/>
            <a:ext cx="7800975"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56225" y="4250253"/>
            <a:ext cx="6267293"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Sonia Hazelwood, Assistant Director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Information Systems &amp; Technology Innovation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517063"/>
            <a:ext cx="2278978" cy="1605730"/>
          </a:xfrm>
          <a:prstGeom prst="rect">
            <a:avLst/>
          </a:prstGeom>
        </p:spPr>
      </p:pic>
    </p:spTree>
    <p:extLst>
      <p:ext uri="{BB962C8B-B14F-4D97-AF65-F5344CB8AC3E}">
        <p14:creationId xmlns:p14="http://schemas.microsoft.com/office/powerpoint/2010/main" val="346761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3" name="TextBox 2">
            <a:extLst>
              <a:ext uri="{FF2B5EF4-FFF2-40B4-BE49-F238E27FC236}">
                <a16:creationId xmlns:a16="http://schemas.microsoft.com/office/drawing/2014/main" id="{DE9D443A-3287-D6EF-52C5-04B155091498}"/>
              </a:ext>
            </a:extLst>
          </p:cNvPr>
          <p:cNvSpPr txBox="1"/>
          <p:nvPr/>
        </p:nvSpPr>
        <p:spPr>
          <a:xfrm>
            <a:off x="3591006" y="1250577"/>
            <a:ext cx="50099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High School GPA of Students Requiring Remediation</a:t>
            </a:r>
            <a:r>
              <a:rPr kumimoji="0" lang="en-US" sz="1200" b="0" i="0" u="none" strike="noStrike" kern="1200" cap="none" spc="0" normalizeH="0" baseline="0" noProof="0">
                <a:ln>
                  <a:noFill/>
                </a:ln>
                <a:solidFill>
                  <a:prstClr val="black"/>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Fall 2022 – 7,750 Students</a:t>
            </a:r>
            <a:r>
              <a:rPr kumimoji="0" lang="en-US" sz="1200" b="0" i="0" u="none" strike="noStrike" kern="1200" cap="none" spc="0" normalizeH="0" baseline="0" noProof="0">
                <a:ln>
                  <a:noFill/>
                </a:ln>
                <a:solidFill>
                  <a:prstClr val="black"/>
                </a:solidFill>
                <a:effectLst/>
                <a:uLnTx/>
                <a:uFillTx/>
                <a:latin typeface="Arial"/>
                <a:ea typeface="+mn-ea"/>
                <a:cs typeface="Arial"/>
              </a:rPr>
              <a:t> </a:t>
            </a:r>
          </a:p>
        </p:txBody>
      </p:sp>
      <p:pic>
        <p:nvPicPr>
          <p:cNvPr id="5" name="Picture 5" descr="Chart, pie chart&#10;&#10;Description automatically generated">
            <a:extLst>
              <a:ext uri="{FF2B5EF4-FFF2-40B4-BE49-F238E27FC236}">
                <a16:creationId xmlns:a16="http://schemas.microsoft.com/office/drawing/2014/main" id="{0640190B-3491-27CE-6D66-B5B7B3042BDF}"/>
              </a:ext>
            </a:extLst>
          </p:cNvPr>
          <p:cNvPicPr>
            <a:picLocks noChangeAspect="1"/>
          </p:cNvPicPr>
          <p:nvPr/>
        </p:nvPicPr>
        <p:blipFill>
          <a:blip r:embed="rId2"/>
          <a:stretch>
            <a:fillRect/>
          </a:stretch>
        </p:blipFill>
        <p:spPr>
          <a:xfrm>
            <a:off x="2889838" y="1790936"/>
            <a:ext cx="6402720" cy="4659257"/>
          </a:xfrm>
          <a:prstGeom prst="rect">
            <a:avLst/>
          </a:prstGeom>
        </p:spPr>
      </p:pic>
    </p:spTree>
    <p:extLst>
      <p:ext uri="{BB962C8B-B14F-4D97-AF65-F5344CB8AC3E}">
        <p14:creationId xmlns:p14="http://schemas.microsoft.com/office/powerpoint/2010/main" val="1387277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3" name="TextBox 2">
            <a:extLst>
              <a:ext uri="{FF2B5EF4-FFF2-40B4-BE49-F238E27FC236}">
                <a16:creationId xmlns:a16="http://schemas.microsoft.com/office/drawing/2014/main" id="{DE9D443A-3287-D6EF-52C5-04B155091498}"/>
              </a:ext>
            </a:extLst>
          </p:cNvPr>
          <p:cNvSpPr txBox="1"/>
          <p:nvPr/>
        </p:nvSpPr>
        <p:spPr>
          <a:xfrm>
            <a:off x="3591006" y="1298602"/>
            <a:ext cx="50099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First-Year Rate Students Requiring Remediation</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Fall 2022 – 6,608 Students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5" descr="Chart, bar chart&#10;&#10;Description automatically generated">
            <a:extLst>
              <a:ext uri="{FF2B5EF4-FFF2-40B4-BE49-F238E27FC236}">
                <a16:creationId xmlns:a16="http://schemas.microsoft.com/office/drawing/2014/main" id="{18FEFE43-F860-EA8C-20F4-0E1B3E3C739F}"/>
              </a:ext>
            </a:extLst>
          </p:cNvPr>
          <p:cNvPicPr>
            <a:picLocks noChangeAspect="1"/>
          </p:cNvPicPr>
          <p:nvPr/>
        </p:nvPicPr>
        <p:blipFill>
          <a:blip r:embed="rId2"/>
          <a:stretch>
            <a:fillRect/>
          </a:stretch>
        </p:blipFill>
        <p:spPr>
          <a:xfrm>
            <a:off x="2563265" y="1939534"/>
            <a:ext cx="7065468" cy="4246796"/>
          </a:xfrm>
          <a:prstGeom prst="rect">
            <a:avLst/>
          </a:prstGeom>
        </p:spPr>
      </p:pic>
    </p:spTree>
    <p:extLst>
      <p:ext uri="{BB962C8B-B14F-4D97-AF65-F5344CB8AC3E}">
        <p14:creationId xmlns:p14="http://schemas.microsoft.com/office/powerpoint/2010/main" val="354622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3" name="TextBox 2">
            <a:extLst>
              <a:ext uri="{FF2B5EF4-FFF2-40B4-BE49-F238E27FC236}">
                <a16:creationId xmlns:a16="http://schemas.microsoft.com/office/drawing/2014/main" id="{DE9D443A-3287-D6EF-52C5-04B155091498}"/>
              </a:ext>
            </a:extLst>
          </p:cNvPr>
          <p:cNvSpPr txBox="1"/>
          <p:nvPr/>
        </p:nvSpPr>
        <p:spPr>
          <a:xfrm>
            <a:off x="3591006" y="1308207"/>
            <a:ext cx="50099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Second-Year Rate Students Requiring Remediation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Fall 2022 – 481 Students</a:t>
            </a:r>
          </a:p>
        </p:txBody>
      </p:sp>
      <p:pic>
        <p:nvPicPr>
          <p:cNvPr id="6" name="Picture 6" descr="Chart, bar chart&#10;&#10;Description automatically generated">
            <a:extLst>
              <a:ext uri="{FF2B5EF4-FFF2-40B4-BE49-F238E27FC236}">
                <a16:creationId xmlns:a16="http://schemas.microsoft.com/office/drawing/2014/main" id="{7746A710-90F0-81F8-59B7-1E161667B66E}"/>
              </a:ext>
            </a:extLst>
          </p:cNvPr>
          <p:cNvPicPr>
            <a:picLocks noChangeAspect="1"/>
          </p:cNvPicPr>
          <p:nvPr/>
        </p:nvPicPr>
        <p:blipFill>
          <a:blip r:embed="rId2"/>
          <a:stretch>
            <a:fillRect/>
          </a:stretch>
        </p:blipFill>
        <p:spPr>
          <a:xfrm>
            <a:off x="2659316" y="1888238"/>
            <a:ext cx="6863763" cy="4378204"/>
          </a:xfrm>
          <a:prstGeom prst="rect">
            <a:avLst/>
          </a:prstGeom>
        </p:spPr>
      </p:pic>
    </p:spTree>
    <p:extLst>
      <p:ext uri="{BB962C8B-B14F-4D97-AF65-F5344CB8AC3E}">
        <p14:creationId xmlns:p14="http://schemas.microsoft.com/office/powerpoint/2010/main" val="156536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pic>
        <p:nvPicPr>
          <p:cNvPr id="4" name="Picture 4" descr="Chart, bar chart, waterfall chart&#10;&#10;Description automatically generated">
            <a:extLst>
              <a:ext uri="{FF2B5EF4-FFF2-40B4-BE49-F238E27FC236}">
                <a16:creationId xmlns:a16="http://schemas.microsoft.com/office/drawing/2014/main" id="{9E59E4D4-D41F-6A17-A539-03FF821496E6}"/>
              </a:ext>
            </a:extLst>
          </p:cNvPr>
          <p:cNvPicPr>
            <a:picLocks noChangeAspect="1"/>
          </p:cNvPicPr>
          <p:nvPr/>
        </p:nvPicPr>
        <p:blipFill>
          <a:blip r:embed="rId2"/>
          <a:stretch>
            <a:fillRect/>
          </a:stretch>
        </p:blipFill>
        <p:spPr>
          <a:xfrm>
            <a:off x="2553661" y="2004161"/>
            <a:ext cx="7084678" cy="4463325"/>
          </a:xfrm>
          <a:prstGeom prst="rect">
            <a:avLst/>
          </a:prstGeom>
        </p:spPr>
      </p:pic>
      <p:sp>
        <p:nvSpPr>
          <p:cNvPr id="5" name="TextBox 4">
            <a:extLst>
              <a:ext uri="{FF2B5EF4-FFF2-40B4-BE49-F238E27FC236}">
                <a16:creationId xmlns:a16="http://schemas.microsoft.com/office/drawing/2014/main" id="{565C35FE-DDFD-45D2-B0D7-6B1E311F7C9C}"/>
              </a:ext>
            </a:extLst>
          </p:cNvPr>
          <p:cNvSpPr txBox="1"/>
          <p:nvPr/>
        </p:nvSpPr>
        <p:spPr>
          <a:xfrm>
            <a:off x="2803392" y="1337023"/>
            <a:ext cx="6585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First-Year Rate Students Requiring Remediation by Subject Area</a:t>
            </a:r>
            <a:r>
              <a:rPr kumimoji="0" lang="en-US" sz="1200" b="0" i="0" u="none" strike="noStrike" kern="1200" cap="none" spc="0" normalizeH="0" baseline="0" noProof="0">
                <a:ln>
                  <a:noFill/>
                </a:ln>
                <a:solidFill>
                  <a:prstClr val="black"/>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Fall 2022 – 6,608 Students</a:t>
            </a:r>
            <a:r>
              <a:rPr kumimoji="0" lang="en-US" sz="1200" b="0" i="0" u="none" strike="noStrike" kern="1200" cap="none" spc="0" normalizeH="0" baseline="0" noProof="0">
                <a:ln>
                  <a:noFill/>
                </a:ln>
                <a:solidFill>
                  <a:prstClr val="black"/>
                </a:solidFill>
                <a:effectLst/>
                <a:uLnTx/>
                <a:uFillTx/>
                <a:latin typeface="Arial"/>
                <a:ea typeface="+mn-ea"/>
                <a:cs typeface="Arial"/>
              </a:rPr>
              <a:t> </a:t>
            </a:r>
          </a:p>
        </p:txBody>
      </p:sp>
    </p:spTree>
    <p:extLst>
      <p:ext uri="{BB962C8B-B14F-4D97-AF65-F5344CB8AC3E}">
        <p14:creationId xmlns:p14="http://schemas.microsoft.com/office/powerpoint/2010/main" val="32438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5" name="TextBox 4">
            <a:extLst>
              <a:ext uri="{FF2B5EF4-FFF2-40B4-BE49-F238E27FC236}">
                <a16:creationId xmlns:a16="http://schemas.microsoft.com/office/drawing/2014/main" id="{565C35FE-DDFD-45D2-B0D7-6B1E311F7C9C}"/>
              </a:ext>
            </a:extLst>
          </p:cNvPr>
          <p:cNvSpPr txBox="1"/>
          <p:nvPr/>
        </p:nvSpPr>
        <p:spPr>
          <a:xfrm>
            <a:off x="2803392" y="1337023"/>
            <a:ext cx="6585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Second-Year Rate Students Requiring Remediation by Subject Area</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Fall 2022 – 481 Students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5" descr="Chart, bar chart&#10;&#10;Description automatically generated">
            <a:extLst>
              <a:ext uri="{FF2B5EF4-FFF2-40B4-BE49-F238E27FC236}">
                <a16:creationId xmlns:a16="http://schemas.microsoft.com/office/drawing/2014/main" id="{72E8C2E0-A6B2-0479-BF3E-E49935C97508}"/>
              </a:ext>
            </a:extLst>
          </p:cNvPr>
          <p:cNvPicPr>
            <a:picLocks noChangeAspect="1"/>
          </p:cNvPicPr>
          <p:nvPr/>
        </p:nvPicPr>
        <p:blipFill>
          <a:blip r:embed="rId2"/>
          <a:stretch>
            <a:fillRect/>
          </a:stretch>
        </p:blipFill>
        <p:spPr>
          <a:xfrm>
            <a:off x="2707343" y="1960429"/>
            <a:ext cx="6777317" cy="4454740"/>
          </a:xfrm>
          <a:prstGeom prst="rect">
            <a:avLst/>
          </a:prstGeom>
        </p:spPr>
      </p:pic>
    </p:spTree>
    <p:extLst>
      <p:ext uri="{BB962C8B-B14F-4D97-AF65-F5344CB8AC3E}">
        <p14:creationId xmlns:p14="http://schemas.microsoft.com/office/powerpoint/2010/main" val="312379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4" name="TextBox 3">
            <a:extLst>
              <a:ext uri="{FF2B5EF4-FFF2-40B4-BE49-F238E27FC236}">
                <a16:creationId xmlns:a16="http://schemas.microsoft.com/office/drawing/2014/main" id="{5A237AF8-4C9F-34B7-3BD8-D694DC7D4A5F}"/>
              </a:ext>
            </a:extLst>
          </p:cNvPr>
          <p:cNvSpPr txBox="1"/>
          <p:nvPr/>
        </p:nvSpPr>
        <p:spPr>
          <a:xfrm>
            <a:off x="2889837" y="1250577"/>
            <a:ext cx="64027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First-Year Rate Students Requiring Remediation by Sex</a:t>
            </a:r>
            <a:r>
              <a:rPr kumimoji="0" lang="en-US" sz="1200" b="0" i="0" u="none" strike="noStrike" kern="1200" cap="none" spc="0" normalizeH="0" baseline="0" noProof="0">
                <a:ln>
                  <a:noFill/>
                </a:ln>
                <a:solidFill>
                  <a:prstClr val="black"/>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Segoe UI"/>
              </a:rPr>
              <a:t>Fall 2022 – 6,608 Students</a:t>
            </a:r>
            <a:r>
              <a:rPr kumimoji="0" lang="en-US" sz="1200" b="0" i="0" u="none" strike="noStrike" kern="1200" cap="none" spc="0" normalizeH="0" baseline="0" noProof="0">
                <a:ln>
                  <a:noFill/>
                </a:ln>
                <a:solidFill>
                  <a:prstClr val="black"/>
                </a:solidFill>
                <a:effectLst/>
                <a:uLnTx/>
                <a:uFillTx/>
                <a:latin typeface="Arial"/>
                <a:ea typeface="+mn-ea"/>
                <a:cs typeface="Arial"/>
              </a:rPr>
              <a:t> </a:t>
            </a:r>
          </a:p>
        </p:txBody>
      </p:sp>
      <p:pic>
        <p:nvPicPr>
          <p:cNvPr id="6" name="Picture 6" descr="Chart, bar chart&#10;&#10;Description automatically generated">
            <a:extLst>
              <a:ext uri="{FF2B5EF4-FFF2-40B4-BE49-F238E27FC236}">
                <a16:creationId xmlns:a16="http://schemas.microsoft.com/office/drawing/2014/main" id="{5C8EED26-3298-1C52-8412-2CEF7CA90542}"/>
              </a:ext>
            </a:extLst>
          </p:cNvPr>
          <p:cNvPicPr>
            <a:picLocks noChangeAspect="1"/>
          </p:cNvPicPr>
          <p:nvPr/>
        </p:nvPicPr>
        <p:blipFill>
          <a:blip r:embed="rId2"/>
          <a:stretch>
            <a:fillRect/>
          </a:stretch>
        </p:blipFill>
        <p:spPr>
          <a:xfrm>
            <a:off x="2380770" y="1893078"/>
            <a:ext cx="7430460" cy="4435763"/>
          </a:xfrm>
          <a:prstGeom prst="rect">
            <a:avLst/>
          </a:prstGeom>
        </p:spPr>
      </p:pic>
    </p:spTree>
    <p:extLst>
      <p:ext uri="{BB962C8B-B14F-4D97-AF65-F5344CB8AC3E}">
        <p14:creationId xmlns:p14="http://schemas.microsoft.com/office/powerpoint/2010/main" val="196543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hart, bar chart, waterfall chart&#10;&#10;Description automatically generated">
            <a:extLst>
              <a:ext uri="{FF2B5EF4-FFF2-40B4-BE49-F238E27FC236}">
                <a16:creationId xmlns:a16="http://schemas.microsoft.com/office/drawing/2014/main" id="{D72C5126-2792-F9A0-066E-D419272B58BD}"/>
              </a:ext>
            </a:extLst>
          </p:cNvPr>
          <p:cNvPicPr>
            <a:picLocks noChangeAspect="1"/>
          </p:cNvPicPr>
          <p:nvPr/>
        </p:nvPicPr>
        <p:blipFill>
          <a:blip r:embed="rId2"/>
          <a:stretch>
            <a:fillRect/>
          </a:stretch>
        </p:blipFill>
        <p:spPr>
          <a:xfrm>
            <a:off x="2448059" y="112045"/>
            <a:ext cx="6110674" cy="6626561"/>
          </a:xfrm>
          <a:prstGeom prst="rect">
            <a:avLst/>
          </a:prstGeom>
          <a:noFill/>
        </p:spPr>
      </p:pic>
      <p:pic>
        <p:nvPicPr>
          <p:cNvPr id="2" name="Picture 1" descr="Logo, company name&#10;&#10;Description automatically generated">
            <a:extLst>
              <a:ext uri="{FF2B5EF4-FFF2-40B4-BE49-F238E27FC236}">
                <a16:creationId xmlns:a16="http://schemas.microsoft.com/office/drawing/2014/main" id="{224D800F-B2B5-BA17-6468-F256E4F43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1134" y="4871498"/>
            <a:ext cx="2819400" cy="1986502"/>
          </a:xfrm>
          <a:prstGeom prst="rect">
            <a:avLst/>
          </a:prstGeom>
        </p:spPr>
      </p:pic>
    </p:spTree>
    <p:extLst>
      <p:ext uri="{BB962C8B-B14F-4D97-AF65-F5344CB8AC3E}">
        <p14:creationId xmlns:p14="http://schemas.microsoft.com/office/powerpoint/2010/main" val="422875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3" name="TextBox 2">
            <a:extLst>
              <a:ext uri="{FF2B5EF4-FFF2-40B4-BE49-F238E27FC236}">
                <a16:creationId xmlns:a16="http://schemas.microsoft.com/office/drawing/2014/main" id="{C6D8F607-2EF8-46A3-8F53-44F7E2E478C7}"/>
              </a:ext>
            </a:extLst>
          </p:cNvPr>
          <p:cNvSpPr txBox="1"/>
          <p:nvPr/>
        </p:nvSpPr>
        <p:spPr>
          <a:xfrm>
            <a:off x="3254830" y="1308207"/>
            <a:ext cx="56727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Segoe UI"/>
              </a:rPr>
              <a:t>Rate of First-Time Entering Students Requiring Remediation </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0" i="0" u="none" strike="noStrike" kern="1200" cap="none" spc="0" normalizeH="0" baseline="0" noProof="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Segoe UI"/>
              </a:rPr>
              <a:t>to Total Fall 2022 Term Enrollment</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p>
        </p:txBody>
      </p:sp>
      <p:pic>
        <p:nvPicPr>
          <p:cNvPr id="5" name="Picture 6" descr="Chart, bar chart&#10;&#10;Description automatically generated">
            <a:extLst>
              <a:ext uri="{FF2B5EF4-FFF2-40B4-BE49-F238E27FC236}">
                <a16:creationId xmlns:a16="http://schemas.microsoft.com/office/drawing/2014/main" id="{61D75B56-EB36-A3F3-D0B6-A6C8E14EF1EB}"/>
              </a:ext>
            </a:extLst>
          </p:cNvPr>
          <p:cNvPicPr>
            <a:picLocks noChangeAspect="1"/>
          </p:cNvPicPr>
          <p:nvPr/>
        </p:nvPicPr>
        <p:blipFill>
          <a:blip r:embed="rId2"/>
          <a:stretch>
            <a:fillRect/>
          </a:stretch>
        </p:blipFill>
        <p:spPr>
          <a:xfrm>
            <a:off x="2668922" y="2001567"/>
            <a:ext cx="6854157" cy="4449304"/>
          </a:xfrm>
          <a:prstGeom prst="rect">
            <a:avLst/>
          </a:prstGeom>
        </p:spPr>
      </p:pic>
    </p:spTree>
    <p:extLst>
      <p:ext uri="{BB962C8B-B14F-4D97-AF65-F5344CB8AC3E}">
        <p14:creationId xmlns:p14="http://schemas.microsoft.com/office/powerpoint/2010/main" val="16586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3908"/>
            <a:ext cx="12192000" cy="1143000"/>
          </a:xfrm>
        </p:spPr>
        <p:txBody>
          <a:bodyPr>
            <a:normAutofit/>
          </a:bodyPr>
          <a:lstStyle/>
          <a:p>
            <a:r>
              <a:rPr lang="en-US" sz="3200" dirty="0">
                <a:latin typeface="Times New Roman"/>
                <a:cs typeface="Times New Roman"/>
              </a:rPr>
              <a:t>Report on Remediation</a:t>
            </a:r>
            <a:endParaRPr lang="en-US" sz="3200" dirty="0"/>
          </a:p>
        </p:txBody>
      </p:sp>
      <p:sp>
        <p:nvSpPr>
          <p:cNvPr id="3" name="TextBox 2">
            <a:extLst>
              <a:ext uri="{FF2B5EF4-FFF2-40B4-BE49-F238E27FC236}">
                <a16:creationId xmlns:a16="http://schemas.microsoft.com/office/drawing/2014/main" id="{C6D8F607-2EF8-46A3-8F53-44F7E2E478C7}"/>
              </a:ext>
            </a:extLst>
          </p:cNvPr>
          <p:cNvSpPr txBox="1"/>
          <p:nvPr/>
        </p:nvSpPr>
        <p:spPr>
          <a:xfrm>
            <a:off x="3254830" y="1308207"/>
            <a:ext cx="56727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Rate of First-Time Entering Students Requiring Remediation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to Total Fall 2022 Term Enrollment</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5" descr="Chart, bar chart&#10;&#10;Description automatically generated">
            <a:extLst>
              <a:ext uri="{FF2B5EF4-FFF2-40B4-BE49-F238E27FC236}">
                <a16:creationId xmlns:a16="http://schemas.microsoft.com/office/drawing/2014/main" id="{CCE01722-09FE-4D81-D3C4-04541FD31B84}"/>
              </a:ext>
            </a:extLst>
          </p:cNvPr>
          <p:cNvPicPr>
            <a:picLocks noChangeAspect="1"/>
          </p:cNvPicPr>
          <p:nvPr/>
        </p:nvPicPr>
        <p:blipFill>
          <a:blip r:embed="rId2"/>
          <a:stretch>
            <a:fillRect/>
          </a:stretch>
        </p:blipFill>
        <p:spPr>
          <a:xfrm>
            <a:off x="2572872" y="2009784"/>
            <a:ext cx="7036653" cy="4471290"/>
          </a:xfrm>
          <a:prstGeom prst="rect">
            <a:avLst/>
          </a:prstGeom>
        </p:spPr>
      </p:pic>
    </p:spTree>
    <p:extLst>
      <p:ext uri="{BB962C8B-B14F-4D97-AF65-F5344CB8AC3E}">
        <p14:creationId xmlns:p14="http://schemas.microsoft.com/office/powerpoint/2010/main" val="360247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7C0B-9A93-5516-4E51-2313B41DB818}"/>
              </a:ext>
            </a:extLst>
          </p:cNvPr>
          <p:cNvSpPr>
            <a:spLocks noGrp="1"/>
          </p:cNvSpPr>
          <p:nvPr>
            <p:ph type="title"/>
          </p:nvPr>
        </p:nvSpPr>
        <p:spPr>
          <a:xfrm>
            <a:off x="0" y="2282092"/>
            <a:ext cx="12192000" cy="1143000"/>
          </a:xfrm>
        </p:spPr>
        <p:txBody>
          <a:bodyPr>
            <a:normAutofit/>
          </a:bodyPr>
          <a:lstStyle/>
          <a:p>
            <a:r>
              <a:rPr lang="en-US" sz="3200" dirty="0">
                <a:latin typeface="Times New Roman"/>
                <a:cs typeface="Times New Roman"/>
              </a:rPr>
              <a:t>Questions?</a:t>
            </a:r>
            <a:endParaRPr lang="en-US" sz="3200" dirty="0"/>
          </a:p>
        </p:txBody>
      </p:sp>
    </p:spTree>
    <p:extLst>
      <p:ext uri="{BB962C8B-B14F-4D97-AF65-F5344CB8AC3E}">
        <p14:creationId xmlns:p14="http://schemas.microsoft.com/office/powerpoint/2010/main" val="421330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3810000" y="4572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National Retention Rates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p:nvPr/>
        </p:nvCxnSpPr>
        <p:spPr>
          <a:xfrm>
            <a:off x="2286000" y="653407"/>
            <a:ext cx="2286000"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7467603" y="671383"/>
            <a:ext cx="2535385"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5F9CE14-3F93-45C8-B577-65A54F56B1DA}"/>
              </a:ext>
            </a:extLst>
          </p:cNvPr>
          <p:cNvSpPr txBox="1"/>
          <p:nvPr/>
        </p:nvSpPr>
        <p:spPr>
          <a:xfrm>
            <a:off x="2511856" y="1092014"/>
            <a:ext cx="7048500" cy="32932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most recent data published in May 2022, from the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National Center for Education Statistics (NCES)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82% of the first-time, full-time degree-seeking students who enrolled at 4-year public or private degree-granting institutions in fall 2019 returned in the fall 2020.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public</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4-year institutions overall, the retention rate was also 82%.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national retention rate was 61% for first-time, full-time, degree-seeking students who enrolled at a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public</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2-year college in fall 2019 and then returned in fall 2020.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25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524000" y="3704309"/>
            <a:ext cx="9067800" cy="24385"/>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234" y="5105400"/>
            <a:ext cx="2626766" cy="1609538"/>
          </a:xfrm>
          <a:prstGeom prst="rect">
            <a:avLst/>
          </a:prstGeom>
        </p:spPr>
      </p:pic>
      <p:sp>
        <p:nvSpPr>
          <p:cNvPr id="6" name="Slide Number Placeholder 5"/>
          <p:cNvSpPr txBox="1">
            <a:spLocks/>
          </p:cNvSpPr>
          <p:nvPr/>
        </p:nvSpPr>
        <p:spPr>
          <a:xfrm>
            <a:off x="1524000" y="3729978"/>
            <a:ext cx="5715000" cy="89255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600" b="1" dirty="0">
                <a:solidFill>
                  <a:prstClr val="black"/>
                </a:solidFill>
                <a:latin typeface="Arial" panose="020B0604020202020204" pitchFamily="34" charset="0"/>
                <a:ea typeface="Calibri" charset="0"/>
                <a:cs typeface="Arial" panose="020B0604020202020204" pitchFamily="34" charset="0"/>
              </a:rPr>
              <a:t>Mason Campbell</a:t>
            </a:r>
          </a:p>
          <a:p>
            <a:pPr algn="l">
              <a:defRPr/>
            </a:pPr>
            <a:r>
              <a:rPr lang="en-US" sz="2600" b="1" dirty="0">
                <a:solidFill>
                  <a:prstClr val="black"/>
                </a:solidFill>
                <a:latin typeface="Arial" panose="020B0604020202020204" pitchFamily="34" charset="0"/>
                <a:ea typeface="Calibri" charset="0"/>
                <a:cs typeface="Arial" panose="020B0604020202020204" pitchFamily="34" charset="0"/>
              </a:rPr>
              <a:t>Chief Academic Officer </a:t>
            </a:r>
          </a:p>
        </p:txBody>
      </p:sp>
      <p:sp>
        <p:nvSpPr>
          <p:cNvPr id="7" name="Slide Number Placeholder 5"/>
          <p:cNvSpPr txBox="1">
            <a:spLocks/>
          </p:cNvSpPr>
          <p:nvPr/>
        </p:nvSpPr>
        <p:spPr>
          <a:xfrm>
            <a:off x="1524000" y="3275857"/>
            <a:ext cx="9067800" cy="387798"/>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80000"/>
              </a:lnSpc>
              <a:defRPr/>
            </a:pPr>
            <a:r>
              <a:rPr lang="en-US" sz="2400" b="1">
                <a:solidFill>
                  <a:prstClr val="black"/>
                </a:solidFill>
                <a:latin typeface="Times New Roman" panose="02020603050405020304" pitchFamily="18" charset="0"/>
                <a:ea typeface="Calibri" charset="0"/>
                <a:cs typeface="Times New Roman" panose="02020603050405020304" pitchFamily="18" charset="0"/>
              </a:rPr>
              <a:t>PRODUCTIVITY OF RECENTLY APPROVED PROGRAMS</a:t>
            </a:r>
            <a:endParaRPr lang="en-US" sz="2400" b="1">
              <a:solidFill>
                <a:srgbClr val="F3644D"/>
              </a:solidFill>
              <a:latin typeface="Times New Roman" panose="02020603050405020304" pitchFamily="18" charset="0"/>
              <a:ea typeface="Calibri" charset="0"/>
              <a:cs typeface="Times New Roman" panose="02020603050405020304" pitchFamily="18" charset="0"/>
            </a:endParaRPr>
          </a:p>
        </p:txBody>
      </p:sp>
      <p:sp>
        <p:nvSpPr>
          <p:cNvPr id="9" name="Slide Number Placeholder 5"/>
          <p:cNvSpPr txBox="1">
            <a:spLocks/>
          </p:cNvSpPr>
          <p:nvPr/>
        </p:nvSpPr>
        <p:spPr>
          <a:xfrm>
            <a:off x="1534160" y="2965002"/>
            <a:ext cx="4267200" cy="387798"/>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80000"/>
              </a:lnSpc>
              <a:defRPr/>
            </a:pPr>
            <a:r>
              <a:rPr lang="en-US" sz="2400" b="1" dirty="0">
                <a:solidFill>
                  <a:prstClr val="black"/>
                </a:solidFill>
                <a:latin typeface="Times New Roman" panose="02020603050405020304" pitchFamily="18" charset="0"/>
                <a:ea typeface="Calibri" charset="0"/>
                <a:cs typeface="Times New Roman" panose="02020603050405020304" pitchFamily="18" charset="0"/>
              </a:rPr>
              <a:t>AGENDA ITEM NO. 4</a:t>
            </a:r>
            <a:endParaRPr lang="en-US" sz="2400" b="1" dirty="0">
              <a:solidFill>
                <a:srgbClr val="F3644D"/>
              </a:solidFill>
              <a:latin typeface="Times New Roman" panose="02020603050405020304" pitchFamily="18" charset="0"/>
              <a:ea typeface="Calibri" charset="0"/>
              <a:cs typeface="Times New Roman" panose="02020603050405020304" pitchFamily="18" charset="0"/>
            </a:endParaRPr>
          </a:p>
        </p:txBody>
      </p:sp>
    </p:spTree>
    <p:extLst>
      <p:ext uri="{BB962C8B-B14F-4D97-AF65-F5344CB8AC3E}">
        <p14:creationId xmlns:p14="http://schemas.microsoft.com/office/powerpoint/2010/main" val="4116205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a:cxnSpLocks/>
          </p:cNvCxnSpPr>
          <p:nvPr/>
        </p:nvCxnSpPr>
        <p:spPr>
          <a:xfrm flipH="1">
            <a:off x="1583068" y="3841402"/>
            <a:ext cx="4480449" cy="0"/>
          </a:xfrm>
          <a:prstGeom prst="line">
            <a:avLst/>
          </a:prstGeom>
          <a:ln w="349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483381" y="1472217"/>
            <a:ext cx="904177" cy="923330"/>
          </a:xfrm>
          <a:prstGeom prst="rect">
            <a:avLst/>
          </a:prstGeom>
        </p:spPr>
        <p:txBody>
          <a:bodyPr wrap="square">
            <a:spAutoFit/>
          </a:bodyPr>
          <a:lstStyle/>
          <a:p>
            <a:pPr algn="ctr"/>
            <a:r>
              <a:rPr lang="en-US" sz="5400" b="1">
                <a:solidFill>
                  <a:prstClr val="black"/>
                </a:solidFill>
                <a:latin typeface="Calibri" charset="0"/>
                <a:ea typeface="Calibri" charset="0"/>
                <a:cs typeface="Calibri" charset="0"/>
              </a:rPr>
              <a:t>12</a:t>
            </a:r>
            <a:endParaRPr lang="en-US" sz="1600" b="1">
              <a:solidFill>
                <a:prstClr val="black"/>
              </a:solidFill>
              <a:latin typeface="Calibri" charset="0"/>
              <a:ea typeface="Calibri" charset="0"/>
              <a:cs typeface="Calibri" charset="0"/>
            </a:endParaRPr>
          </a:p>
        </p:txBody>
      </p:sp>
      <p:grpSp>
        <p:nvGrpSpPr>
          <p:cNvPr id="67" name="Group 66"/>
          <p:cNvGrpSpPr/>
          <p:nvPr/>
        </p:nvGrpSpPr>
        <p:grpSpPr>
          <a:xfrm>
            <a:off x="1699571" y="1585168"/>
            <a:ext cx="2811427" cy="839577"/>
            <a:chOff x="1214032" y="6198832"/>
            <a:chExt cx="2689490" cy="803164"/>
          </a:xfrm>
          <a:solidFill>
            <a:schemeClr val="accent4">
              <a:lumMod val="60000"/>
              <a:lumOff val="40000"/>
            </a:schemeClr>
          </a:solidFill>
        </p:grpSpPr>
        <p:sp>
          <p:nvSpPr>
            <p:cNvPr id="68" name="Rectangle 67"/>
            <p:cNvSpPr/>
            <p:nvPr/>
          </p:nvSpPr>
          <p:spPr>
            <a:xfrm>
              <a:off x="1214032"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2" name="Rectangle 71"/>
            <p:cNvSpPr/>
            <p:nvPr/>
          </p:nvSpPr>
          <p:spPr>
            <a:xfrm>
              <a:off x="1683001"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3" name="Rectangle 72"/>
            <p:cNvSpPr/>
            <p:nvPr/>
          </p:nvSpPr>
          <p:spPr>
            <a:xfrm>
              <a:off x="2151970"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4" name="Rectangle 73"/>
            <p:cNvSpPr/>
            <p:nvPr/>
          </p:nvSpPr>
          <p:spPr>
            <a:xfrm>
              <a:off x="262093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5" name="Rectangle 74"/>
            <p:cNvSpPr/>
            <p:nvPr/>
          </p:nvSpPr>
          <p:spPr>
            <a:xfrm>
              <a:off x="3089908"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6" name="Rectangle 75"/>
            <p:cNvSpPr/>
            <p:nvPr/>
          </p:nvSpPr>
          <p:spPr>
            <a:xfrm>
              <a:off x="355887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7" name="Rectangle 76"/>
            <p:cNvSpPr/>
            <p:nvPr/>
          </p:nvSpPr>
          <p:spPr>
            <a:xfrm>
              <a:off x="1220427"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8" name="Rectangle 77"/>
            <p:cNvSpPr/>
            <p:nvPr/>
          </p:nvSpPr>
          <p:spPr>
            <a:xfrm>
              <a:off x="1689396"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79" name="Rectangle 78"/>
            <p:cNvSpPr/>
            <p:nvPr/>
          </p:nvSpPr>
          <p:spPr>
            <a:xfrm>
              <a:off x="2158365"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80" name="Rectangle 79"/>
            <p:cNvSpPr/>
            <p:nvPr/>
          </p:nvSpPr>
          <p:spPr>
            <a:xfrm>
              <a:off x="2627334"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81" name="Rectangle 80"/>
            <p:cNvSpPr/>
            <p:nvPr/>
          </p:nvSpPr>
          <p:spPr>
            <a:xfrm>
              <a:off x="3096303"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82" name="Rectangle 81"/>
            <p:cNvSpPr/>
            <p:nvPr/>
          </p:nvSpPr>
          <p:spPr>
            <a:xfrm>
              <a:off x="3565274"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sp>
        <p:nvSpPr>
          <p:cNvPr id="142" name="TextBox 141"/>
          <p:cNvSpPr txBox="1"/>
          <p:nvPr/>
        </p:nvSpPr>
        <p:spPr>
          <a:xfrm>
            <a:off x="4134744" y="756190"/>
            <a:ext cx="3826799" cy="338554"/>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dirty="0">
                <a:solidFill>
                  <a:prstClr val="black"/>
                </a:solidFill>
                <a:latin typeface="Arial" panose="020B0604020202020204" pitchFamily="34" charset="0"/>
                <a:ea typeface="Bebas Neue" charset="0"/>
                <a:cs typeface="Arial" panose="020B0604020202020204" pitchFamily="34" charset="0"/>
              </a:rPr>
              <a:t>Graduates Required over 3-Year Period</a:t>
            </a:r>
          </a:p>
        </p:txBody>
      </p:sp>
      <p:sp>
        <p:nvSpPr>
          <p:cNvPr id="168" name="TextBox 167"/>
          <p:cNvSpPr txBox="1"/>
          <p:nvPr/>
        </p:nvSpPr>
        <p:spPr>
          <a:xfrm>
            <a:off x="6253857" y="4067211"/>
            <a:ext cx="4481063" cy="1323439"/>
          </a:xfrm>
          <a:prstGeom prst="rect">
            <a:avLst/>
          </a:prstGeom>
          <a:noFill/>
        </p:spPr>
        <p:txBody>
          <a:bodyPr wrap="square" rtlCol="0">
            <a:spAutoFit/>
          </a:bodyPr>
          <a:lstStyle/>
          <a:p>
            <a:r>
              <a:rPr lang="en-US" sz="1600">
                <a:solidFill>
                  <a:prstClr val="black"/>
                </a:solidFill>
                <a:latin typeface="Georgia"/>
                <a:ea typeface="Bebas Neue" charset="0"/>
                <a:cs typeface="Bebas Neue" charset="0"/>
              </a:rPr>
              <a:t>05 </a:t>
            </a:r>
            <a:r>
              <a:rPr lang="mr-IN" sz="1600">
                <a:solidFill>
                  <a:prstClr val="black"/>
                </a:solidFill>
                <a:latin typeface="Georgia"/>
                <a:ea typeface="Bebas Neue" charset="0"/>
                <a:cs typeface="Bebas Neue" charset="0"/>
              </a:rPr>
              <a:t>–</a:t>
            </a:r>
            <a:r>
              <a:rPr lang="en-US" sz="1600">
                <a:solidFill>
                  <a:prstClr val="black"/>
                </a:solidFill>
                <a:latin typeface="Georgia"/>
                <a:ea typeface="Bebas Neue" charset="0"/>
                <a:cs typeface="Bebas Neue" charset="0"/>
              </a:rPr>
              <a:t> BACHELOR’S DEGREES </a:t>
            </a:r>
          </a:p>
          <a:p>
            <a:r>
              <a:rPr lang="en-US" sz="800">
                <a:solidFill>
                  <a:prstClr val="black"/>
                </a:solidFill>
                <a:latin typeface="Georgia"/>
                <a:ea typeface="Bebas Neue Book" charset="0"/>
                <a:cs typeface="Bebas Neue Book" charset="0"/>
              </a:rPr>
              <a:t>(in science, mathematics, engineering, foreign languages, middle school education, and secondary education programs for licensure in science and mathematics) </a:t>
            </a:r>
          </a:p>
          <a:p>
            <a:r>
              <a:rPr lang="en-US" sz="1600">
                <a:solidFill>
                  <a:prstClr val="black"/>
                </a:solidFill>
                <a:latin typeface="Georgia"/>
                <a:ea typeface="Bebas Neue" charset="0"/>
                <a:cs typeface="Bebas Neue" charset="0"/>
              </a:rPr>
              <a:t>07 </a:t>
            </a:r>
            <a:r>
              <a:rPr lang="mr-IN" sz="1600">
                <a:solidFill>
                  <a:prstClr val="black"/>
                </a:solidFill>
                <a:latin typeface="Georgia"/>
                <a:ea typeface="Bebas Neue" charset="0"/>
                <a:cs typeface="Bebas Neue" charset="0"/>
              </a:rPr>
              <a:t>–</a:t>
            </a:r>
            <a:r>
              <a:rPr lang="en-US" sz="1600">
                <a:solidFill>
                  <a:prstClr val="black"/>
                </a:solidFill>
                <a:latin typeface="Georgia"/>
                <a:ea typeface="Bebas Neue" charset="0"/>
                <a:cs typeface="Bebas Neue" charset="0"/>
              </a:rPr>
              <a:t> MASTER’S DEGREES</a:t>
            </a:r>
          </a:p>
          <a:p>
            <a:r>
              <a:rPr lang="en-US" sz="1600">
                <a:solidFill>
                  <a:prstClr val="black"/>
                </a:solidFill>
                <a:latin typeface="Georgia"/>
                <a:ea typeface="Bebas Neue" charset="0"/>
                <a:cs typeface="Bebas Neue" charset="0"/>
              </a:rPr>
              <a:t>08 </a:t>
            </a:r>
            <a:r>
              <a:rPr lang="mr-IN" sz="1600">
                <a:solidFill>
                  <a:prstClr val="black"/>
                </a:solidFill>
                <a:latin typeface="Georgia"/>
                <a:ea typeface="Bebas Neue" charset="0"/>
                <a:cs typeface="Bebas Neue" charset="0"/>
              </a:rPr>
              <a:t>–</a:t>
            </a:r>
            <a:r>
              <a:rPr lang="en-US" sz="1600">
                <a:solidFill>
                  <a:prstClr val="black"/>
                </a:solidFill>
                <a:latin typeface="Georgia"/>
                <a:ea typeface="Bebas Neue" charset="0"/>
                <a:cs typeface="Bebas Neue" charset="0"/>
              </a:rPr>
              <a:t> SPECIALIST DEGREES</a:t>
            </a:r>
          </a:p>
          <a:p>
            <a:r>
              <a:rPr lang="en-US" sz="1600">
                <a:solidFill>
                  <a:prstClr val="black"/>
                </a:solidFill>
                <a:latin typeface="Georgia"/>
                <a:ea typeface="Bebas Neue" charset="0"/>
                <a:cs typeface="Bebas Neue" charset="0"/>
              </a:rPr>
              <a:t>19 </a:t>
            </a:r>
            <a:r>
              <a:rPr lang="mr-IN" sz="1600">
                <a:solidFill>
                  <a:prstClr val="black"/>
                </a:solidFill>
                <a:latin typeface="Georgia"/>
                <a:ea typeface="Bebas Neue" charset="0"/>
                <a:cs typeface="Bebas Neue" charset="0"/>
              </a:rPr>
              <a:t>–</a:t>
            </a:r>
            <a:r>
              <a:rPr lang="en-US" sz="1600">
                <a:solidFill>
                  <a:prstClr val="black"/>
                </a:solidFill>
                <a:latin typeface="Georgia"/>
                <a:ea typeface="Bebas Neue" charset="0"/>
                <a:cs typeface="Bebas Neue" charset="0"/>
              </a:rPr>
              <a:t> DOCTORAL: PROFESSIONAL PRACTICE</a:t>
            </a:r>
          </a:p>
        </p:txBody>
      </p:sp>
      <p:sp>
        <p:nvSpPr>
          <p:cNvPr id="192" name="Slide Number Placeholder 5"/>
          <p:cNvSpPr txBox="1">
            <a:spLocks/>
          </p:cNvSpPr>
          <p:nvPr/>
        </p:nvSpPr>
        <p:spPr>
          <a:xfrm>
            <a:off x="0" y="12379"/>
            <a:ext cx="12192000" cy="646331"/>
          </a:xfrm>
          <a:prstGeom prst="rect">
            <a:avLst/>
          </a:prstGeom>
          <a:solidFill>
            <a:schemeClr val="tx2"/>
          </a:solidFill>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rPr>
              <a:t>Program Viability Standards</a:t>
            </a:r>
          </a:p>
          <a:p>
            <a:pPr algn="ctr">
              <a:defRPr/>
            </a:pPr>
            <a:endParaRPr lang="en-US" sz="400" b="1" dirty="0">
              <a:solidFill>
                <a:prstClr val="white"/>
              </a:solidFill>
              <a:latin typeface="Georgia"/>
              <a:ea typeface="Roboto Condensed bold" panose="02000000000000000000" pitchFamily="2" charset="0"/>
              <a:cs typeface="Roboto Condensed bold" panose="02000000000000000000" pitchFamily="2" charset="0"/>
            </a:endParaRPr>
          </a:p>
        </p:txBody>
      </p:sp>
      <p:sp>
        <p:nvSpPr>
          <p:cNvPr id="195" name="TextBox 194"/>
          <p:cNvSpPr txBox="1"/>
          <p:nvPr/>
        </p:nvSpPr>
        <p:spPr>
          <a:xfrm>
            <a:off x="1699571" y="2712656"/>
            <a:ext cx="3826799" cy="861774"/>
          </a:xfrm>
          <a:prstGeom prst="rect">
            <a:avLst/>
          </a:prstGeom>
          <a:noFill/>
        </p:spPr>
        <p:txBody>
          <a:bodyPr wrap="square" rtlCol="0">
            <a:spAutoFit/>
          </a:bodyPr>
          <a:lstStyle/>
          <a:p>
            <a:r>
              <a:rPr lang="en-US" sz="1600" dirty="0">
                <a:solidFill>
                  <a:prstClr val="black"/>
                </a:solidFill>
                <a:latin typeface="Calibri" charset="0"/>
                <a:ea typeface="Calibri" charset="0"/>
                <a:cs typeface="Calibri" charset="0"/>
              </a:rPr>
              <a:t>01 - CERTIFICATES OF PROFICIENCY</a:t>
            </a:r>
          </a:p>
          <a:p>
            <a:r>
              <a:rPr lang="en-US" sz="1600" dirty="0">
                <a:solidFill>
                  <a:prstClr val="black"/>
                </a:solidFill>
                <a:latin typeface="Calibri" charset="0"/>
                <a:ea typeface="Calibri" charset="0"/>
                <a:cs typeface="Calibri" charset="0"/>
              </a:rPr>
              <a:t>02 - TECHNICAL CERTIFICATES</a:t>
            </a:r>
          </a:p>
          <a:p>
            <a:r>
              <a:rPr lang="en-US" sz="1600" dirty="0">
                <a:solidFill>
                  <a:prstClr val="black"/>
                </a:solidFill>
                <a:latin typeface="Calibri" charset="0"/>
                <a:ea typeface="Calibri" charset="0"/>
                <a:cs typeface="Calibri" charset="0"/>
              </a:rPr>
              <a:t>03 - ASSOCIATE DEGREES (AAS ONLY)</a:t>
            </a:r>
          </a:p>
        </p:txBody>
      </p:sp>
      <p:sp>
        <p:nvSpPr>
          <p:cNvPr id="196" name="TextBox 195"/>
          <p:cNvSpPr txBox="1"/>
          <p:nvPr/>
        </p:nvSpPr>
        <p:spPr>
          <a:xfrm>
            <a:off x="1699571" y="5917798"/>
            <a:ext cx="4108563" cy="338554"/>
          </a:xfrm>
          <a:prstGeom prst="rect">
            <a:avLst/>
          </a:prstGeom>
          <a:noFill/>
        </p:spPr>
        <p:txBody>
          <a:bodyPr wrap="square" rtlCol="0">
            <a:spAutoFit/>
          </a:bodyPr>
          <a:lstStyle/>
          <a:p>
            <a:r>
              <a:rPr lang="en-US" sz="1600">
                <a:solidFill>
                  <a:prstClr val="black"/>
                </a:solidFill>
                <a:latin typeface="Calibri" charset="0"/>
                <a:ea typeface="Calibri" charset="0"/>
                <a:cs typeface="Calibri" charset="0"/>
              </a:rPr>
              <a:t>03 - ASSOCIATE DEGREES (AA, AS, AND AAT) </a:t>
            </a:r>
          </a:p>
        </p:txBody>
      </p:sp>
      <p:grpSp>
        <p:nvGrpSpPr>
          <p:cNvPr id="16" name="Group 15"/>
          <p:cNvGrpSpPr/>
          <p:nvPr/>
        </p:nvGrpSpPr>
        <p:grpSpPr>
          <a:xfrm>
            <a:off x="1770961" y="4420573"/>
            <a:ext cx="2811427" cy="1339314"/>
            <a:chOff x="246960" y="4649174"/>
            <a:chExt cx="2811427" cy="1339314"/>
          </a:xfrm>
        </p:grpSpPr>
        <p:grpSp>
          <p:nvGrpSpPr>
            <p:cNvPr id="197" name="Group 196"/>
            <p:cNvGrpSpPr/>
            <p:nvPr/>
          </p:nvGrpSpPr>
          <p:grpSpPr>
            <a:xfrm>
              <a:off x="246960" y="4649174"/>
              <a:ext cx="2811427" cy="856577"/>
              <a:chOff x="1214032" y="6198832"/>
              <a:chExt cx="2689490" cy="819427"/>
            </a:xfrm>
            <a:solidFill>
              <a:schemeClr val="accent4">
                <a:lumMod val="60000"/>
                <a:lumOff val="40000"/>
              </a:schemeClr>
            </a:solidFill>
          </p:grpSpPr>
          <p:sp>
            <p:nvSpPr>
              <p:cNvPr id="198" name="Rectangle 197"/>
              <p:cNvSpPr/>
              <p:nvPr/>
            </p:nvSpPr>
            <p:spPr>
              <a:xfrm>
                <a:off x="1214032"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199" name="Rectangle 198"/>
              <p:cNvSpPr/>
              <p:nvPr/>
            </p:nvSpPr>
            <p:spPr>
              <a:xfrm>
                <a:off x="1683001"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0" name="Rectangle 199"/>
              <p:cNvSpPr/>
              <p:nvPr/>
            </p:nvSpPr>
            <p:spPr>
              <a:xfrm>
                <a:off x="2151970"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1" name="Rectangle 200"/>
              <p:cNvSpPr/>
              <p:nvPr/>
            </p:nvSpPr>
            <p:spPr>
              <a:xfrm>
                <a:off x="262093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2" name="Rectangle 201"/>
              <p:cNvSpPr/>
              <p:nvPr/>
            </p:nvSpPr>
            <p:spPr>
              <a:xfrm>
                <a:off x="3089908"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3" name="Rectangle 202"/>
              <p:cNvSpPr/>
              <p:nvPr/>
            </p:nvSpPr>
            <p:spPr>
              <a:xfrm>
                <a:off x="355887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4" name="Rectangle 203"/>
              <p:cNvSpPr/>
              <p:nvPr/>
            </p:nvSpPr>
            <p:spPr>
              <a:xfrm>
                <a:off x="1220427"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5" name="Rectangle 204"/>
              <p:cNvSpPr/>
              <p:nvPr/>
            </p:nvSpPr>
            <p:spPr>
              <a:xfrm>
                <a:off x="1689396"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6" name="Rectangle 205"/>
              <p:cNvSpPr/>
              <p:nvPr/>
            </p:nvSpPr>
            <p:spPr>
              <a:xfrm>
                <a:off x="2158365"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7" name="Rectangle 206"/>
              <p:cNvSpPr/>
              <p:nvPr/>
            </p:nvSpPr>
            <p:spPr>
              <a:xfrm>
                <a:off x="2627334"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8" name="Rectangle 207"/>
              <p:cNvSpPr/>
              <p:nvPr/>
            </p:nvSpPr>
            <p:spPr>
              <a:xfrm>
                <a:off x="3096303"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09" name="Rectangle 208"/>
              <p:cNvSpPr/>
              <p:nvPr/>
            </p:nvSpPr>
            <p:spPr>
              <a:xfrm>
                <a:off x="3565274"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sp>
          <p:nvSpPr>
            <p:cNvPr id="210" name="Rectangle 209"/>
            <p:cNvSpPr/>
            <p:nvPr/>
          </p:nvSpPr>
          <p:spPr>
            <a:xfrm>
              <a:off x="246960" y="5634905"/>
              <a:ext cx="353584" cy="3535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11" name="Rectangle 210"/>
            <p:cNvSpPr/>
            <p:nvPr/>
          </p:nvSpPr>
          <p:spPr>
            <a:xfrm>
              <a:off x="737191" y="5634905"/>
              <a:ext cx="353584" cy="3535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12" name="Rectangle 211"/>
            <p:cNvSpPr/>
            <p:nvPr/>
          </p:nvSpPr>
          <p:spPr>
            <a:xfrm>
              <a:off x="1227422" y="5634905"/>
              <a:ext cx="353584" cy="3535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13" name="Rectangle 212"/>
            <p:cNvSpPr/>
            <p:nvPr/>
          </p:nvSpPr>
          <p:spPr>
            <a:xfrm>
              <a:off x="1717654" y="5634905"/>
              <a:ext cx="353584" cy="3535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14" name="Rectangle 213"/>
            <p:cNvSpPr/>
            <p:nvPr/>
          </p:nvSpPr>
          <p:spPr>
            <a:xfrm>
              <a:off x="2207885" y="5634905"/>
              <a:ext cx="353584" cy="3535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15" name="Rectangle 214"/>
            <p:cNvSpPr/>
            <p:nvPr/>
          </p:nvSpPr>
          <p:spPr>
            <a:xfrm>
              <a:off x="2692578" y="5634905"/>
              <a:ext cx="353584" cy="3535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sp>
        <p:nvSpPr>
          <p:cNvPr id="216" name="Rectangle 215"/>
          <p:cNvSpPr/>
          <p:nvPr/>
        </p:nvSpPr>
        <p:spPr>
          <a:xfrm>
            <a:off x="4586138" y="4553752"/>
            <a:ext cx="904177" cy="923330"/>
          </a:xfrm>
          <a:prstGeom prst="rect">
            <a:avLst/>
          </a:prstGeom>
        </p:spPr>
        <p:txBody>
          <a:bodyPr wrap="square">
            <a:spAutoFit/>
          </a:bodyPr>
          <a:lstStyle/>
          <a:p>
            <a:pPr algn="ctr"/>
            <a:r>
              <a:rPr lang="en-US" sz="5400" b="1">
                <a:solidFill>
                  <a:prstClr val="black"/>
                </a:solidFill>
                <a:latin typeface="Calibri" charset="0"/>
                <a:ea typeface="Calibri" charset="0"/>
                <a:cs typeface="Calibri" charset="0"/>
              </a:rPr>
              <a:t>18</a:t>
            </a:r>
          </a:p>
        </p:txBody>
      </p:sp>
      <p:cxnSp>
        <p:nvCxnSpPr>
          <p:cNvPr id="218" name="Straight Connector 217"/>
          <p:cNvCxnSpPr>
            <a:cxnSpLocks/>
          </p:cNvCxnSpPr>
          <p:nvPr/>
        </p:nvCxnSpPr>
        <p:spPr>
          <a:xfrm flipH="1" flipV="1">
            <a:off x="6063517" y="1238017"/>
            <a:ext cx="11157" cy="5408316"/>
          </a:xfrm>
          <a:prstGeom prst="line">
            <a:avLst/>
          </a:prstGeom>
          <a:ln w="349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219" name="Group 218"/>
          <p:cNvGrpSpPr/>
          <p:nvPr/>
        </p:nvGrpSpPr>
        <p:grpSpPr>
          <a:xfrm>
            <a:off x="6420506" y="1238017"/>
            <a:ext cx="2811427" cy="1339314"/>
            <a:chOff x="246960" y="4649174"/>
            <a:chExt cx="2811427" cy="1339314"/>
          </a:xfrm>
          <a:solidFill>
            <a:schemeClr val="accent1">
              <a:lumMod val="40000"/>
              <a:lumOff val="60000"/>
            </a:schemeClr>
          </a:solidFill>
        </p:grpSpPr>
        <p:grpSp>
          <p:nvGrpSpPr>
            <p:cNvPr id="220" name="Group 219"/>
            <p:cNvGrpSpPr/>
            <p:nvPr/>
          </p:nvGrpSpPr>
          <p:grpSpPr>
            <a:xfrm>
              <a:off x="246960" y="4649174"/>
              <a:ext cx="2811427" cy="856577"/>
              <a:chOff x="1214032" y="6198832"/>
              <a:chExt cx="2689490" cy="819427"/>
            </a:xfrm>
            <a:grpFill/>
          </p:grpSpPr>
          <p:sp>
            <p:nvSpPr>
              <p:cNvPr id="227" name="Rectangle 226"/>
              <p:cNvSpPr/>
              <p:nvPr/>
            </p:nvSpPr>
            <p:spPr>
              <a:xfrm>
                <a:off x="1214032"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8" name="Rectangle 227"/>
              <p:cNvSpPr/>
              <p:nvPr/>
            </p:nvSpPr>
            <p:spPr>
              <a:xfrm>
                <a:off x="1683001"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9" name="Rectangle 228"/>
              <p:cNvSpPr/>
              <p:nvPr/>
            </p:nvSpPr>
            <p:spPr>
              <a:xfrm>
                <a:off x="2151970"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0" name="Rectangle 229"/>
              <p:cNvSpPr/>
              <p:nvPr/>
            </p:nvSpPr>
            <p:spPr>
              <a:xfrm>
                <a:off x="262093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1" name="Rectangle 230"/>
              <p:cNvSpPr/>
              <p:nvPr/>
            </p:nvSpPr>
            <p:spPr>
              <a:xfrm>
                <a:off x="3089908"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2" name="Rectangle 231"/>
              <p:cNvSpPr/>
              <p:nvPr/>
            </p:nvSpPr>
            <p:spPr>
              <a:xfrm>
                <a:off x="355887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3" name="Rectangle 232"/>
              <p:cNvSpPr/>
              <p:nvPr/>
            </p:nvSpPr>
            <p:spPr>
              <a:xfrm>
                <a:off x="1220427"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4" name="Rectangle 233"/>
              <p:cNvSpPr/>
              <p:nvPr/>
            </p:nvSpPr>
            <p:spPr>
              <a:xfrm>
                <a:off x="1689396"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5" name="Rectangle 234"/>
              <p:cNvSpPr/>
              <p:nvPr/>
            </p:nvSpPr>
            <p:spPr>
              <a:xfrm>
                <a:off x="2158365"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6" name="Rectangle 235"/>
              <p:cNvSpPr/>
              <p:nvPr/>
            </p:nvSpPr>
            <p:spPr>
              <a:xfrm>
                <a:off x="2627334"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7" name="Rectangle 236"/>
              <p:cNvSpPr/>
              <p:nvPr/>
            </p:nvSpPr>
            <p:spPr>
              <a:xfrm>
                <a:off x="3096303" y="6680011"/>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38" name="Rectangle 237"/>
              <p:cNvSpPr/>
              <p:nvPr/>
            </p:nvSpPr>
            <p:spPr>
              <a:xfrm>
                <a:off x="3565274"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sp>
          <p:nvSpPr>
            <p:cNvPr id="221" name="Rectangle 220"/>
            <p:cNvSpPr/>
            <p:nvPr/>
          </p:nvSpPr>
          <p:spPr>
            <a:xfrm>
              <a:off x="246960" y="5634905"/>
              <a:ext cx="353584" cy="353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2" name="Rectangle 221"/>
            <p:cNvSpPr/>
            <p:nvPr/>
          </p:nvSpPr>
          <p:spPr>
            <a:xfrm>
              <a:off x="737191" y="5634905"/>
              <a:ext cx="353584" cy="353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3" name="Rectangle 222"/>
            <p:cNvSpPr/>
            <p:nvPr/>
          </p:nvSpPr>
          <p:spPr>
            <a:xfrm>
              <a:off x="1227422" y="5634905"/>
              <a:ext cx="353584" cy="353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4" name="Rectangle 223"/>
            <p:cNvSpPr/>
            <p:nvPr/>
          </p:nvSpPr>
          <p:spPr>
            <a:xfrm>
              <a:off x="1717654" y="5634905"/>
              <a:ext cx="353584" cy="353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5" name="Rectangle 224"/>
            <p:cNvSpPr/>
            <p:nvPr/>
          </p:nvSpPr>
          <p:spPr>
            <a:xfrm>
              <a:off x="2207885" y="5634905"/>
              <a:ext cx="353584" cy="353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26" name="Rectangle 225"/>
            <p:cNvSpPr/>
            <p:nvPr/>
          </p:nvSpPr>
          <p:spPr>
            <a:xfrm>
              <a:off x="2692578" y="5634905"/>
              <a:ext cx="353584" cy="353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sp>
        <p:nvSpPr>
          <p:cNvPr id="239" name="Rectangle 238"/>
          <p:cNvSpPr/>
          <p:nvPr/>
        </p:nvSpPr>
        <p:spPr>
          <a:xfrm>
            <a:off x="9216555" y="1299355"/>
            <a:ext cx="904177" cy="923330"/>
          </a:xfrm>
          <a:prstGeom prst="rect">
            <a:avLst/>
          </a:prstGeom>
        </p:spPr>
        <p:txBody>
          <a:bodyPr wrap="square">
            <a:spAutoFit/>
          </a:bodyPr>
          <a:lstStyle/>
          <a:p>
            <a:pPr algn="ctr"/>
            <a:r>
              <a:rPr lang="en-US" sz="5400" b="1" dirty="0">
                <a:solidFill>
                  <a:prstClr val="black"/>
                </a:solidFill>
                <a:latin typeface="Calibri" charset="0"/>
                <a:ea typeface="Calibri" charset="0"/>
                <a:cs typeface="Calibri" charset="0"/>
              </a:rPr>
              <a:t>18</a:t>
            </a:r>
            <a:endParaRPr lang="en-US" sz="1600" b="1" dirty="0">
              <a:solidFill>
                <a:prstClr val="black"/>
              </a:solidFill>
              <a:latin typeface="Calibri" charset="0"/>
              <a:ea typeface="Calibri" charset="0"/>
              <a:cs typeface="Calibri" charset="0"/>
            </a:endParaRPr>
          </a:p>
        </p:txBody>
      </p:sp>
      <p:sp>
        <p:nvSpPr>
          <p:cNvPr id="240" name="Rectangle 239"/>
          <p:cNvSpPr/>
          <p:nvPr/>
        </p:nvSpPr>
        <p:spPr>
          <a:xfrm>
            <a:off x="9193610" y="3078819"/>
            <a:ext cx="904177" cy="923330"/>
          </a:xfrm>
          <a:prstGeom prst="rect">
            <a:avLst/>
          </a:prstGeom>
        </p:spPr>
        <p:txBody>
          <a:bodyPr wrap="square">
            <a:spAutoFit/>
          </a:bodyPr>
          <a:lstStyle/>
          <a:p>
            <a:pPr algn="ctr"/>
            <a:r>
              <a:rPr lang="en-US" sz="5400" b="1" dirty="0">
                <a:solidFill>
                  <a:prstClr val="black"/>
                </a:solidFill>
                <a:latin typeface="Calibri" charset="0"/>
                <a:ea typeface="Calibri" charset="0"/>
                <a:cs typeface="Calibri" charset="0"/>
              </a:rPr>
              <a:t>12</a:t>
            </a:r>
            <a:endParaRPr lang="en-US" sz="1600" b="1" dirty="0">
              <a:solidFill>
                <a:prstClr val="black"/>
              </a:solidFill>
              <a:latin typeface="Calibri" charset="0"/>
              <a:ea typeface="Calibri" charset="0"/>
              <a:cs typeface="Calibri" charset="0"/>
            </a:endParaRPr>
          </a:p>
        </p:txBody>
      </p:sp>
      <p:grpSp>
        <p:nvGrpSpPr>
          <p:cNvPr id="241" name="Group 240"/>
          <p:cNvGrpSpPr/>
          <p:nvPr/>
        </p:nvGrpSpPr>
        <p:grpSpPr>
          <a:xfrm>
            <a:off x="6409800" y="3191770"/>
            <a:ext cx="2811427" cy="839577"/>
            <a:chOff x="1214032" y="6198832"/>
            <a:chExt cx="2689490" cy="803164"/>
          </a:xfrm>
          <a:solidFill>
            <a:schemeClr val="accent1">
              <a:lumMod val="40000"/>
              <a:lumOff val="60000"/>
            </a:schemeClr>
          </a:solidFill>
        </p:grpSpPr>
        <p:sp>
          <p:nvSpPr>
            <p:cNvPr id="242" name="Rectangle 241"/>
            <p:cNvSpPr/>
            <p:nvPr/>
          </p:nvSpPr>
          <p:spPr>
            <a:xfrm>
              <a:off x="1214032"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3" name="Rectangle 242"/>
            <p:cNvSpPr/>
            <p:nvPr/>
          </p:nvSpPr>
          <p:spPr>
            <a:xfrm>
              <a:off x="1683001"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4" name="Rectangle 243"/>
            <p:cNvSpPr/>
            <p:nvPr/>
          </p:nvSpPr>
          <p:spPr>
            <a:xfrm>
              <a:off x="2151970"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5" name="Rectangle 244"/>
            <p:cNvSpPr/>
            <p:nvPr/>
          </p:nvSpPr>
          <p:spPr>
            <a:xfrm>
              <a:off x="262093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6" name="Rectangle 245"/>
            <p:cNvSpPr/>
            <p:nvPr/>
          </p:nvSpPr>
          <p:spPr>
            <a:xfrm>
              <a:off x="3089908"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7" name="Rectangle 246"/>
            <p:cNvSpPr/>
            <p:nvPr/>
          </p:nvSpPr>
          <p:spPr>
            <a:xfrm>
              <a:off x="355887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8" name="Rectangle 247"/>
            <p:cNvSpPr/>
            <p:nvPr/>
          </p:nvSpPr>
          <p:spPr>
            <a:xfrm>
              <a:off x="1220427"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49" name="Rectangle 248"/>
            <p:cNvSpPr/>
            <p:nvPr/>
          </p:nvSpPr>
          <p:spPr>
            <a:xfrm>
              <a:off x="1689396"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0" name="Rectangle 249"/>
            <p:cNvSpPr/>
            <p:nvPr/>
          </p:nvSpPr>
          <p:spPr>
            <a:xfrm>
              <a:off x="2158365"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1" name="Rectangle 250"/>
            <p:cNvSpPr/>
            <p:nvPr/>
          </p:nvSpPr>
          <p:spPr>
            <a:xfrm>
              <a:off x="2627334"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2" name="Rectangle 251"/>
            <p:cNvSpPr/>
            <p:nvPr/>
          </p:nvSpPr>
          <p:spPr>
            <a:xfrm>
              <a:off x="3096303"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3" name="Rectangle 252"/>
            <p:cNvSpPr/>
            <p:nvPr/>
          </p:nvSpPr>
          <p:spPr>
            <a:xfrm>
              <a:off x="3565274" y="6663748"/>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grpSp>
        <p:nvGrpSpPr>
          <p:cNvPr id="254" name="Group 253"/>
          <p:cNvGrpSpPr/>
          <p:nvPr/>
        </p:nvGrpSpPr>
        <p:grpSpPr>
          <a:xfrm>
            <a:off x="6427190" y="5733834"/>
            <a:ext cx="2804742" cy="353583"/>
            <a:chOff x="1214032" y="6198832"/>
            <a:chExt cx="2683095" cy="338248"/>
          </a:xfrm>
          <a:solidFill>
            <a:schemeClr val="accent1">
              <a:lumMod val="40000"/>
              <a:lumOff val="60000"/>
            </a:schemeClr>
          </a:solidFill>
        </p:grpSpPr>
        <p:sp>
          <p:nvSpPr>
            <p:cNvPr id="255" name="Rectangle 254"/>
            <p:cNvSpPr/>
            <p:nvPr/>
          </p:nvSpPr>
          <p:spPr>
            <a:xfrm>
              <a:off x="1214032"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6" name="Rectangle 255"/>
            <p:cNvSpPr/>
            <p:nvPr/>
          </p:nvSpPr>
          <p:spPr>
            <a:xfrm>
              <a:off x="1683001"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7" name="Rectangle 256"/>
            <p:cNvSpPr/>
            <p:nvPr/>
          </p:nvSpPr>
          <p:spPr>
            <a:xfrm>
              <a:off x="2151970"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8" name="Rectangle 257"/>
            <p:cNvSpPr/>
            <p:nvPr/>
          </p:nvSpPr>
          <p:spPr>
            <a:xfrm>
              <a:off x="262093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59" name="Rectangle 258"/>
            <p:cNvSpPr/>
            <p:nvPr/>
          </p:nvSpPr>
          <p:spPr>
            <a:xfrm>
              <a:off x="3089908"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sp>
          <p:nvSpPr>
            <p:cNvPr id="260" name="Rectangle 259"/>
            <p:cNvSpPr/>
            <p:nvPr/>
          </p:nvSpPr>
          <p:spPr>
            <a:xfrm>
              <a:off x="3558879" y="6198832"/>
              <a:ext cx="338248" cy="338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latin typeface="Georgia"/>
              </a:endParaRPr>
            </a:p>
          </p:txBody>
        </p:sp>
      </p:grpSp>
      <p:sp>
        <p:nvSpPr>
          <p:cNvPr id="267" name="Rectangle 266"/>
          <p:cNvSpPr/>
          <p:nvPr/>
        </p:nvSpPr>
        <p:spPr>
          <a:xfrm>
            <a:off x="9182349" y="5443256"/>
            <a:ext cx="904177" cy="923330"/>
          </a:xfrm>
          <a:prstGeom prst="rect">
            <a:avLst/>
          </a:prstGeom>
        </p:spPr>
        <p:txBody>
          <a:bodyPr wrap="square">
            <a:spAutoFit/>
          </a:bodyPr>
          <a:lstStyle/>
          <a:p>
            <a:pPr algn="ctr"/>
            <a:r>
              <a:rPr lang="en-US" sz="5400" b="1">
                <a:solidFill>
                  <a:prstClr val="black"/>
                </a:solidFill>
                <a:latin typeface="Calibri" charset="0"/>
                <a:ea typeface="Calibri" charset="0"/>
                <a:cs typeface="Calibri" charset="0"/>
              </a:rPr>
              <a:t>6</a:t>
            </a:r>
            <a:endParaRPr lang="en-US" sz="1600" b="1">
              <a:solidFill>
                <a:prstClr val="black"/>
              </a:solidFill>
              <a:latin typeface="Calibri" charset="0"/>
              <a:ea typeface="Calibri" charset="0"/>
              <a:cs typeface="Calibri" charset="0"/>
            </a:endParaRPr>
          </a:p>
        </p:txBody>
      </p:sp>
      <p:sp>
        <p:nvSpPr>
          <p:cNvPr id="17" name="Rectangle 16"/>
          <p:cNvSpPr/>
          <p:nvPr/>
        </p:nvSpPr>
        <p:spPr>
          <a:xfrm>
            <a:off x="6320338" y="2575825"/>
            <a:ext cx="3352200" cy="369332"/>
          </a:xfrm>
          <a:prstGeom prst="rect">
            <a:avLst/>
          </a:prstGeom>
        </p:spPr>
        <p:txBody>
          <a:bodyPr wrap="none">
            <a:spAutoFit/>
          </a:bodyPr>
          <a:lstStyle/>
          <a:p>
            <a:r>
              <a:rPr lang="en-US">
                <a:solidFill>
                  <a:prstClr val="black"/>
                </a:solidFill>
                <a:latin typeface="Georgia"/>
                <a:ea typeface="Bebas Neue" charset="0"/>
                <a:cs typeface="Bebas Neue" charset="0"/>
              </a:rPr>
              <a:t>05 </a:t>
            </a:r>
            <a:r>
              <a:rPr lang="mr-IN">
                <a:solidFill>
                  <a:prstClr val="black"/>
                </a:solidFill>
                <a:latin typeface="Georgia"/>
                <a:ea typeface="Bebas Neue" charset="0"/>
                <a:cs typeface="Bebas Neue" charset="0"/>
              </a:rPr>
              <a:t>–</a:t>
            </a:r>
            <a:r>
              <a:rPr lang="en-US">
                <a:solidFill>
                  <a:prstClr val="black"/>
                </a:solidFill>
                <a:latin typeface="Georgia"/>
                <a:ea typeface="Bebas Neue" charset="0"/>
                <a:cs typeface="Bebas Neue" charset="0"/>
              </a:rPr>
              <a:t> BACHELOR’S DEGREES </a:t>
            </a:r>
          </a:p>
        </p:txBody>
      </p:sp>
      <p:cxnSp>
        <p:nvCxnSpPr>
          <p:cNvPr id="268" name="Straight Connector 267"/>
          <p:cNvCxnSpPr>
            <a:cxnSpLocks/>
          </p:cNvCxnSpPr>
          <p:nvPr/>
        </p:nvCxnSpPr>
        <p:spPr>
          <a:xfrm flipH="1">
            <a:off x="6074674" y="3022784"/>
            <a:ext cx="4401003" cy="0"/>
          </a:xfrm>
          <a:prstGeom prst="line">
            <a:avLst/>
          </a:prstGeom>
          <a:ln w="349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cxnSpLocks/>
          </p:cNvCxnSpPr>
          <p:nvPr/>
        </p:nvCxnSpPr>
        <p:spPr>
          <a:xfrm flipH="1">
            <a:off x="6117329" y="5486400"/>
            <a:ext cx="4336456" cy="0"/>
          </a:xfrm>
          <a:prstGeom prst="line">
            <a:avLst/>
          </a:prstGeom>
          <a:ln w="349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6382995" y="6179224"/>
            <a:ext cx="5124256" cy="338554"/>
          </a:xfrm>
          <a:prstGeom prst="rect">
            <a:avLst/>
          </a:prstGeom>
          <a:noFill/>
        </p:spPr>
        <p:txBody>
          <a:bodyPr wrap="square" rtlCol="0">
            <a:spAutoFit/>
          </a:bodyPr>
          <a:lstStyle/>
          <a:p>
            <a:r>
              <a:rPr lang="en-US" sz="1600">
                <a:solidFill>
                  <a:prstClr val="black"/>
                </a:solidFill>
                <a:latin typeface="Calibri" charset="0"/>
                <a:ea typeface="Calibri" charset="0"/>
                <a:cs typeface="Calibri" charset="0"/>
              </a:rPr>
              <a:t>17 </a:t>
            </a:r>
            <a:r>
              <a:rPr lang="mr-IN" sz="1600">
                <a:solidFill>
                  <a:prstClr val="black"/>
                </a:solidFill>
                <a:latin typeface="Calibri" charset="0"/>
                <a:ea typeface="Calibri" charset="0"/>
                <a:cs typeface="Calibri" charset="0"/>
              </a:rPr>
              <a:t>–</a:t>
            </a:r>
            <a:r>
              <a:rPr lang="en-US" sz="1600">
                <a:solidFill>
                  <a:prstClr val="black"/>
                </a:solidFill>
                <a:latin typeface="Calibri" charset="0"/>
                <a:ea typeface="Calibri" charset="0"/>
                <a:cs typeface="Calibri" charset="0"/>
              </a:rPr>
              <a:t> Doctoral: Research/Scholarship</a:t>
            </a:r>
          </a:p>
        </p:txBody>
      </p:sp>
    </p:spTree>
    <p:extLst>
      <p:ext uri="{BB962C8B-B14F-4D97-AF65-F5344CB8AC3E}">
        <p14:creationId xmlns:p14="http://schemas.microsoft.com/office/powerpoint/2010/main" val="133430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3BFDC1-0B25-FE90-711E-BD5742F31028}"/>
              </a:ext>
            </a:extLst>
          </p:cNvPr>
          <p:cNvSpPr txBox="1">
            <a:spLocks/>
          </p:cNvSpPr>
          <p:nvPr/>
        </p:nvSpPr>
        <p:spPr>
          <a:xfrm>
            <a:off x="0" y="-112193"/>
            <a:ext cx="12192000" cy="1046440"/>
          </a:xfrm>
          <a:prstGeom prst="rect">
            <a:avLst/>
          </a:prstGeom>
          <a:solidFill>
            <a:schemeClr val="tx2"/>
          </a:solidFill>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1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rPr>
              <a:t>Productivity of Recently </a:t>
            </a:r>
          </a:p>
          <a:p>
            <a:pPr algn="ctr">
              <a:defRPr/>
            </a:pPr>
            <a:r>
              <a:rPr lang="en-US" sz="31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rPr>
              <a:t>Approved Programs Report</a:t>
            </a:r>
          </a:p>
        </p:txBody>
      </p:sp>
      <p:sp>
        <p:nvSpPr>
          <p:cNvPr id="7" name="Rectangle 6">
            <a:extLst>
              <a:ext uri="{FF2B5EF4-FFF2-40B4-BE49-F238E27FC236}">
                <a16:creationId xmlns:a16="http://schemas.microsoft.com/office/drawing/2014/main" id="{1F9DAC90-14F7-4AF4-C877-44CD3A78A4EF}"/>
              </a:ext>
            </a:extLst>
          </p:cNvPr>
          <p:cNvSpPr/>
          <p:nvPr/>
        </p:nvSpPr>
        <p:spPr>
          <a:xfrm>
            <a:off x="5209855" y="1303818"/>
            <a:ext cx="2885826" cy="1015663"/>
          </a:xfrm>
          <a:prstGeom prst="rect">
            <a:avLst/>
          </a:prstGeom>
        </p:spPr>
        <p:txBody>
          <a:bodyPr wrap="square">
            <a:spAutoFit/>
          </a:bodyPr>
          <a:lstStyle/>
          <a:p>
            <a:pPr algn="ctr"/>
            <a:r>
              <a:rPr lang="en-US" sz="6000" b="1">
                <a:solidFill>
                  <a:prstClr val="black"/>
                </a:solidFill>
                <a:latin typeface="Georgia"/>
              </a:rPr>
              <a:t>20</a:t>
            </a:r>
            <a:endParaRPr lang="en-US" b="1">
              <a:solidFill>
                <a:prstClr val="black"/>
              </a:solidFill>
              <a:latin typeface="Georgia"/>
            </a:endParaRPr>
          </a:p>
        </p:txBody>
      </p:sp>
      <p:sp>
        <p:nvSpPr>
          <p:cNvPr id="8" name="TextBox 7">
            <a:extLst>
              <a:ext uri="{FF2B5EF4-FFF2-40B4-BE49-F238E27FC236}">
                <a16:creationId xmlns:a16="http://schemas.microsoft.com/office/drawing/2014/main" id="{30562DB7-FC21-92B6-84E4-2B8E72E90D5E}"/>
              </a:ext>
            </a:extLst>
          </p:cNvPr>
          <p:cNvSpPr txBox="1"/>
          <p:nvPr/>
        </p:nvSpPr>
        <p:spPr>
          <a:xfrm>
            <a:off x="4044409" y="2257793"/>
            <a:ext cx="2967365" cy="707886"/>
          </a:xfrm>
          <a:prstGeom prst="rect">
            <a:avLst/>
          </a:prstGeom>
          <a:noFill/>
        </p:spPr>
        <p:txBody>
          <a:bodyPr wrap="square" rtlCol="0">
            <a:spAutoFit/>
          </a:bodyPr>
          <a:lstStyle/>
          <a:p>
            <a:r>
              <a:rPr lang="en-US" sz="1400" dirty="0">
                <a:solidFill>
                  <a:prstClr val="black"/>
                </a:solidFill>
                <a:latin typeface="Georgia"/>
                <a:ea typeface="Bebas Neue" charset="0"/>
                <a:cs typeface="Bebas Neue" charset="0"/>
              </a:rPr>
              <a:t>New Certificates </a:t>
            </a:r>
          </a:p>
          <a:p>
            <a:r>
              <a:rPr lang="en-US" sz="1400" dirty="0">
                <a:solidFill>
                  <a:prstClr val="black"/>
                </a:solidFill>
                <a:latin typeface="Georgia"/>
                <a:ea typeface="Bebas Neue" charset="0"/>
                <a:cs typeface="Bebas Neue" charset="0"/>
              </a:rPr>
              <a:t>&amp; Associate Degrees</a:t>
            </a:r>
          </a:p>
          <a:p>
            <a:r>
              <a:rPr lang="en-US" sz="1200" dirty="0">
                <a:solidFill>
                  <a:prstClr val="black"/>
                </a:solidFill>
                <a:latin typeface="Georgia"/>
                <a:ea typeface="Bebas Neue Book" charset="0"/>
                <a:cs typeface="Bebas Neue Book" charset="0"/>
              </a:rPr>
              <a:t>(Approved in AY2020)</a:t>
            </a:r>
          </a:p>
        </p:txBody>
      </p:sp>
      <p:sp>
        <p:nvSpPr>
          <p:cNvPr id="9" name="TextBox 8">
            <a:extLst>
              <a:ext uri="{FF2B5EF4-FFF2-40B4-BE49-F238E27FC236}">
                <a16:creationId xmlns:a16="http://schemas.microsoft.com/office/drawing/2014/main" id="{42A34EA6-0A2F-C92E-C47C-C5C7CEB968EC}"/>
              </a:ext>
            </a:extLst>
          </p:cNvPr>
          <p:cNvSpPr txBox="1"/>
          <p:nvPr/>
        </p:nvSpPr>
        <p:spPr>
          <a:xfrm>
            <a:off x="5900218" y="2282670"/>
            <a:ext cx="1847403" cy="1107996"/>
          </a:xfrm>
          <a:prstGeom prst="rect">
            <a:avLst/>
          </a:prstGeom>
          <a:noFill/>
        </p:spPr>
        <p:txBody>
          <a:bodyPr wrap="square" rtlCol="0">
            <a:spAutoFit/>
          </a:bodyPr>
          <a:lstStyle/>
          <a:p>
            <a:r>
              <a:rPr lang="en-US" sz="1400">
                <a:solidFill>
                  <a:prstClr val="black"/>
                </a:solidFill>
                <a:latin typeface="Georgia"/>
                <a:ea typeface="Bebas Neue" charset="0"/>
                <a:cs typeface="Bebas Neue" charset="0"/>
              </a:rPr>
              <a:t>New Bachelor, Graduate &amp; Professional Degrees</a:t>
            </a:r>
            <a:endParaRPr lang="en-US" sz="1200">
              <a:solidFill>
                <a:prstClr val="black"/>
              </a:solidFill>
              <a:latin typeface="Georgia"/>
              <a:ea typeface="Bebas Neue" charset="0"/>
              <a:cs typeface="Bebas Neue" charset="0"/>
            </a:endParaRPr>
          </a:p>
          <a:p>
            <a:r>
              <a:rPr lang="en-US" sz="1200">
                <a:solidFill>
                  <a:prstClr val="black"/>
                </a:solidFill>
                <a:latin typeface="Georgia"/>
                <a:ea typeface="Bebas Neue Book" charset="0"/>
                <a:cs typeface="Bebas Neue Book" charset="0"/>
              </a:rPr>
              <a:t>(Approved in AY2018)</a:t>
            </a:r>
          </a:p>
          <a:p>
            <a:endParaRPr lang="en-US" sz="1200">
              <a:solidFill>
                <a:prstClr val="black"/>
              </a:solidFill>
              <a:latin typeface="Georgia"/>
              <a:ea typeface="Bebas Neue Book" charset="0"/>
              <a:cs typeface="Bebas Neue Book" charset="0"/>
            </a:endParaRPr>
          </a:p>
        </p:txBody>
      </p:sp>
      <p:sp>
        <p:nvSpPr>
          <p:cNvPr id="10" name="Rectangle 9">
            <a:extLst>
              <a:ext uri="{FF2B5EF4-FFF2-40B4-BE49-F238E27FC236}">
                <a16:creationId xmlns:a16="http://schemas.microsoft.com/office/drawing/2014/main" id="{8C85B8F7-04EF-9337-2CAE-CEB1C4370191}"/>
              </a:ext>
            </a:extLst>
          </p:cNvPr>
          <p:cNvSpPr/>
          <p:nvPr/>
        </p:nvSpPr>
        <p:spPr>
          <a:xfrm>
            <a:off x="3400104" y="1364278"/>
            <a:ext cx="2885826" cy="1015663"/>
          </a:xfrm>
          <a:prstGeom prst="rect">
            <a:avLst/>
          </a:prstGeom>
        </p:spPr>
        <p:txBody>
          <a:bodyPr wrap="square">
            <a:spAutoFit/>
          </a:bodyPr>
          <a:lstStyle/>
          <a:p>
            <a:pPr algn="ctr"/>
            <a:r>
              <a:rPr lang="en-US" sz="6000" b="1" dirty="0">
                <a:solidFill>
                  <a:prstClr val="black"/>
                </a:solidFill>
                <a:latin typeface="Georgia"/>
                <a:ea typeface="Calibri" charset="0"/>
                <a:cs typeface="Calibri" charset="0"/>
              </a:rPr>
              <a:t>52</a:t>
            </a:r>
            <a:endParaRPr lang="en-US" b="1" dirty="0">
              <a:solidFill>
                <a:prstClr val="black"/>
              </a:solidFill>
              <a:latin typeface="Georgia"/>
              <a:ea typeface="Calibri" charset="0"/>
              <a:cs typeface="Calibri" charset="0"/>
            </a:endParaRPr>
          </a:p>
        </p:txBody>
      </p:sp>
      <p:cxnSp>
        <p:nvCxnSpPr>
          <p:cNvPr id="11" name="Straight Connector 10">
            <a:extLst>
              <a:ext uri="{FF2B5EF4-FFF2-40B4-BE49-F238E27FC236}">
                <a16:creationId xmlns:a16="http://schemas.microsoft.com/office/drawing/2014/main" id="{79363ABE-840F-897B-B282-8F7D5CB27FEC}"/>
              </a:ext>
            </a:extLst>
          </p:cNvPr>
          <p:cNvCxnSpPr/>
          <p:nvPr/>
        </p:nvCxnSpPr>
        <p:spPr>
          <a:xfrm flipH="1">
            <a:off x="5852837" y="1645541"/>
            <a:ext cx="1" cy="1570873"/>
          </a:xfrm>
          <a:prstGeom prst="line">
            <a:avLst/>
          </a:prstGeom>
          <a:ln w="158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A07B4BCF-EF5A-F054-E613-6D1EAB6A3028}"/>
              </a:ext>
            </a:extLst>
          </p:cNvPr>
          <p:cNvSpPr txBox="1">
            <a:spLocks/>
          </p:cNvSpPr>
          <p:nvPr/>
        </p:nvSpPr>
        <p:spPr>
          <a:xfrm>
            <a:off x="1981200" y="1021444"/>
            <a:ext cx="7784928" cy="461665"/>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cap="small" dirty="0">
                <a:solidFill>
                  <a:prstClr val="black"/>
                </a:solidFill>
                <a:latin typeface="Arial" panose="020B0604020202020204" pitchFamily="34" charset="0"/>
                <a:ea typeface="Roboto Condensed bold" panose="02000000000000000000" pitchFamily="2" charset="0"/>
                <a:cs typeface="Arial" panose="020B0604020202020204" pitchFamily="34" charset="0"/>
              </a:rPr>
              <a:t>Programs Evaluated</a:t>
            </a:r>
            <a:endParaRPr lang="en-US" sz="2400" b="1" cap="small" dirty="0">
              <a:solidFill>
                <a:srgbClr val="F3644D"/>
              </a:solidFill>
              <a:latin typeface="Arial" panose="020B0604020202020204" pitchFamily="34" charset="0"/>
              <a:ea typeface="Roboto Condensed bold" panose="02000000000000000000" pitchFamily="2"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E956569-7F76-D1F2-4339-FCA8E2AE259D}"/>
              </a:ext>
            </a:extLst>
          </p:cNvPr>
          <p:cNvCxnSpPr/>
          <p:nvPr/>
        </p:nvCxnSpPr>
        <p:spPr>
          <a:xfrm flipH="1">
            <a:off x="4208560" y="3264505"/>
            <a:ext cx="3467628" cy="1"/>
          </a:xfrm>
          <a:prstGeom prst="line">
            <a:avLst/>
          </a:prstGeom>
          <a:ln w="349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5CE27297-EA5C-D200-BA25-785B9131CD89}"/>
              </a:ext>
            </a:extLst>
          </p:cNvPr>
          <p:cNvGraphicFramePr/>
          <p:nvPr/>
        </p:nvGraphicFramePr>
        <p:xfrm>
          <a:off x="4482310" y="2849128"/>
          <a:ext cx="2718379" cy="392205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260B64F5-5A13-F570-236F-C2883AAAD6C7}"/>
              </a:ext>
            </a:extLst>
          </p:cNvPr>
          <p:cNvSpPr txBox="1"/>
          <p:nvPr/>
        </p:nvSpPr>
        <p:spPr>
          <a:xfrm>
            <a:off x="5223497" y="4329291"/>
            <a:ext cx="1258679" cy="830997"/>
          </a:xfrm>
          <a:prstGeom prst="rect">
            <a:avLst/>
          </a:prstGeom>
          <a:noFill/>
        </p:spPr>
        <p:txBody>
          <a:bodyPr wrap="none" rtlCol="0">
            <a:spAutoFit/>
          </a:bodyPr>
          <a:lstStyle/>
          <a:p>
            <a:pPr algn="ctr"/>
            <a:r>
              <a:rPr lang="en-US" sz="4800" b="1">
                <a:solidFill>
                  <a:prstClr val="black"/>
                </a:solidFill>
                <a:latin typeface="Market Deco" charset="0"/>
                <a:ea typeface="Market Deco" charset="0"/>
                <a:cs typeface="Market Deco" charset="0"/>
              </a:rPr>
              <a:t>66%</a:t>
            </a:r>
          </a:p>
        </p:txBody>
      </p:sp>
      <p:sp>
        <p:nvSpPr>
          <p:cNvPr id="16" name="Rectangle 15">
            <a:extLst>
              <a:ext uri="{FF2B5EF4-FFF2-40B4-BE49-F238E27FC236}">
                <a16:creationId xmlns:a16="http://schemas.microsoft.com/office/drawing/2014/main" id="{23C2D7B7-0CD9-D4D8-247E-8B4B94CA40FB}"/>
              </a:ext>
            </a:extLst>
          </p:cNvPr>
          <p:cNvSpPr/>
          <p:nvPr/>
        </p:nvSpPr>
        <p:spPr>
          <a:xfrm>
            <a:off x="4120934" y="5177111"/>
            <a:ext cx="3505460" cy="169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sp>
        <p:nvSpPr>
          <p:cNvPr id="17" name="TextBox 16">
            <a:extLst>
              <a:ext uri="{FF2B5EF4-FFF2-40B4-BE49-F238E27FC236}">
                <a16:creationId xmlns:a16="http://schemas.microsoft.com/office/drawing/2014/main" id="{9BA83B05-FAC2-DB92-FC81-4EC8F87906C4}"/>
              </a:ext>
            </a:extLst>
          </p:cNvPr>
          <p:cNvSpPr txBox="1"/>
          <p:nvPr/>
        </p:nvSpPr>
        <p:spPr>
          <a:xfrm>
            <a:off x="4355610" y="5120829"/>
            <a:ext cx="2934735" cy="1200329"/>
          </a:xfrm>
          <a:prstGeom prst="rect">
            <a:avLst/>
          </a:prstGeom>
          <a:noFill/>
        </p:spPr>
        <p:txBody>
          <a:bodyPr wrap="square" rtlCol="0">
            <a:spAutoFit/>
          </a:bodyPr>
          <a:lstStyle/>
          <a:p>
            <a:pPr algn="ctr"/>
            <a:r>
              <a:rPr lang="en-US" cap="small" dirty="0">
                <a:solidFill>
                  <a:srgbClr val="1F497D"/>
                </a:solidFill>
                <a:latin typeface="Georgia"/>
                <a:ea typeface="Bebas Neue" charset="0"/>
                <a:cs typeface="Bebas Neue" charset="0"/>
              </a:rPr>
              <a:t>Of All Recently Approved Programs Are on Track to Meet Standards</a:t>
            </a:r>
          </a:p>
        </p:txBody>
      </p:sp>
      <p:pic>
        <p:nvPicPr>
          <p:cNvPr id="2" name="Picture 1">
            <a:extLst>
              <a:ext uri="{FF2B5EF4-FFF2-40B4-BE49-F238E27FC236}">
                <a16:creationId xmlns:a16="http://schemas.microsoft.com/office/drawing/2014/main" id="{CE84E263-E6AA-32C5-9E82-6818258DA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0224" y="5217500"/>
            <a:ext cx="2626766" cy="1609538"/>
          </a:xfrm>
          <a:prstGeom prst="rect">
            <a:avLst/>
          </a:prstGeom>
        </p:spPr>
      </p:pic>
    </p:spTree>
    <p:extLst>
      <p:ext uri="{BB962C8B-B14F-4D97-AF65-F5344CB8AC3E}">
        <p14:creationId xmlns:p14="http://schemas.microsoft.com/office/powerpoint/2010/main" val="1943841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3FB3-FBD0-5D87-10D0-8DFA1467BA0B}"/>
              </a:ext>
            </a:extLst>
          </p:cNvPr>
          <p:cNvSpPr>
            <a:spLocks noGrp="1"/>
          </p:cNvSpPr>
          <p:nvPr>
            <p:ph type="title"/>
          </p:nvPr>
        </p:nvSpPr>
        <p:spPr>
          <a:xfrm>
            <a:off x="0" y="-1"/>
            <a:ext cx="12192000" cy="1438183"/>
          </a:xfrm>
          <a:solidFill>
            <a:schemeClr val="tx2"/>
          </a:solidFill>
        </p:spPr>
        <p:txBody>
          <a:bodyPr>
            <a:noAutofit/>
          </a:bodyPr>
          <a:lstStyle/>
          <a:p>
            <a:pPr algn="ctr"/>
            <a:r>
              <a:rPr lang="en-US" sz="3200" cap="small" dirty="0">
                <a:solidFill>
                  <a:schemeClr val="bg1"/>
                </a:solidFill>
                <a:latin typeface="Arial" panose="020B0604020202020204" pitchFamily="34" charset="0"/>
                <a:cs typeface="Arial" panose="020B0604020202020204" pitchFamily="34" charset="0"/>
              </a:rPr>
              <a:t>Report Similarities:</a:t>
            </a:r>
            <a:br>
              <a:rPr lang="en-US" sz="3200" cap="small" dirty="0">
                <a:solidFill>
                  <a:schemeClr val="bg1"/>
                </a:solidFill>
                <a:latin typeface="Arial" panose="020B0604020202020204" pitchFamily="34" charset="0"/>
                <a:cs typeface="Arial" panose="020B0604020202020204" pitchFamily="34" charset="0"/>
              </a:rPr>
            </a:br>
            <a:r>
              <a:rPr lang="en-US" sz="3200" cap="small" dirty="0">
                <a:solidFill>
                  <a:schemeClr val="bg1"/>
                </a:solidFill>
                <a:latin typeface="Arial" panose="020B0604020202020204" pitchFamily="34" charset="0"/>
                <a:cs typeface="Arial" panose="020B0604020202020204" pitchFamily="34" charset="0"/>
              </a:rPr>
              <a:t>Productivity of New Programs Report  </a:t>
            </a:r>
            <a:br>
              <a:rPr lang="en-US" sz="3200" cap="small" dirty="0">
                <a:solidFill>
                  <a:schemeClr val="bg1"/>
                </a:solidFill>
                <a:latin typeface="Arial" panose="020B0604020202020204" pitchFamily="34" charset="0"/>
                <a:cs typeface="Arial" panose="020B0604020202020204" pitchFamily="34" charset="0"/>
              </a:rPr>
            </a:br>
            <a:r>
              <a:rPr lang="en-US" sz="3200" cap="small" dirty="0">
                <a:solidFill>
                  <a:schemeClr val="bg1"/>
                </a:solidFill>
                <a:latin typeface="Arial" panose="020B0604020202020204" pitchFamily="34" charset="0"/>
                <a:cs typeface="Arial" panose="020B0604020202020204" pitchFamily="34" charset="0"/>
              </a:rPr>
              <a:t>and Program Viability Report</a:t>
            </a:r>
          </a:p>
        </p:txBody>
      </p:sp>
      <p:sp>
        <p:nvSpPr>
          <p:cNvPr id="3" name="Content Placeholder 2">
            <a:extLst>
              <a:ext uri="{FF2B5EF4-FFF2-40B4-BE49-F238E27FC236}">
                <a16:creationId xmlns:a16="http://schemas.microsoft.com/office/drawing/2014/main" id="{C1B35741-144D-8BB7-E1A9-586E018E88A0}"/>
              </a:ext>
            </a:extLst>
          </p:cNvPr>
          <p:cNvSpPr>
            <a:spLocks noGrp="1"/>
          </p:cNvSpPr>
          <p:nvPr>
            <p:ph idx="1"/>
          </p:nvPr>
        </p:nvSpPr>
        <p:spPr>
          <a:xfrm>
            <a:off x="1828060" y="1555812"/>
            <a:ext cx="8535880" cy="4525963"/>
          </a:xfrm>
        </p:spPr>
        <p:txBody>
          <a:bodyPr/>
          <a:lstStyle/>
          <a:p>
            <a:r>
              <a:rPr lang="en-US" sz="2800" b="1" dirty="0">
                <a:latin typeface="Arial" panose="020B0604020202020204" pitchFamily="34" charset="0"/>
                <a:cs typeface="Arial" panose="020B0604020202020204" pitchFamily="34" charset="0"/>
              </a:rPr>
              <a:t>Reporting Standards | Program Viability Standards</a:t>
            </a:r>
          </a:p>
          <a:p>
            <a:r>
              <a:rPr lang="en-US" sz="2800" b="1" dirty="0">
                <a:latin typeface="Arial" panose="020B0604020202020204" pitchFamily="34" charset="0"/>
                <a:cs typeface="Arial" panose="020B0604020202020204" pitchFamily="34" charset="0"/>
              </a:rPr>
              <a:t>Shared Data File</a:t>
            </a:r>
          </a:p>
          <a:p>
            <a:pPr lvl="1"/>
            <a:r>
              <a:rPr lang="en-US" dirty="0">
                <a:latin typeface="Arial" panose="020B0604020202020204" pitchFamily="34" charset="0"/>
                <a:cs typeface="Arial" panose="020B0604020202020204" pitchFamily="34" charset="0"/>
              </a:rPr>
              <a:t>Productivity Report data is derived from Program Viability data file </a:t>
            </a:r>
          </a:p>
          <a:p>
            <a:r>
              <a:rPr lang="en-US" sz="2800" b="1" dirty="0">
                <a:latin typeface="Arial" panose="020B0604020202020204" pitchFamily="34" charset="0"/>
                <a:cs typeface="Arial" panose="020B0604020202020204" pitchFamily="34" charset="0"/>
              </a:rPr>
              <a:t>Reporting Timeline </a:t>
            </a:r>
          </a:p>
          <a:p>
            <a:pPr lvl="1"/>
            <a:r>
              <a:rPr lang="en-US" dirty="0">
                <a:latin typeface="Arial" panose="020B0604020202020204" pitchFamily="34" charset="0"/>
                <a:cs typeface="Arial" panose="020B0604020202020204" pitchFamily="34" charset="0"/>
              </a:rPr>
              <a:t>Productivity of New Programs Report</a:t>
            </a:r>
          </a:p>
          <a:p>
            <a:pPr lvl="1"/>
            <a:r>
              <a:rPr lang="en-US" dirty="0">
                <a:latin typeface="Arial" panose="020B0604020202020204" pitchFamily="34" charset="0"/>
                <a:cs typeface="Arial" panose="020B0604020202020204" pitchFamily="34" charset="0"/>
              </a:rPr>
              <a:t>Program Viability Report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67D7FB9-2554-67D6-589D-4547F97C6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6055" y="5248462"/>
            <a:ext cx="2626766" cy="1609538"/>
          </a:xfrm>
          <a:prstGeom prst="rect">
            <a:avLst/>
          </a:prstGeom>
        </p:spPr>
      </p:pic>
    </p:spTree>
    <p:extLst>
      <p:ext uri="{BB962C8B-B14F-4D97-AF65-F5344CB8AC3E}">
        <p14:creationId xmlns:p14="http://schemas.microsoft.com/office/powerpoint/2010/main" val="1689717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23"/>
            <a:ext cx="12192000" cy="1058571"/>
          </a:xfrm>
        </p:spPr>
        <p:txBody>
          <a:bodyPr>
            <a:noAutofit/>
          </a:bodyPr>
          <a:lstStyle/>
          <a:p>
            <a:pPr algn="ctr"/>
            <a:r>
              <a:rPr lang="en-US" sz="3200" cap="small" dirty="0">
                <a:latin typeface="Arial" panose="020B0604020202020204" pitchFamily="34" charset="0"/>
                <a:cs typeface="Arial" panose="020B0604020202020204" pitchFamily="34" charset="0"/>
              </a:rPr>
              <a:t>Shared (Program Viability) Standards</a:t>
            </a:r>
          </a:p>
        </p:txBody>
      </p:sp>
      <p:sp>
        <p:nvSpPr>
          <p:cNvPr id="3" name="Content Placeholder 2"/>
          <p:cNvSpPr>
            <a:spLocks noGrp="1"/>
          </p:cNvSpPr>
          <p:nvPr>
            <p:ph sz="half" idx="10"/>
          </p:nvPr>
        </p:nvSpPr>
        <p:spPr>
          <a:xfrm>
            <a:off x="1981200" y="1600200"/>
            <a:ext cx="8001000" cy="4572000"/>
          </a:xfrm>
        </p:spPr>
        <p:txBody>
          <a:bodyPr/>
          <a:lstStyle/>
          <a:p>
            <a:pPr marL="0" indent="0">
              <a:buNone/>
            </a:pPr>
            <a:endParaRPr lang="en-US" sz="2300"/>
          </a:p>
          <a:p>
            <a:pPr marL="0" indent="0">
              <a:buNone/>
            </a:pPr>
            <a:endParaRPr lang="en-US" sz="2300"/>
          </a:p>
          <a:p>
            <a:pPr marL="0" indent="0">
              <a:buNone/>
            </a:pPr>
            <a:endParaRPr lang="en-US" sz="2000" b="1"/>
          </a:p>
          <a:p>
            <a:pPr marL="0" indent="0">
              <a:buNone/>
            </a:pPr>
            <a:endParaRPr lang="en-US" sz="2300"/>
          </a:p>
        </p:txBody>
      </p:sp>
      <p:sp>
        <p:nvSpPr>
          <p:cNvPr id="5" name="Rectangle 4"/>
          <p:cNvSpPr/>
          <p:nvPr/>
        </p:nvSpPr>
        <p:spPr>
          <a:xfrm>
            <a:off x="1752600" y="1219201"/>
            <a:ext cx="8686800" cy="1477328"/>
          </a:xfrm>
          <a:prstGeom prst="rect">
            <a:avLst/>
          </a:prstGeom>
        </p:spPr>
        <p:txBody>
          <a:bodyPr wrap="square">
            <a:spAutoFit/>
          </a:bodyPr>
          <a:lstStyle/>
          <a:p>
            <a:endParaRPr lang="en-US">
              <a:solidFill>
                <a:prstClr val="black"/>
              </a:solidFill>
              <a:latin typeface="Georgia"/>
            </a:endParaRPr>
          </a:p>
          <a:p>
            <a:endParaRPr lang="en-US" sz="2400">
              <a:solidFill>
                <a:prstClr val="black"/>
              </a:solidFill>
              <a:latin typeface="Times New Roman" panose="02020603050405020304" pitchFamily="18" charset="0"/>
              <a:cs typeface="Times New Roman" panose="02020603050405020304" pitchFamily="18" charset="0"/>
            </a:endParaRPr>
          </a:p>
          <a:p>
            <a:endParaRPr lang="en-US" sz="2400">
              <a:solidFill>
                <a:prstClr val="black"/>
              </a:solidFill>
              <a:latin typeface="Times New Roman" panose="02020603050405020304" pitchFamily="18" charset="0"/>
              <a:cs typeface="Times New Roman" panose="02020603050405020304" pitchFamily="18" charset="0"/>
            </a:endParaRPr>
          </a:p>
          <a:p>
            <a:endParaRPr lang="en-US" sz="2400">
              <a:solidFill>
                <a:prstClr val="black"/>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D742D151-962E-48C9-8FF3-182237E8527B}"/>
              </a:ext>
            </a:extLst>
          </p:cNvPr>
          <p:cNvSpPr txBox="1">
            <a:spLocks/>
          </p:cNvSpPr>
          <p:nvPr/>
        </p:nvSpPr>
        <p:spPr>
          <a:xfrm>
            <a:off x="1773477" y="1038617"/>
            <a:ext cx="8686800" cy="5633969"/>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spcBef>
                <a:spcPts val="0"/>
              </a:spcBef>
              <a:buNone/>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AHECB adopted new program viability standards in October 2008.  </a:t>
            </a:r>
            <a:endParaRPr lang="en-US">
              <a:solidFill>
                <a:prstClr val="black"/>
              </a:solidFill>
            </a:endParaRPr>
          </a:p>
          <a:p>
            <a:pPr marL="0" indent="0" algn="ctr">
              <a:lnSpc>
                <a:spcPct val="107000"/>
              </a:lnSpc>
              <a:spcBef>
                <a:spcPts val="0"/>
              </a:spcBef>
              <a:buNone/>
            </a:pPr>
            <a:r>
              <a:rPr lang="en-US" sz="2000" dirty="0">
                <a:solidFill>
                  <a:prstClr val="black"/>
                </a:solidFill>
                <a:latin typeface="Arial"/>
                <a:ea typeface="Calibri" panose="020F0502020204030204" pitchFamily="34" charset="0"/>
                <a:cs typeface="Arial"/>
              </a:rPr>
              <a:t>The 2008 viability standards, based on a 3-year average, are as follows:</a:t>
            </a:r>
          </a:p>
          <a:p>
            <a:pPr marL="0" indent="0">
              <a:lnSpc>
                <a:spcPct val="107000"/>
              </a:lnSpc>
              <a:spcBef>
                <a:spcPts val="0"/>
              </a:spcBef>
              <a:buNone/>
            </a:pP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indent="-342900">
              <a:lnSpc>
                <a:spcPct val="107000"/>
              </a:lnSpc>
              <a:spcBef>
                <a:spcPts val="0"/>
              </a:spcBef>
              <a:buFont typeface="Symbol" panose="05050102010706020507" pitchFamily="18" charset="2"/>
              <a:buChar char=""/>
            </a:pPr>
            <a:r>
              <a:rPr lang="en-US" sz="2000" dirty="0">
                <a:solidFill>
                  <a:prstClr val="black"/>
                </a:solidFill>
                <a:latin typeface="Arial"/>
                <a:ea typeface="Calibri" panose="020F0502020204030204" pitchFamily="34" charset="0"/>
                <a:cs typeface="Arial"/>
              </a:rPr>
              <a:t>Average of four (4) graduates per year for CTE degrees and certificates</a:t>
            </a:r>
            <a:endParaRPr lang="en-US" sz="2000">
              <a:solidFill>
                <a:prstClr val="black"/>
              </a:solidFill>
              <a:latin typeface="Arial"/>
              <a:ea typeface="Calibri" panose="020F0502020204030204" pitchFamily="34" charset="0"/>
              <a:cs typeface="Arial"/>
            </a:endParaRPr>
          </a:p>
          <a:p>
            <a:pPr lvl="1" indent="-342900">
              <a:lnSpc>
                <a:spcPct val="107000"/>
              </a:lnSpc>
              <a:spcBef>
                <a:spcPts val="0"/>
              </a:spcBef>
              <a:buFont typeface="Symbol" panose="05050102010706020507" pitchFamily="18" charset="2"/>
              <a:buChar char=""/>
            </a:pPr>
            <a:endParaRPr lang="en-US" sz="2000" dirty="0">
              <a:solidFill>
                <a:prstClr val="black"/>
              </a:solidFill>
              <a:latin typeface="Arial"/>
              <a:ea typeface="Calibri" panose="020F0502020204030204" pitchFamily="34" charset="0"/>
              <a:cs typeface="Arial"/>
            </a:endParaRPr>
          </a:p>
          <a:p>
            <a:pPr lvl="1" indent="-342900">
              <a:lnSpc>
                <a:spcPct val="107000"/>
              </a:lnSpc>
              <a:spcBef>
                <a:spcPts val="0"/>
              </a:spcBef>
              <a:buFont typeface="Symbol" panose="05050102010706020507" pitchFamily="18" charset="2"/>
              <a:buChar char=""/>
            </a:pPr>
            <a:r>
              <a:rPr lang="en-US" sz="2000" dirty="0">
                <a:solidFill>
                  <a:prstClr val="black"/>
                </a:solidFill>
                <a:latin typeface="Arial"/>
                <a:ea typeface="Calibri" panose="020F0502020204030204" pitchFamily="34" charset="0"/>
                <a:cs typeface="Arial"/>
              </a:rPr>
              <a:t>Average of four (4) graduates per year for bachelor’s degrees in science, mathematics, engineering, foreign languages, and secondary education</a:t>
            </a:r>
          </a:p>
          <a:p>
            <a:pPr lvl="1" indent="-342900">
              <a:lnSpc>
                <a:spcPct val="107000"/>
              </a:lnSpc>
              <a:spcBef>
                <a:spcPts val="0"/>
              </a:spcBef>
              <a:buFont typeface="Symbol" panose="05050102010706020507" pitchFamily="18" charset="2"/>
              <a:buChar char=""/>
            </a:pPr>
            <a:endParaRPr lang="en-US" sz="2000" dirty="0">
              <a:solidFill>
                <a:prstClr val="black"/>
              </a:solidFill>
              <a:latin typeface="Arial"/>
              <a:ea typeface="Calibri" panose="020F0502020204030204" pitchFamily="34" charset="0"/>
              <a:cs typeface="Arial"/>
            </a:endParaRPr>
          </a:p>
          <a:p>
            <a:pPr lvl="1" indent="-342900">
              <a:lnSpc>
                <a:spcPct val="107000"/>
              </a:lnSpc>
              <a:spcBef>
                <a:spcPts val="0"/>
              </a:spcBef>
              <a:buFont typeface="Symbol" panose="05050102010706020507" pitchFamily="18" charset="2"/>
              <a:buChar char=""/>
            </a:pPr>
            <a:r>
              <a:rPr lang="en-US" sz="2000" dirty="0">
                <a:solidFill>
                  <a:prstClr val="black"/>
                </a:solidFill>
                <a:latin typeface="Arial"/>
                <a:ea typeface="Calibri" panose="020F0502020204030204" pitchFamily="34" charset="0"/>
                <a:cs typeface="Arial"/>
              </a:rPr>
              <a:t>Average of six (6) graduates per year for transfer associate degrees (AA, AS, and AAT) and bachelor’s programs; </a:t>
            </a:r>
          </a:p>
          <a:p>
            <a:pPr lvl="1" indent="-342900">
              <a:lnSpc>
                <a:spcPct val="107000"/>
              </a:lnSpc>
              <a:spcBef>
                <a:spcPts val="0"/>
              </a:spcBef>
              <a:buFont typeface="Symbol" panose="05050102010706020507" pitchFamily="18" charset="2"/>
              <a:buChar char=""/>
            </a:pPr>
            <a:endParaRPr lang="en-US" sz="2000" dirty="0">
              <a:solidFill>
                <a:prstClr val="black"/>
              </a:solidFill>
              <a:latin typeface="Arial"/>
              <a:ea typeface="Calibri" panose="020F0502020204030204" pitchFamily="34" charset="0"/>
              <a:cs typeface="Arial"/>
            </a:endParaRPr>
          </a:p>
          <a:p>
            <a:pPr lvl="1" indent="-342900">
              <a:lnSpc>
                <a:spcPct val="107000"/>
              </a:lnSpc>
              <a:spcBef>
                <a:spcPts val="0"/>
              </a:spcBef>
              <a:buFont typeface="Symbol" panose="05050102010706020507" pitchFamily="18" charset="2"/>
              <a:buChar char=""/>
            </a:pPr>
            <a:r>
              <a:rPr lang="en-US" sz="2000" dirty="0">
                <a:solidFill>
                  <a:prstClr val="black"/>
                </a:solidFill>
                <a:latin typeface="Arial"/>
                <a:ea typeface="Calibri" panose="020F0502020204030204" pitchFamily="34" charset="0"/>
                <a:cs typeface="Arial"/>
              </a:rPr>
              <a:t>Average of four (4) graduates per year for master’s, specialist and first-professional programs; and, </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indent="-342900">
              <a:lnSpc>
                <a:spcPct val="107000"/>
              </a:lnSpc>
              <a:spcBef>
                <a:spcPts val="0"/>
              </a:spcBef>
              <a:buFont typeface="Symbol" panose="05050102010706020507" pitchFamily="18" charset="2"/>
              <a:buChar char=""/>
            </a:pPr>
            <a:endParaRPr lang="en-US" sz="2000" dirty="0">
              <a:solidFill>
                <a:prstClr val="black"/>
              </a:solidFill>
              <a:latin typeface="Arial"/>
              <a:ea typeface="Calibri" panose="020F0502020204030204" pitchFamily="34" charset="0"/>
              <a:cs typeface="Arial"/>
            </a:endParaRPr>
          </a:p>
          <a:p>
            <a:pPr lvl="1" indent="-342900">
              <a:lnSpc>
                <a:spcPct val="107000"/>
              </a:lnSpc>
              <a:spcBef>
                <a:spcPts val="0"/>
              </a:spcBef>
              <a:buFont typeface="Symbol" panose="05050102010706020507" pitchFamily="18" charset="2"/>
              <a:buChar char=""/>
            </a:pPr>
            <a:r>
              <a:rPr lang="en-US" sz="2000" dirty="0">
                <a:solidFill>
                  <a:prstClr val="black"/>
                </a:solidFill>
                <a:latin typeface="Arial"/>
                <a:ea typeface="Calibri" panose="020F0502020204030204" pitchFamily="34" charset="0"/>
                <a:cs typeface="Arial"/>
              </a:rPr>
              <a:t>Average of two (2) graduates per year for doctoral programs</a:t>
            </a:r>
          </a:p>
        </p:txBody>
      </p:sp>
    </p:spTree>
    <p:extLst>
      <p:ext uri="{BB962C8B-B14F-4D97-AF65-F5344CB8AC3E}">
        <p14:creationId xmlns:p14="http://schemas.microsoft.com/office/powerpoint/2010/main" val="1197636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3BFDC1-0B25-FE90-711E-BD5742F31028}"/>
              </a:ext>
            </a:extLst>
          </p:cNvPr>
          <p:cNvSpPr txBox="1">
            <a:spLocks/>
          </p:cNvSpPr>
          <p:nvPr/>
        </p:nvSpPr>
        <p:spPr>
          <a:xfrm>
            <a:off x="0" y="-112193"/>
            <a:ext cx="12192000" cy="1046440"/>
          </a:xfrm>
          <a:prstGeom prst="rect">
            <a:avLst/>
          </a:prstGeom>
          <a:solidFill>
            <a:schemeClr val="tx2"/>
          </a:solidFill>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1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rPr>
              <a:t>Productivity of Recently </a:t>
            </a:r>
          </a:p>
          <a:p>
            <a:pPr algn="ctr">
              <a:defRPr/>
            </a:pPr>
            <a:r>
              <a:rPr lang="en-US" sz="31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rPr>
              <a:t>Approved Programs Report</a:t>
            </a:r>
          </a:p>
        </p:txBody>
      </p:sp>
      <p:sp>
        <p:nvSpPr>
          <p:cNvPr id="16" name="Rectangle 15">
            <a:extLst>
              <a:ext uri="{FF2B5EF4-FFF2-40B4-BE49-F238E27FC236}">
                <a16:creationId xmlns:a16="http://schemas.microsoft.com/office/drawing/2014/main" id="{23C2D7B7-0CD9-D4D8-247E-8B4B94CA40FB}"/>
              </a:ext>
            </a:extLst>
          </p:cNvPr>
          <p:cNvSpPr/>
          <p:nvPr/>
        </p:nvSpPr>
        <p:spPr>
          <a:xfrm>
            <a:off x="4120934" y="5177111"/>
            <a:ext cx="3505460" cy="169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pic>
        <p:nvPicPr>
          <p:cNvPr id="18" name="Picture 17">
            <a:extLst>
              <a:ext uri="{FF2B5EF4-FFF2-40B4-BE49-F238E27FC236}">
                <a16:creationId xmlns:a16="http://schemas.microsoft.com/office/drawing/2014/main" id="{E8A88FF3-230E-7F0A-8402-5EE51B8DDF3D}"/>
              </a:ext>
            </a:extLst>
          </p:cNvPr>
          <p:cNvPicPr>
            <a:picLocks noChangeAspect="1"/>
          </p:cNvPicPr>
          <p:nvPr/>
        </p:nvPicPr>
        <p:blipFill>
          <a:blip r:embed="rId2"/>
          <a:stretch>
            <a:fillRect/>
          </a:stretch>
        </p:blipFill>
        <p:spPr>
          <a:xfrm>
            <a:off x="1715650" y="1322241"/>
            <a:ext cx="8760700" cy="3968851"/>
          </a:xfrm>
          <a:prstGeom prst="rect">
            <a:avLst/>
          </a:prstGeom>
        </p:spPr>
      </p:pic>
      <p:pic>
        <p:nvPicPr>
          <p:cNvPr id="2" name="Picture 1">
            <a:extLst>
              <a:ext uri="{FF2B5EF4-FFF2-40B4-BE49-F238E27FC236}">
                <a16:creationId xmlns:a16="http://schemas.microsoft.com/office/drawing/2014/main" id="{AEB13782-2D41-387F-C75B-4672814A5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9802" y="5291092"/>
            <a:ext cx="2626766" cy="1609538"/>
          </a:xfrm>
          <a:prstGeom prst="rect">
            <a:avLst/>
          </a:prstGeom>
        </p:spPr>
      </p:pic>
    </p:spTree>
    <p:extLst>
      <p:ext uri="{BB962C8B-B14F-4D97-AF65-F5344CB8AC3E}">
        <p14:creationId xmlns:p14="http://schemas.microsoft.com/office/powerpoint/2010/main" val="1793848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3BFDC1-0B25-FE90-711E-BD5742F31028}"/>
              </a:ext>
            </a:extLst>
          </p:cNvPr>
          <p:cNvSpPr txBox="1">
            <a:spLocks/>
          </p:cNvSpPr>
          <p:nvPr/>
        </p:nvSpPr>
        <p:spPr>
          <a:xfrm>
            <a:off x="0" y="-1512"/>
            <a:ext cx="12192000" cy="754053"/>
          </a:xfrm>
          <a:prstGeom prst="rect">
            <a:avLst/>
          </a:prstGeom>
          <a:solidFill>
            <a:schemeClr val="tx2"/>
          </a:solidFill>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4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endParaRPr>
          </a:p>
          <a:p>
            <a:pPr algn="ctr">
              <a:defRPr/>
            </a:pPr>
            <a:r>
              <a:rPr lang="en-US" sz="31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rPr>
              <a:t>Program Viability Report</a:t>
            </a:r>
          </a:p>
          <a:p>
            <a:pPr algn="ctr">
              <a:defRPr/>
            </a:pPr>
            <a:endParaRPr lang="en-US" sz="800" b="1" cap="small" dirty="0">
              <a:solidFill>
                <a:prstClr val="white"/>
              </a:solidFill>
              <a:latin typeface="Arial" panose="020B0604020202020204" pitchFamily="34" charset="0"/>
              <a:ea typeface="Roboto Condensed bold" panose="02000000000000000000" pitchFamily="2" charset="0"/>
              <a:cs typeface="Arial" panose="020B0604020202020204" pitchFamily="34" charset="0"/>
            </a:endParaRPr>
          </a:p>
        </p:txBody>
      </p:sp>
      <p:sp>
        <p:nvSpPr>
          <p:cNvPr id="7" name="Oval 6">
            <a:extLst>
              <a:ext uri="{FF2B5EF4-FFF2-40B4-BE49-F238E27FC236}">
                <a16:creationId xmlns:a16="http://schemas.microsoft.com/office/drawing/2014/main" id="{8BEFAE29-126F-E339-0BB7-85238A63CE6A}"/>
              </a:ext>
            </a:extLst>
          </p:cNvPr>
          <p:cNvSpPr/>
          <p:nvPr/>
        </p:nvSpPr>
        <p:spPr>
          <a:xfrm>
            <a:off x="5998346" y="1908699"/>
            <a:ext cx="1628048"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pic>
        <p:nvPicPr>
          <p:cNvPr id="5" name="Picture 4">
            <a:extLst>
              <a:ext uri="{FF2B5EF4-FFF2-40B4-BE49-F238E27FC236}">
                <a16:creationId xmlns:a16="http://schemas.microsoft.com/office/drawing/2014/main" id="{1804C75D-9E53-1C0E-B76F-EB220B0598A8}"/>
              </a:ext>
            </a:extLst>
          </p:cNvPr>
          <p:cNvPicPr>
            <a:picLocks noChangeAspect="1"/>
          </p:cNvPicPr>
          <p:nvPr/>
        </p:nvPicPr>
        <p:blipFill>
          <a:blip r:embed="rId2"/>
          <a:stretch>
            <a:fillRect/>
          </a:stretch>
        </p:blipFill>
        <p:spPr>
          <a:xfrm>
            <a:off x="1661604" y="1347485"/>
            <a:ext cx="8868792" cy="1247941"/>
          </a:xfrm>
          <a:prstGeom prst="rect">
            <a:avLst/>
          </a:prstGeom>
        </p:spPr>
      </p:pic>
      <p:cxnSp>
        <p:nvCxnSpPr>
          <p:cNvPr id="9" name="Straight Connector 8">
            <a:extLst>
              <a:ext uri="{FF2B5EF4-FFF2-40B4-BE49-F238E27FC236}">
                <a16:creationId xmlns:a16="http://schemas.microsoft.com/office/drawing/2014/main" id="{D6F83588-0010-35DD-C5E8-C9577FB487AA}"/>
              </a:ext>
            </a:extLst>
          </p:cNvPr>
          <p:cNvCxnSpPr/>
          <p:nvPr/>
        </p:nvCxnSpPr>
        <p:spPr>
          <a:xfrm>
            <a:off x="6894991" y="2290439"/>
            <a:ext cx="363985" cy="1384916"/>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13D6DAE-8AD2-B29A-80B7-016AD9F0F6A9}"/>
              </a:ext>
            </a:extLst>
          </p:cNvPr>
          <p:cNvSpPr txBox="1"/>
          <p:nvPr/>
        </p:nvSpPr>
        <p:spPr>
          <a:xfrm>
            <a:off x="4925429" y="3675356"/>
            <a:ext cx="5041765" cy="646331"/>
          </a:xfrm>
          <a:prstGeom prst="rect">
            <a:avLst/>
          </a:prstGeom>
          <a:noFill/>
          <a:ln w="38100">
            <a:solidFill>
              <a:schemeClr val="tx1"/>
            </a:solidFill>
          </a:ln>
        </p:spPr>
        <p:txBody>
          <a:bodyPr wrap="none" rtlCol="0">
            <a:spAutoFit/>
          </a:bodyPr>
          <a:lstStyle/>
          <a:p>
            <a:pPr algn="ctr"/>
            <a:r>
              <a:rPr lang="en-US" dirty="0">
                <a:solidFill>
                  <a:prstClr val="black"/>
                </a:solidFill>
                <a:latin typeface="Georgia"/>
              </a:rPr>
              <a:t>Each year, the Program Viability Report</a:t>
            </a:r>
          </a:p>
          <a:p>
            <a:pPr algn="ctr"/>
            <a:r>
              <a:rPr lang="en-US" dirty="0">
                <a:solidFill>
                  <a:prstClr val="black"/>
                </a:solidFill>
                <a:latin typeface="Georgia"/>
              </a:rPr>
              <a:t>details “new programs” (highlighted in yellow).</a:t>
            </a:r>
          </a:p>
        </p:txBody>
      </p:sp>
      <p:pic>
        <p:nvPicPr>
          <p:cNvPr id="2" name="Picture 1">
            <a:extLst>
              <a:ext uri="{FF2B5EF4-FFF2-40B4-BE49-F238E27FC236}">
                <a16:creationId xmlns:a16="http://schemas.microsoft.com/office/drawing/2014/main" id="{43831AFD-DA9A-4CD1-BD39-9F351304C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8034" y="5248462"/>
            <a:ext cx="2626766" cy="1609538"/>
          </a:xfrm>
          <a:prstGeom prst="rect">
            <a:avLst/>
          </a:prstGeom>
        </p:spPr>
      </p:pic>
    </p:spTree>
    <p:extLst>
      <p:ext uri="{BB962C8B-B14F-4D97-AF65-F5344CB8AC3E}">
        <p14:creationId xmlns:p14="http://schemas.microsoft.com/office/powerpoint/2010/main" val="203074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219201"/>
            <a:ext cx="8686800" cy="1477328"/>
          </a:xfrm>
          <a:prstGeom prst="rect">
            <a:avLst/>
          </a:prstGeom>
        </p:spPr>
        <p:txBody>
          <a:bodyPr wrap="square">
            <a:spAutoFit/>
          </a:bodyPr>
          <a:lstStyle/>
          <a:p>
            <a:endParaRPr lang="en-US">
              <a:solidFill>
                <a:prstClr val="black"/>
              </a:solidFill>
              <a:latin typeface="Georgia"/>
            </a:endParaRPr>
          </a:p>
          <a:p>
            <a:endParaRPr lang="en-US" sz="2400">
              <a:solidFill>
                <a:prstClr val="black"/>
              </a:solidFill>
              <a:latin typeface="Times New Roman" panose="02020603050405020304" pitchFamily="18" charset="0"/>
              <a:cs typeface="Times New Roman" panose="02020603050405020304" pitchFamily="18" charset="0"/>
            </a:endParaRPr>
          </a:p>
          <a:p>
            <a:endParaRPr lang="en-US" sz="2400">
              <a:solidFill>
                <a:prstClr val="black"/>
              </a:solidFill>
              <a:latin typeface="Times New Roman" panose="02020603050405020304" pitchFamily="18" charset="0"/>
              <a:cs typeface="Times New Roman" panose="02020603050405020304" pitchFamily="18" charset="0"/>
            </a:endParaRPr>
          </a:p>
          <a:p>
            <a:endParaRPr lang="en-US" sz="2400">
              <a:solidFill>
                <a:prstClr val="black"/>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D742D151-962E-48C9-8FF3-182237E8527B}"/>
              </a:ext>
            </a:extLst>
          </p:cNvPr>
          <p:cNvSpPr txBox="1">
            <a:spLocks/>
          </p:cNvSpPr>
          <p:nvPr/>
        </p:nvSpPr>
        <p:spPr>
          <a:xfrm>
            <a:off x="0" y="2695265"/>
            <a:ext cx="12192000" cy="1502892"/>
          </a:xfrm>
          <a:prstGeom prst="rect">
            <a:avLst/>
          </a:prstGeom>
          <a:solidFill>
            <a:schemeClr val="tx2"/>
          </a:solidFill>
        </p:spPr>
        <p:txBody>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None/>
            </a:pPr>
            <a:endParaRPr lang="en-US" sz="2800" b="1" dirty="0">
              <a:solidFill>
                <a:prstClr val="white"/>
              </a:solidFill>
              <a:latin typeface="Arial" panose="020B0604020202020204" pitchFamily="34" charset="0"/>
              <a:cs typeface="Arial" panose="020B0604020202020204" pitchFamily="34" charset="0"/>
            </a:endParaRPr>
          </a:p>
          <a:p>
            <a:pPr marL="57150" indent="0" algn="ctr">
              <a:buNone/>
            </a:pPr>
            <a:r>
              <a:rPr lang="en-US" sz="2800" b="1" dirty="0">
                <a:solidFill>
                  <a:prstClr val="white"/>
                </a:solidFill>
                <a:latin typeface="Arial" panose="020B0604020202020204" pitchFamily="34" charset="0"/>
                <a:cs typeface="Arial" panose="020B0604020202020204" pitchFamily="34" charset="0"/>
              </a:rPr>
              <a:t>Questions?</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593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8450" y="1771652"/>
            <a:ext cx="6515100" cy="113107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286" y="1137057"/>
            <a:ext cx="12190813" cy="1382573"/>
          </a:xfrm>
        </p:spPr>
        <p:txBody>
          <a:bodyPr>
            <a:normAutofit/>
          </a:bodyPr>
          <a:lstStyle/>
          <a:p>
            <a:r>
              <a:rPr lang="en-US" dirty="0"/>
              <a:t>PUBLIC COMMENTS/</a:t>
            </a:r>
            <a:br>
              <a:rPr lang="en-US" dirty="0"/>
            </a:br>
            <a:r>
              <a:rPr lang="en-US" dirty="0"/>
              <a:t>ANNOUNCEMENTS</a:t>
            </a:r>
          </a:p>
        </p:txBody>
      </p:sp>
      <p:sp>
        <p:nvSpPr>
          <p:cNvPr id="2" name="TextBox 1"/>
          <p:cNvSpPr txBox="1"/>
          <p:nvPr/>
        </p:nvSpPr>
        <p:spPr>
          <a:xfrm>
            <a:off x="3136989" y="4719676"/>
            <a:ext cx="6120586" cy="923330"/>
          </a:xfrm>
          <a:prstGeom prst="rect">
            <a:avLst/>
          </a:prstGeom>
          <a:noFill/>
        </p:spPr>
        <p:txBody>
          <a:bodyPr wrap="none" rtlCol="0">
            <a:spAutoFit/>
          </a:bodyPr>
          <a:lstStyle/>
          <a:p>
            <a:pPr marL="214313" marR="0" lvl="0" indent="-214313" algn="l" defTabSz="3429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Follow-up questions can be sent to: </a:t>
            </a:r>
            <a:r>
              <a:rPr kumimoji="0" lang="en-US" sz="1350" b="0" i="0" u="none" strike="noStrike" kern="1200" cap="none" spc="0" normalizeH="0" baseline="0" noProof="0" dirty="0">
                <a:ln>
                  <a:noFill/>
                </a:ln>
                <a:solidFill>
                  <a:prstClr val="black"/>
                </a:solidFill>
                <a:effectLst/>
                <a:uLnTx/>
                <a:uFillTx/>
                <a:latin typeface="Georgia"/>
                <a:ea typeface="+mn-ea"/>
                <a:cs typeface="+mn-cs"/>
                <a:hlinkClick r:id="rId2"/>
              </a:rPr>
              <a:t>Nichole.Abernathy@adhe.edu</a:t>
            </a:r>
            <a:r>
              <a:rPr kumimoji="0" lang="en-US" sz="1350" b="0" i="0" u="none" strike="noStrike" kern="1200" cap="none" spc="0" normalizeH="0" baseline="0" noProof="0" dirty="0">
                <a:ln>
                  <a:noFill/>
                </a:ln>
                <a:solidFill>
                  <a:prstClr val="black"/>
                </a:solidFill>
                <a:effectLst/>
                <a:uLnTx/>
                <a:uFillTx/>
                <a:latin typeface="Georgia"/>
                <a:ea typeface="+mn-ea"/>
                <a:cs typeface="+mn-cs"/>
              </a:rPr>
              <a:t>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a:p>
            <a:pPr marL="214313" marR="0" lvl="0" indent="-214313" algn="l" defTabSz="3429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Presentations will be posted on the ADHE website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hlinkClick r:id="rId3"/>
              </a:rPr>
              <a:t>https://www.adhe.edu/about-adhe/coordinating-board/board-presentations</a:t>
            </a:r>
            <a:r>
              <a:rPr kumimoji="0" lang="en-US" sz="1350" b="0" i="0" u="none" strike="noStrike" kern="1200" cap="none" spc="0" normalizeH="0" baseline="0" noProof="0" dirty="0">
                <a:ln>
                  <a:noFill/>
                </a:ln>
                <a:solidFill>
                  <a:prstClr val="black"/>
                </a:solidFill>
                <a:effectLst/>
                <a:uLnTx/>
                <a:uFillTx/>
                <a:latin typeface="Georgia"/>
                <a:ea typeface="+mn-ea"/>
                <a:cs typeface="+mn-cs"/>
              </a:rPr>
              <a:t> </a:t>
            </a:r>
          </a:p>
        </p:txBody>
      </p:sp>
    </p:spTree>
    <p:extLst>
      <p:ext uri="{BB962C8B-B14F-4D97-AF65-F5344CB8AC3E}">
        <p14:creationId xmlns:p14="http://schemas.microsoft.com/office/powerpoint/2010/main" val="420228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3878423" y="6096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Retention – Public Institutions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a:cxnSpLocks/>
          </p:cNvCxnSpPr>
          <p:nvPr/>
        </p:nvCxnSpPr>
        <p:spPr>
          <a:xfrm>
            <a:off x="1842658" y="836346"/>
            <a:ext cx="2424545"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p:nvCxnSpPr>
        <p:spPr>
          <a:xfrm>
            <a:off x="8077200" y="832700"/>
            <a:ext cx="2154384"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5F9CE14-3F93-45C8-B577-65A54F56B1DA}"/>
              </a:ext>
            </a:extLst>
          </p:cNvPr>
          <p:cNvSpPr txBox="1"/>
          <p:nvPr/>
        </p:nvSpPr>
        <p:spPr>
          <a:xfrm>
            <a:off x="8330638" y="1447804"/>
            <a:ext cx="1900949" cy="40395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Calibri" panose="020F0502020204030204"/>
                <a:ea typeface="+mn-ea"/>
                <a:cs typeface="+mn-cs"/>
              </a:rPr>
              <a:t>The retention calculations are based on fall-to-fall comparisons of students in the IPEDS cohort of first-time entering, full-time, and credential-seeking students from the fall term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Calibri" panose="020F0502020204030204"/>
                <a:ea typeface="+mn-ea"/>
                <a:cs typeface="+mn-cs"/>
              </a:rPr>
              <a:t>Retention rates for our 2-year colleges follows the IPEDS model that includes any certificates awarded to the student during the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03FFE6A5-51F2-873C-BB24-112B2AEA5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658" y="1447804"/>
            <a:ext cx="6338173" cy="37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2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F9CE14-3F93-45C8-B577-65A54F56B1DA}"/>
              </a:ext>
            </a:extLst>
          </p:cNvPr>
          <p:cNvSpPr txBox="1"/>
          <p:nvPr/>
        </p:nvSpPr>
        <p:spPr>
          <a:xfrm>
            <a:off x="8153400" y="1752603"/>
            <a:ext cx="2133600" cy="39934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Both male and female cohorts showed improved retention rates for our public 4-year institutions. Female students increased their retention rate by 3.3%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our 2-year colleges, both male and female cohorts reported increases, with the male cohort increasing 4.3%.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0D6A90AB-5446-20F6-6D2C-7958FF88A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3" y="1752603"/>
            <a:ext cx="5966173" cy="386148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6E51859-99EC-B2F9-2B9E-679B11810EF4}"/>
              </a:ext>
            </a:extLst>
          </p:cNvPr>
          <p:cNvSpPr txBox="1">
            <a:spLocks/>
          </p:cNvSpPr>
          <p:nvPr/>
        </p:nvSpPr>
        <p:spPr>
          <a:xfrm>
            <a:off x="3878423" y="6096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Retention – Public Institutions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7" name="Straight Connector 6">
            <a:extLst>
              <a:ext uri="{FF2B5EF4-FFF2-40B4-BE49-F238E27FC236}">
                <a16:creationId xmlns:a16="http://schemas.microsoft.com/office/drawing/2014/main" id="{20825BDB-28AB-44D2-87B9-5140AC6D3175}"/>
              </a:ext>
            </a:extLst>
          </p:cNvPr>
          <p:cNvCxnSpPr>
            <a:cxnSpLocks/>
          </p:cNvCxnSpPr>
          <p:nvPr/>
        </p:nvCxnSpPr>
        <p:spPr>
          <a:xfrm>
            <a:off x="1842658" y="836346"/>
            <a:ext cx="2424545"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C6051D3-3097-9809-144C-3853B8EB862A}"/>
              </a:ext>
            </a:extLst>
          </p:cNvPr>
          <p:cNvCxnSpPr>
            <a:cxnSpLocks/>
          </p:cNvCxnSpPr>
          <p:nvPr/>
        </p:nvCxnSpPr>
        <p:spPr>
          <a:xfrm>
            <a:off x="8077200" y="832700"/>
            <a:ext cx="2154384"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91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A7F52-5D1A-43F4-84DE-8DF7855EFAE8}"/>
              </a:ext>
            </a:extLst>
          </p:cNvPr>
          <p:cNvSpPr txBox="1"/>
          <p:nvPr/>
        </p:nvSpPr>
        <p:spPr>
          <a:xfrm>
            <a:off x="2461850" y="5138311"/>
            <a:ext cx="71159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Retention rates for students requiring at least one remedial class improved for both our 4-year institutions and 2-year colleges.</a:t>
            </a:r>
          </a:p>
        </p:txBody>
      </p:sp>
      <p:pic>
        <p:nvPicPr>
          <p:cNvPr id="6" name="Picture 2">
            <a:extLst>
              <a:ext uri="{FF2B5EF4-FFF2-40B4-BE49-F238E27FC236}">
                <a16:creationId xmlns:a16="http://schemas.microsoft.com/office/drawing/2014/main" id="{1307FCE5-E698-EEDC-3AE2-B35FC5A8C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956" y="1331961"/>
            <a:ext cx="7258050" cy="337742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96F77D4D-CAEE-31EE-BFA2-DAD5600BC276}"/>
              </a:ext>
            </a:extLst>
          </p:cNvPr>
          <p:cNvSpPr txBox="1">
            <a:spLocks/>
          </p:cNvSpPr>
          <p:nvPr/>
        </p:nvSpPr>
        <p:spPr>
          <a:xfrm>
            <a:off x="3878423" y="6096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Retention – Public Institutions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8" name="Straight Connector 7">
            <a:extLst>
              <a:ext uri="{FF2B5EF4-FFF2-40B4-BE49-F238E27FC236}">
                <a16:creationId xmlns:a16="http://schemas.microsoft.com/office/drawing/2014/main" id="{2B46962C-E734-89F5-6AD1-6C8625ABB682}"/>
              </a:ext>
            </a:extLst>
          </p:cNvPr>
          <p:cNvCxnSpPr>
            <a:cxnSpLocks/>
          </p:cNvCxnSpPr>
          <p:nvPr/>
        </p:nvCxnSpPr>
        <p:spPr>
          <a:xfrm>
            <a:off x="1842658" y="836346"/>
            <a:ext cx="2424545"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1F16A00-7D28-93CA-5BAC-B48EAA896C14}"/>
              </a:ext>
            </a:extLst>
          </p:cNvPr>
          <p:cNvCxnSpPr>
            <a:cxnSpLocks/>
          </p:cNvCxnSpPr>
          <p:nvPr/>
        </p:nvCxnSpPr>
        <p:spPr>
          <a:xfrm>
            <a:off x="8077200" y="832700"/>
            <a:ext cx="2154384"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1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3810000" y="4572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Graduation Rates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3" name="Straight Connector 2"/>
          <p:cNvCxnSpPr/>
          <p:nvPr/>
        </p:nvCxnSpPr>
        <p:spPr>
          <a:xfrm>
            <a:off x="2362200" y="672551"/>
            <a:ext cx="2500744"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7162803" y="653407"/>
            <a:ext cx="2535385"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5F9CE14-3F93-45C8-B577-65A54F56B1DA}"/>
              </a:ext>
            </a:extLst>
          </p:cNvPr>
          <p:cNvSpPr txBox="1"/>
          <p:nvPr/>
        </p:nvSpPr>
        <p:spPr>
          <a:xfrm>
            <a:off x="2546161" y="5943603"/>
            <a:ext cx="6979895" cy="7617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https://nces.ed.gov/programs/coe/indicator/ctr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99C26D4-C61B-9553-9B3C-11DEE7526E75}"/>
              </a:ext>
            </a:extLst>
          </p:cNvPr>
          <p:cNvPicPr>
            <a:picLocks noChangeAspect="1"/>
          </p:cNvPicPr>
          <p:nvPr/>
        </p:nvPicPr>
        <p:blipFill>
          <a:blip r:embed="rId4"/>
          <a:stretch>
            <a:fillRect/>
          </a:stretch>
        </p:blipFill>
        <p:spPr>
          <a:xfrm>
            <a:off x="3624265" y="1009650"/>
            <a:ext cx="4943475" cy="4838700"/>
          </a:xfrm>
          <a:prstGeom prst="rect">
            <a:avLst/>
          </a:prstGeom>
        </p:spPr>
      </p:pic>
    </p:spTree>
    <p:extLst>
      <p:ext uri="{BB962C8B-B14F-4D97-AF65-F5344CB8AC3E}">
        <p14:creationId xmlns:p14="http://schemas.microsoft.com/office/powerpoint/2010/main" val="39169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F9CE14-3F93-45C8-B577-65A54F56B1DA}"/>
              </a:ext>
            </a:extLst>
          </p:cNvPr>
          <p:cNvSpPr txBox="1"/>
          <p:nvPr/>
        </p:nvSpPr>
        <p:spPr>
          <a:xfrm>
            <a:off x="8430492" y="2286000"/>
            <a:ext cx="1627908" cy="25237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the 4-Year institutions, there has been slow but steady increases in both the 100% and the 150% graduation rates.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C0C25BB0-5C36-834E-98C1-3456699D2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460" y="1488284"/>
            <a:ext cx="6374167" cy="388143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6EEF877-7015-0DC9-F386-44F96F420F71}"/>
              </a:ext>
            </a:extLst>
          </p:cNvPr>
          <p:cNvSpPr txBox="1">
            <a:spLocks/>
          </p:cNvSpPr>
          <p:nvPr/>
        </p:nvSpPr>
        <p:spPr>
          <a:xfrm>
            <a:off x="3878423" y="6096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Graduation Rates – Public Institutions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7" name="Straight Connector 6">
            <a:extLst>
              <a:ext uri="{FF2B5EF4-FFF2-40B4-BE49-F238E27FC236}">
                <a16:creationId xmlns:a16="http://schemas.microsoft.com/office/drawing/2014/main" id="{D48684FE-8527-07FE-FCD1-95BED307D0E2}"/>
              </a:ext>
            </a:extLst>
          </p:cNvPr>
          <p:cNvCxnSpPr>
            <a:cxnSpLocks/>
          </p:cNvCxnSpPr>
          <p:nvPr/>
        </p:nvCxnSpPr>
        <p:spPr>
          <a:xfrm>
            <a:off x="1842655" y="836346"/>
            <a:ext cx="2035768"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023A5A3-2498-13EE-3204-AAFA4CC3BE91}"/>
              </a:ext>
            </a:extLst>
          </p:cNvPr>
          <p:cNvCxnSpPr>
            <a:cxnSpLocks/>
          </p:cNvCxnSpPr>
          <p:nvPr/>
        </p:nvCxnSpPr>
        <p:spPr>
          <a:xfrm flipV="1">
            <a:off x="8430492" y="832700"/>
            <a:ext cx="1801092" cy="3646"/>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94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F9CE14-3F93-45C8-B577-65A54F56B1DA}"/>
              </a:ext>
            </a:extLst>
          </p:cNvPr>
          <p:cNvSpPr txBox="1"/>
          <p:nvPr/>
        </p:nvSpPr>
        <p:spPr>
          <a:xfrm>
            <a:off x="8430495" y="1676403"/>
            <a:ext cx="1786761" cy="32932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the 4-Year institutions, there has been slow but steady increases in both the 100% and 150% graduation rates for both male and female students.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2C23A21C-8ACB-9404-4340-86BC26651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605038"/>
            <a:ext cx="6285774" cy="364792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04DB466-2DE8-0B0C-13DB-6FDBC70AC82B}"/>
              </a:ext>
            </a:extLst>
          </p:cNvPr>
          <p:cNvSpPr txBox="1">
            <a:spLocks/>
          </p:cNvSpPr>
          <p:nvPr/>
        </p:nvSpPr>
        <p:spPr>
          <a:xfrm>
            <a:off x="3878423" y="609603"/>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Roboto Condensed bold" panose="02000000000000000000" pitchFamily="2" charset="0"/>
                <a:cs typeface="Roboto Condensed bold" panose="02000000000000000000" pitchFamily="2" charset="0"/>
              </a:rPr>
              <a:t>Graduation Rates – Public Institutions</a:t>
            </a:r>
            <a:endParaRPr kumimoji="0" lang="en-US" sz="2100" b="1" i="0" u="none" strike="noStrike" kern="1200" cap="none" spc="0" normalizeH="0" baseline="0" noProof="0" dirty="0">
              <a:ln>
                <a:noFill/>
              </a:ln>
              <a:solidFill>
                <a:srgbClr val="F3644D"/>
              </a:solidFill>
              <a:effectLst/>
              <a:uLnTx/>
              <a:uFillTx/>
              <a:latin typeface="Calibri" panose="020F0502020204030204"/>
              <a:ea typeface="Roboto Condensed bold" panose="02000000000000000000" pitchFamily="2" charset="0"/>
              <a:cs typeface="Roboto Condensed bold" panose="02000000000000000000" pitchFamily="2" charset="0"/>
            </a:endParaRPr>
          </a:p>
        </p:txBody>
      </p:sp>
      <p:cxnSp>
        <p:nvCxnSpPr>
          <p:cNvPr id="7" name="Straight Connector 6">
            <a:extLst>
              <a:ext uri="{FF2B5EF4-FFF2-40B4-BE49-F238E27FC236}">
                <a16:creationId xmlns:a16="http://schemas.microsoft.com/office/drawing/2014/main" id="{50A851D5-49DF-6F8B-70B8-8C16BE652959}"/>
              </a:ext>
            </a:extLst>
          </p:cNvPr>
          <p:cNvCxnSpPr>
            <a:cxnSpLocks/>
          </p:cNvCxnSpPr>
          <p:nvPr/>
        </p:nvCxnSpPr>
        <p:spPr>
          <a:xfrm>
            <a:off x="1842655" y="836346"/>
            <a:ext cx="2035768" cy="0"/>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D2894FF-F804-47BD-B800-6DE3C0BBF512}"/>
              </a:ext>
            </a:extLst>
          </p:cNvPr>
          <p:cNvCxnSpPr>
            <a:cxnSpLocks/>
          </p:cNvCxnSpPr>
          <p:nvPr/>
        </p:nvCxnSpPr>
        <p:spPr>
          <a:xfrm flipV="1">
            <a:off x="8430492" y="832700"/>
            <a:ext cx="1801092" cy="3646"/>
          </a:xfrm>
          <a:prstGeom prst="line">
            <a:avLst/>
          </a:prstGeom>
          <a:ln w="254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327122"/>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1239</Words>
  <Application>Microsoft Office PowerPoint</Application>
  <PresentationFormat>Widescreen</PresentationFormat>
  <Paragraphs>190</Paragraphs>
  <Slides>38</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38</vt:i4>
      </vt:variant>
    </vt:vector>
  </HeadingPairs>
  <TitlesOfParts>
    <vt:vector size="51" baseType="lpstr">
      <vt:lpstr>Arial</vt:lpstr>
      <vt:lpstr>Calibri</vt:lpstr>
      <vt:lpstr>Calibri Light</vt:lpstr>
      <vt:lpstr>Georgia</vt:lpstr>
      <vt:lpstr>Market Deco</vt:lpstr>
      <vt:lpstr>Symbol</vt:lpstr>
      <vt:lpstr>Times New Roman</vt:lpstr>
      <vt:lpstr>Wingdings</vt:lpstr>
      <vt:lpstr>5_Office Theme</vt:lpstr>
      <vt:lpstr>6_Office Theme</vt:lpstr>
      <vt:lpstr>Office Theme</vt:lpstr>
      <vt:lpstr>1_Office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lpstr>Report on Remediation</vt:lpstr>
      <vt:lpstr>Report on Remediation</vt:lpstr>
      <vt:lpstr>Report on Remediation</vt:lpstr>
      <vt:lpstr>Report on Remediation</vt:lpstr>
      <vt:lpstr>Report on Remediation</vt:lpstr>
      <vt:lpstr>Report on Remediation</vt:lpstr>
      <vt:lpstr>Report on Remediation</vt:lpstr>
      <vt:lpstr>Report on Remediation</vt:lpstr>
      <vt:lpstr>PowerPoint Presentation</vt:lpstr>
      <vt:lpstr>Report on Remediation</vt:lpstr>
      <vt:lpstr>Report on Remediation</vt:lpstr>
      <vt:lpstr>Questions?</vt:lpstr>
      <vt:lpstr>PowerPoint Presentation</vt:lpstr>
      <vt:lpstr>PowerPoint Presentation</vt:lpstr>
      <vt:lpstr>PowerPoint Presentation</vt:lpstr>
      <vt:lpstr>Report Similarities: Productivity of New Programs Report   and Program Viability Report</vt:lpstr>
      <vt:lpstr>Shared (Program Viability) Standards</vt:lpstr>
      <vt:lpstr>PowerPoint Presentation</vt:lpstr>
      <vt:lpstr>PowerPoint Presentation</vt:lpstr>
      <vt:lpstr>PowerPoint Presentation</vt:lpstr>
      <vt:lpstr>PUBLIC COMMENTS/ ANNOUNCEMENTS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Abernathy (ADHE)</dc:creator>
  <cp:lastModifiedBy>Nichole Abernathy (ADHE)</cp:lastModifiedBy>
  <cp:revision>2</cp:revision>
  <dcterms:created xsi:type="dcterms:W3CDTF">2023-04-25T19:52:16Z</dcterms:created>
  <dcterms:modified xsi:type="dcterms:W3CDTF">2023-04-26T17:49:09Z</dcterms:modified>
</cp:coreProperties>
</file>