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6.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7.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8.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9.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0.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2.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7" r:id="rId5"/>
    <p:sldMasterId id="2147483742" r:id="rId6"/>
    <p:sldMasterId id="2147483757" r:id="rId7"/>
    <p:sldMasterId id="2147483771" r:id="rId8"/>
    <p:sldMasterId id="2147483785" r:id="rId9"/>
  </p:sldMasterIdLst>
  <p:notesMasterIdLst>
    <p:notesMasterId r:id="rId113"/>
  </p:notesMasterIdLst>
  <p:handoutMasterIdLst>
    <p:handoutMasterId r:id="rId114"/>
  </p:handoutMasterIdLst>
  <p:sldIdLst>
    <p:sldId id="273" r:id="rId10"/>
    <p:sldId id="281" r:id="rId11"/>
    <p:sldId id="4205" r:id="rId12"/>
    <p:sldId id="348" r:id="rId13"/>
    <p:sldId id="4206" r:id="rId14"/>
    <p:sldId id="405" r:id="rId15"/>
    <p:sldId id="256" r:id="rId16"/>
    <p:sldId id="356" r:id="rId17"/>
    <p:sldId id="298" r:id="rId18"/>
    <p:sldId id="295" r:id="rId19"/>
    <p:sldId id="296" r:id="rId20"/>
    <p:sldId id="306" r:id="rId21"/>
    <p:sldId id="307" r:id="rId22"/>
    <p:sldId id="308" r:id="rId23"/>
    <p:sldId id="4208" r:id="rId24"/>
    <p:sldId id="297" r:id="rId25"/>
    <p:sldId id="319" r:id="rId26"/>
    <p:sldId id="320" r:id="rId27"/>
    <p:sldId id="321" r:id="rId28"/>
    <p:sldId id="322" r:id="rId29"/>
    <p:sldId id="323" r:id="rId30"/>
    <p:sldId id="324" r:id="rId31"/>
    <p:sldId id="325" r:id="rId32"/>
    <p:sldId id="326" r:id="rId33"/>
    <p:sldId id="4209" r:id="rId34"/>
    <p:sldId id="318" r:id="rId35"/>
    <p:sldId id="299" r:id="rId36"/>
    <p:sldId id="300" r:id="rId37"/>
    <p:sldId id="309" r:id="rId38"/>
    <p:sldId id="310" r:id="rId39"/>
    <p:sldId id="311" r:id="rId40"/>
    <p:sldId id="312" r:id="rId41"/>
    <p:sldId id="313" r:id="rId42"/>
    <p:sldId id="4210" r:id="rId43"/>
    <p:sldId id="358" r:id="rId44"/>
    <p:sldId id="359" r:id="rId45"/>
    <p:sldId id="283" r:id="rId46"/>
    <p:sldId id="293" r:id="rId47"/>
    <p:sldId id="285" r:id="rId48"/>
    <p:sldId id="294" r:id="rId49"/>
    <p:sldId id="288" r:id="rId50"/>
    <p:sldId id="292" r:id="rId51"/>
    <p:sldId id="291" r:id="rId52"/>
    <p:sldId id="289" r:id="rId53"/>
    <p:sldId id="290" r:id="rId54"/>
    <p:sldId id="360" r:id="rId55"/>
    <p:sldId id="275" r:id="rId56"/>
    <p:sldId id="354" r:id="rId57"/>
    <p:sldId id="355" r:id="rId58"/>
    <p:sldId id="4204" r:id="rId59"/>
    <p:sldId id="404" r:id="rId60"/>
    <p:sldId id="402" r:id="rId61"/>
    <p:sldId id="4202" r:id="rId62"/>
    <p:sldId id="4201" r:id="rId63"/>
    <p:sldId id="364" r:id="rId64"/>
    <p:sldId id="258" r:id="rId65"/>
    <p:sldId id="361" r:id="rId66"/>
    <p:sldId id="362" r:id="rId67"/>
    <p:sldId id="363" r:id="rId68"/>
    <p:sldId id="301" r:id="rId69"/>
    <p:sldId id="302" r:id="rId70"/>
    <p:sldId id="303" r:id="rId71"/>
    <p:sldId id="304" r:id="rId72"/>
    <p:sldId id="305" r:id="rId73"/>
    <p:sldId id="352" r:id="rId74"/>
    <p:sldId id="260" r:id="rId75"/>
    <p:sldId id="365" r:id="rId76"/>
    <p:sldId id="366" r:id="rId77"/>
    <p:sldId id="367" r:id="rId78"/>
    <p:sldId id="274" r:id="rId79"/>
    <p:sldId id="276" r:id="rId80"/>
    <p:sldId id="277" r:id="rId81"/>
    <p:sldId id="279" r:id="rId82"/>
    <p:sldId id="368" r:id="rId83"/>
    <p:sldId id="262" r:id="rId84"/>
    <p:sldId id="261" r:id="rId85"/>
    <p:sldId id="278" r:id="rId86"/>
    <p:sldId id="369" r:id="rId87"/>
    <p:sldId id="280" r:id="rId88"/>
    <p:sldId id="370" r:id="rId89"/>
    <p:sldId id="391" r:id="rId90"/>
    <p:sldId id="380" r:id="rId91"/>
    <p:sldId id="387" r:id="rId92"/>
    <p:sldId id="378" r:id="rId93"/>
    <p:sldId id="393" r:id="rId94"/>
    <p:sldId id="386" r:id="rId95"/>
    <p:sldId id="388" r:id="rId96"/>
    <p:sldId id="390" r:id="rId97"/>
    <p:sldId id="376" r:id="rId98"/>
    <p:sldId id="4207" r:id="rId99"/>
    <p:sldId id="395" r:id="rId100"/>
    <p:sldId id="396" r:id="rId101"/>
    <p:sldId id="397" r:id="rId102"/>
    <p:sldId id="286" r:id="rId103"/>
    <p:sldId id="398" r:id="rId104"/>
    <p:sldId id="399" r:id="rId105"/>
    <p:sldId id="287" r:id="rId106"/>
    <p:sldId id="400" r:id="rId107"/>
    <p:sldId id="401" r:id="rId108"/>
    <p:sldId id="284" r:id="rId109"/>
    <p:sldId id="353" r:id="rId110"/>
    <p:sldId id="351" r:id="rId111"/>
    <p:sldId id="263"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6EDB9A-0F05-4BFA-B22D-4AF6CAD0B3A8}">
          <p14:sldIdLst>
            <p14:sldId id="273"/>
            <p14:sldId id="281"/>
            <p14:sldId id="4205"/>
            <p14:sldId id="348"/>
            <p14:sldId id="4206"/>
            <p14:sldId id="405"/>
            <p14:sldId id="256"/>
            <p14:sldId id="356"/>
            <p14:sldId id="298"/>
            <p14:sldId id="295"/>
            <p14:sldId id="296"/>
            <p14:sldId id="306"/>
            <p14:sldId id="307"/>
            <p14:sldId id="308"/>
            <p14:sldId id="4208"/>
            <p14:sldId id="297"/>
            <p14:sldId id="319"/>
            <p14:sldId id="320"/>
            <p14:sldId id="321"/>
            <p14:sldId id="322"/>
            <p14:sldId id="323"/>
            <p14:sldId id="324"/>
            <p14:sldId id="325"/>
            <p14:sldId id="326"/>
            <p14:sldId id="4209"/>
            <p14:sldId id="318"/>
            <p14:sldId id="299"/>
            <p14:sldId id="300"/>
            <p14:sldId id="309"/>
            <p14:sldId id="310"/>
            <p14:sldId id="311"/>
            <p14:sldId id="312"/>
            <p14:sldId id="313"/>
            <p14:sldId id="4210"/>
            <p14:sldId id="358"/>
            <p14:sldId id="359"/>
            <p14:sldId id="283"/>
            <p14:sldId id="293"/>
            <p14:sldId id="285"/>
            <p14:sldId id="294"/>
            <p14:sldId id="288"/>
            <p14:sldId id="292"/>
            <p14:sldId id="291"/>
            <p14:sldId id="289"/>
            <p14:sldId id="290"/>
            <p14:sldId id="360"/>
            <p14:sldId id="275"/>
            <p14:sldId id="354"/>
            <p14:sldId id="355"/>
            <p14:sldId id="4204"/>
            <p14:sldId id="404"/>
            <p14:sldId id="402"/>
            <p14:sldId id="4202"/>
            <p14:sldId id="4201"/>
            <p14:sldId id="364"/>
            <p14:sldId id="258"/>
            <p14:sldId id="361"/>
            <p14:sldId id="362"/>
            <p14:sldId id="363"/>
            <p14:sldId id="301"/>
            <p14:sldId id="302"/>
            <p14:sldId id="303"/>
            <p14:sldId id="304"/>
            <p14:sldId id="305"/>
            <p14:sldId id="352"/>
          </p14:sldIdLst>
        </p14:section>
        <p14:section name="Status Report" id="{BD984BDA-7F29-442A-8DB1-84EEF05D5CF8}">
          <p14:sldIdLst>
            <p14:sldId id="260"/>
            <p14:sldId id="365"/>
            <p14:sldId id="366"/>
            <p14:sldId id="367"/>
            <p14:sldId id="274"/>
            <p14:sldId id="276"/>
            <p14:sldId id="277"/>
            <p14:sldId id="279"/>
            <p14:sldId id="368"/>
            <p14:sldId id="262"/>
            <p14:sldId id="261"/>
            <p14:sldId id="278"/>
            <p14:sldId id="369"/>
            <p14:sldId id="280"/>
          </p14:sldIdLst>
        </p14:section>
        <p14:section name="Concurrent Report" id="{7F7E6B72-CBD4-4420-9BC5-C002BDBB1BCB}">
          <p14:sldIdLst>
            <p14:sldId id="370"/>
            <p14:sldId id="391"/>
            <p14:sldId id="380"/>
            <p14:sldId id="387"/>
            <p14:sldId id="378"/>
            <p14:sldId id="393"/>
            <p14:sldId id="386"/>
            <p14:sldId id="388"/>
            <p14:sldId id="390"/>
            <p14:sldId id="376"/>
            <p14:sldId id="4207"/>
            <p14:sldId id="395"/>
          </p14:sldIdLst>
        </p14:section>
        <p14:section name="Sexual Assault Report" id="{BBAE9628-4007-4417-908C-3250FC32DB22}">
          <p14:sldIdLst>
            <p14:sldId id="396"/>
            <p14:sldId id="397"/>
            <p14:sldId id="286"/>
          </p14:sldIdLst>
        </p14:section>
        <p14:section name="Unplanned Pregnancy Report" id="{CF34F2CE-E2C4-410B-98F6-9DE81406F7D5}">
          <p14:sldIdLst>
            <p14:sldId id="398"/>
            <p14:sldId id="399"/>
            <p14:sldId id="287"/>
            <p14:sldId id="400"/>
            <p14:sldId id="401"/>
            <p14:sldId id="284"/>
            <p14:sldId id="353"/>
            <p14:sldId id="351"/>
            <p14:sldId id="263"/>
          </p14:sldIdLst>
        </p14:section>
      </p14:sectionLst>
    </p:ext>
    <p:ext uri="{EFAFB233-063F-42B5-8137-9DF3F51BA10A}">
      <p15:sldGuideLst xmlns:p15="http://schemas.microsoft.com/office/powerpoint/2012/main">
        <p15:guide id="2" pos="3840" userDrawn="1">
          <p15:clr>
            <a:srgbClr val="A4A3A4"/>
          </p15:clr>
        </p15:guide>
        <p15:guide id="3" pos="597"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5E4"/>
    <a:srgbClr val="014067"/>
    <a:srgbClr val="014B79"/>
    <a:srgbClr val="013657"/>
    <a:srgbClr val="00194C"/>
    <a:srgbClr val="A5A5A5"/>
    <a:srgbClr val="01456F"/>
    <a:srgbClr val="3F3F3F"/>
    <a:srgbClr val="EAB200"/>
    <a:srgbClr val="014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74" autoAdjust="0"/>
  </p:normalViewPr>
  <p:slideViewPr>
    <p:cSldViewPr snapToGrid="0" showGuides="1">
      <p:cViewPr varScale="1">
        <p:scale>
          <a:sx n="119" d="100"/>
          <a:sy n="119" d="100"/>
        </p:scale>
        <p:origin x="96" y="204"/>
      </p:cViewPr>
      <p:guideLst>
        <p:guide pos="3840"/>
        <p:guide pos="597"/>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678"/>
    </p:cViewPr>
  </p:sorterViewPr>
  <p:notesViewPr>
    <p:cSldViewPr snapToGrid="0" showGuides="1">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theme" Target="theme/theme1.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handoutMaster" Target="handoutMasters/handout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oleObject" Target="https://ardoe.sharepoint.com/sites/ArkansasDivisionofHigherEducation2-ADHEAA/Shared%20Documents/ADHE%20AA/AA/Academic%20Program%20Status%20Change%20Report/AY23/Data%20for%20Program%20Status%20Report%20-%20all.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ardoe.sharepoint.com/sites/ArkansasDivisionofHigherEducation2-ADHEAA/Shared%20Documents/ADHE%20AA/AA/Academic%20Program%20Status%20Change%20Report/AY23/Data%20for%20Program%20Status%20Report%20-%20all.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_rels/chart6.xml.rels><?xml version="1.0" encoding="UTF-8" standalone="yes"?>
<Relationships xmlns="http://schemas.openxmlformats.org/package/2006/relationships"><Relationship Id="rId3" Type="http://schemas.openxmlformats.org/officeDocument/2006/relationships/oleObject" Target="https://ardoe.sharepoint.com/sites/ArkansasDivisionofHigherEducation2-ADHEAA/Shared%20Documents/ADHE%20AA/AA/Academic%20Program%20Status%20Change%20Report/AY23/Data%20for%20Program%20Status%20Report%20-%20al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ardoe.sharepoint.com/sites/ArkansasDivisionofHigherEducation2-ADHEAA/Shared%20Documents/ADHE%20AA/AA/Academic%20Program%20Status%20Change%20Report/AY23/Data%20for%20Program%20Status%20Report%20-%20all.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ardoe.sharepoint.com/sites/ArkansasDivisionofHigherEducation2-ADHEAA/Shared%20Documents/ADHE%20AA/AA/Academic%20Program%20Status%20Change%20Report/AY23/Data%20for%20Program%20Status%20Report%20-%20all.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ardoe.sharepoint.com/sites/ArkansasDivisionofHigherEducation2-ADHEAA/Shared%20Documents/ADHE%20AA/AA/Academic%20Program%20Status%20Change%20Report/AY23/Data%20for%20Program%20Status%20Report%20-%20all.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'All Status Comparisons AY19-23'!$F$101</c:f>
              <c:strCache>
                <c:ptCount val="1"/>
                <c:pt idx="0">
                  <c:v>AY2023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9C8-4D8E-9629-9A2F9B326B45}"/>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F9C8-4D8E-9629-9A2F9B326B45}"/>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F9C8-4D8E-9629-9A2F9B326B45}"/>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'All Status Comparisons AY19-23'!$A$102:$A$104</c:f>
              <c:strCache>
                <c:ptCount val="3"/>
                <c:pt idx="0">
                  <c:v>Addition</c:v>
                </c:pt>
                <c:pt idx="1">
                  <c:v>Inactivation/Future Inactivation</c:v>
                </c:pt>
                <c:pt idx="2">
                  <c:v>Deletion/Phase-Out</c:v>
                </c:pt>
              </c:strCache>
            </c:strRef>
          </c:cat>
          <c:val>
            <c:numRef>
              <c:f>'All Status Comparisons AY19-23'!$F$102:$F$104</c:f>
              <c:numCache>
                <c:formatCode>@</c:formatCode>
                <c:ptCount val="3"/>
                <c:pt idx="0">
                  <c:v>176</c:v>
                </c:pt>
                <c:pt idx="1">
                  <c:v>26</c:v>
                </c:pt>
                <c:pt idx="2">
                  <c:v>107</c:v>
                </c:pt>
              </c:numCache>
            </c:numRef>
          </c:val>
          <c:extLst>
            <c:ext xmlns:c16="http://schemas.microsoft.com/office/drawing/2014/chart" uri="{C3380CC4-5D6E-409C-BE32-E72D297353CC}">
              <c16:uniqueId val="{00000006-F9C8-4D8E-9629-9A2F9B326B45}"/>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9881189537214741"/>
          <c:y val="0.23409181750254585"/>
          <c:w val="0.38497348300515261"/>
          <c:h val="0.59915353743282795"/>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v>AY2019</c:v>
          </c:tx>
          <c:spPr>
            <a:solidFill>
              <a:schemeClr val="accent1"/>
            </a:solidFill>
            <a:ln>
              <a:noFill/>
            </a:ln>
            <a:effectLst/>
          </c:spPr>
          <c:invertIfNegative val="0"/>
          <c:cat>
            <c:strRef>
              <c:f>'[Data for Program Status Report - all.xlsx]All Status Comparisons AY19-23'!$O$21:$O$36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AY19-23'!$P$21:$P$36</c:f>
              <c:numCache>
                <c:formatCode>General</c:formatCode>
                <c:ptCount val="16"/>
                <c:pt idx="0">
                  <c:v>0</c:v>
                </c:pt>
                <c:pt idx="1">
                  <c:v>0</c:v>
                </c:pt>
                <c:pt idx="2">
                  <c:v>0</c:v>
                </c:pt>
                <c:pt idx="3">
                  <c:v>0</c:v>
                </c:pt>
                <c:pt idx="4">
                  <c:v>0</c:v>
                </c:pt>
                <c:pt idx="5">
                  <c:v>0</c:v>
                </c:pt>
                <c:pt idx="6">
                  <c:v>0</c:v>
                </c:pt>
                <c:pt idx="7">
                  <c:v>0</c:v>
                </c:pt>
                <c:pt idx="8">
                  <c:v>0</c:v>
                </c:pt>
                <c:pt idx="9">
                  <c:v>1</c:v>
                </c:pt>
                <c:pt idx="10">
                  <c:v>0</c:v>
                </c:pt>
                <c:pt idx="11">
                  <c:v>2</c:v>
                </c:pt>
                <c:pt idx="12">
                  <c:v>0</c:v>
                </c:pt>
                <c:pt idx="13">
                  <c:v>2</c:v>
                </c:pt>
                <c:pt idx="14">
                  <c:v>0</c:v>
                </c:pt>
                <c:pt idx="15">
                  <c:v>0</c:v>
                </c:pt>
              </c:numCache>
            </c:numRef>
          </c:val>
          <c:extLst>
            <c:ext xmlns:c16="http://schemas.microsoft.com/office/drawing/2014/chart" uri="{C3380CC4-5D6E-409C-BE32-E72D297353CC}">
              <c16:uniqueId val="{00000000-CF49-4514-B63E-171DB3FD6123}"/>
            </c:ext>
          </c:extLst>
        </c:ser>
        <c:ser>
          <c:idx val="1"/>
          <c:order val="1"/>
          <c:tx>
            <c:v>AY2020</c:v>
          </c:tx>
          <c:spPr>
            <a:solidFill>
              <a:schemeClr val="accent2"/>
            </a:solidFill>
            <a:ln>
              <a:noFill/>
            </a:ln>
            <a:effectLst/>
          </c:spPr>
          <c:invertIfNegative val="0"/>
          <c:cat>
            <c:strRef>
              <c:f>'[Data for Program Status Report - all.xlsx]All Status Comparisons AY19-23'!$O$21:$O$36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AY19-23'!$Q$21:$Q$36</c:f>
              <c:numCache>
                <c:formatCode>General</c:formatCode>
                <c:ptCount val="16"/>
                <c:pt idx="0">
                  <c:v>0</c:v>
                </c:pt>
                <c:pt idx="1">
                  <c:v>0</c:v>
                </c:pt>
                <c:pt idx="2">
                  <c:v>1</c:v>
                </c:pt>
                <c:pt idx="3">
                  <c:v>0</c:v>
                </c:pt>
                <c:pt idx="4">
                  <c:v>0</c:v>
                </c:pt>
                <c:pt idx="5">
                  <c:v>0</c:v>
                </c:pt>
                <c:pt idx="6">
                  <c:v>0</c:v>
                </c:pt>
                <c:pt idx="7">
                  <c:v>0</c:v>
                </c:pt>
                <c:pt idx="8">
                  <c:v>0</c:v>
                </c:pt>
                <c:pt idx="9">
                  <c:v>0</c:v>
                </c:pt>
                <c:pt idx="10">
                  <c:v>0</c:v>
                </c:pt>
                <c:pt idx="11">
                  <c:v>0</c:v>
                </c:pt>
                <c:pt idx="12">
                  <c:v>0</c:v>
                </c:pt>
                <c:pt idx="13">
                  <c:v>1</c:v>
                </c:pt>
                <c:pt idx="14">
                  <c:v>0</c:v>
                </c:pt>
                <c:pt idx="15">
                  <c:v>0</c:v>
                </c:pt>
              </c:numCache>
            </c:numRef>
          </c:val>
          <c:extLst>
            <c:ext xmlns:c16="http://schemas.microsoft.com/office/drawing/2014/chart" uri="{C3380CC4-5D6E-409C-BE32-E72D297353CC}">
              <c16:uniqueId val="{00000001-CF49-4514-B63E-171DB3FD6123}"/>
            </c:ext>
          </c:extLst>
        </c:ser>
        <c:ser>
          <c:idx val="2"/>
          <c:order val="2"/>
          <c:tx>
            <c:v>AY2021</c:v>
          </c:tx>
          <c:spPr>
            <a:solidFill>
              <a:srgbClr val="C00000"/>
            </a:solidFill>
            <a:ln>
              <a:noFill/>
            </a:ln>
            <a:effectLst/>
          </c:spPr>
          <c:invertIfNegative val="0"/>
          <c:cat>
            <c:strRef>
              <c:f>'[Data for Program Status Report - all.xlsx]All Status Comparisons AY19-23'!$O$21:$O$36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AY19-23'!$R$21:$R$36</c:f>
              <c:numCache>
                <c:formatCode>General</c:formatCode>
                <c:ptCount val="16"/>
                <c:pt idx="0">
                  <c:v>0</c:v>
                </c:pt>
                <c:pt idx="1">
                  <c:v>2</c:v>
                </c:pt>
                <c:pt idx="2">
                  <c:v>0</c:v>
                </c:pt>
                <c:pt idx="3">
                  <c:v>0</c:v>
                </c:pt>
                <c:pt idx="4">
                  <c:v>0</c:v>
                </c:pt>
                <c:pt idx="5">
                  <c:v>0</c:v>
                </c:pt>
                <c:pt idx="6">
                  <c:v>0</c:v>
                </c:pt>
                <c:pt idx="7">
                  <c:v>0</c:v>
                </c:pt>
                <c:pt idx="8">
                  <c:v>0</c:v>
                </c:pt>
                <c:pt idx="9">
                  <c:v>0</c:v>
                </c:pt>
                <c:pt idx="10">
                  <c:v>5</c:v>
                </c:pt>
                <c:pt idx="11">
                  <c:v>0</c:v>
                </c:pt>
                <c:pt idx="12">
                  <c:v>0</c:v>
                </c:pt>
                <c:pt idx="13">
                  <c:v>0</c:v>
                </c:pt>
                <c:pt idx="14">
                  <c:v>7</c:v>
                </c:pt>
                <c:pt idx="15">
                  <c:v>1</c:v>
                </c:pt>
              </c:numCache>
            </c:numRef>
          </c:val>
          <c:extLst>
            <c:ext xmlns:c16="http://schemas.microsoft.com/office/drawing/2014/chart" uri="{C3380CC4-5D6E-409C-BE32-E72D297353CC}">
              <c16:uniqueId val="{00000002-CF49-4514-B63E-171DB3FD6123}"/>
            </c:ext>
          </c:extLst>
        </c:ser>
        <c:ser>
          <c:idx val="3"/>
          <c:order val="3"/>
          <c:tx>
            <c:v>AY2022</c:v>
          </c:tx>
          <c:spPr>
            <a:solidFill>
              <a:schemeClr val="accent4"/>
            </a:solidFill>
            <a:ln>
              <a:noFill/>
            </a:ln>
            <a:effectLst/>
          </c:spPr>
          <c:invertIfNegative val="0"/>
          <c:cat>
            <c:strRef>
              <c:f>'[Data for Program Status Report - all.xlsx]All Status Comparisons AY19-23'!$O$21:$O$36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AY19-23'!$S$21:$S$36</c:f>
              <c:numCache>
                <c:formatCode>General</c:formatCode>
                <c:ptCount val="16"/>
                <c:pt idx="0">
                  <c:v>0</c:v>
                </c:pt>
                <c:pt idx="1">
                  <c:v>0</c:v>
                </c:pt>
                <c:pt idx="2">
                  <c:v>0</c:v>
                </c:pt>
                <c:pt idx="3">
                  <c:v>0</c:v>
                </c:pt>
                <c:pt idx="4">
                  <c:v>0</c:v>
                </c:pt>
                <c:pt idx="5">
                  <c:v>0</c:v>
                </c:pt>
                <c:pt idx="6">
                  <c:v>6</c:v>
                </c:pt>
                <c:pt idx="7">
                  <c:v>0</c:v>
                </c:pt>
                <c:pt idx="8">
                  <c:v>0</c:v>
                </c:pt>
                <c:pt idx="9">
                  <c:v>0</c:v>
                </c:pt>
                <c:pt idx="10">
                  <c:v>2</c:v>
                </c:pt>
                <c:pt idx="11">
                  <c:v>0</c:v>
                </c:pt>
                <c:pt idx="12">
                  <c:v>4</c:v>
                </c:pt>
                <c:pt idx="13">
                  <c:v>0</c:v>
                </c:pt>
                <c:pt idx="14">
                  <c:v>0</c:v>
                </c:pt>
                <c:pt idx="15">
                  <c:v>0</c:v>
                </c:pt>
              </c:numCache>
            </c:numRef>
          </c:val>
          <c:extLst>
            <c:ext xmlns:c16="http://schemas.microsoft.com/office/drawing/2014/chart" uri="{C3380CC4-5D6E-409C-BE32-E72D297353CC}">
              <c16:uniqueId val="{00000003-CF49-4514-B63E-171DB3FD6123}"/>
            </c:ext>
          </c:extLst>
        </c:ser>
        <c:ser>
          <c:idx val="4"/>
          <c:order val="4"/>
          <c:tx>
            <c:v>AY2023</c:v>
          </c:tx>
          <c:spPr>
            <a:solidFill>
              <a:schemeClr val="accent6"/>
            </a:solidFill>
            <a:ln>
              <a:noFill/>
            </a:ln>
            <a:effectLst/>
          </c:spPr>
          <c:invertIfNegative val="0"/>
          <c:cat>
            <c:strRef>
              <c:f>'[Data for Program Status Report - all.xlsx]All Status Comparisons AY19-23'!$O$21:$O$36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AY19-23'!$T$21:$T$36</c:f>
              <c:numCache>
                <c:formatCode>General</c:formatCode>
                <c:ptCount val="16"/>
                <c:pt idx="0">
                  <c:v>0</c:v>
                </c:pt>
                <c:pt idx="1">
                  <c:v>0</c:v>
                </c:pt>
                <c:pt idx="2">
                  <c:v>0</c:v>
                </c:pt>
                <c:pt idx="3">
                  <c:v>0</c:v>
                </c:pt>
                <c:pt idx="4">
                  <c:v>0</c:v>
                </c:pt>
                <c:pt idx="5">
                  <c:v>0</c:v>
                </c:pt>
                <c:pt idx="6">
                  <c:v>4</c:v>
                </c:pt>
                <c:pt idx="7">
                  <c:v>0</c:v>
                </c:pt>
                <c:pt idx="8">
                  <c:v>0</c:v>
                </c:pt>
                <c:pt idx="9">
                  <c:v>0</c:v>
                </c:pt>
                <c:pt idx="10">
                  <c:v>0</c:v>
                </c:pt>
                <c:pt idx="11">
                  <c:v>1</c:v>
                </c:pt>
                <c:pt idx="12">
                  <c:v>3</c:v>
                </c:pt>
                <c:pt idx="13">
                  <c:v>0</c:v>
                </c:pt>
                <c:pt idx="14">
                  <c:v>0</c:v>
                </c:pt>
                <c:pt idx="15">
                  <c:v>2</c:v>
                </c:pt>
              </c:numCache>
            </c:numRef>
          </c:val>
          <c:extLst>
            <c:ext xmlns:c16="http://schemas.microsoft.com/office/drawing/2014/chart" uri="{C3380CC4-5D6E-409C-BE32-E72D297353CC}">
              <c16:uniqueId val="{00000004-CF49-4514-B63E-171DB3FD6123}"/>
            </c:ext>
          </c:extLst>
        </c:ser>
        <c:dLbls>
          <c:showLegendKey val="0"/>
          <c:showVal val="0"/>
          <c:showCatName val="0"/>
          <c:showSerName val="0"/>
          <c:showPercent val="0"/>
          <c:showBubbleSize val="0"/>
        </c:dLbls>
        <c:gapWidth val="150"/>
        <c:overlap val="100"/>
        <c:axId val="548586560"/>
        <c:axId val="108504128"/>
      </c:barChart>
      <c:catAx>
        <c:axId val="548586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08504128"/>
        <c:crosses val="autoZero"/>
        <c:auto val="1"/>
        <c:lblAlgn val="ctr"/>
        <c:lblOffset val="100"/>
        <c:noMultiLvlLbl val="0"/>
      </c:catAx>
      <c:valAx>
        <c:axId val="108504128"/>
        <c:scaling>
          <c:orientation val="minMax"/>
          <c:max val="6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48586560"/>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'[Data for Program Status Report - all.xlsx]All Status Comparisons AY19-23'!$P$3</c:f>
              <c:strCache>
                <c:ptCount val="1"/>
                <c:pt idx="0">
                  <c:v>AY2019</c:v>
                </c:pt>
              </c:strCache>
            </c:strRef>
          </c:tx>
          <c:spPr>
            <a:solidFill>
              <a:schemeClr val="accent1"/>
            </a:solidFill>
            <a:ln>
              <a:noFill/>
            </a:ln>
            <a:effectLst/>
          </c:spPr>
          <c:invertIfNegative val="0"/>
          <c:cat>
            <c:strRef>
              <c:f>'[Data for Program Status Report - all.xlsx]All Status Comparisons AY19-23'!$O$4:$O$19</c:f>
              <c:strCache>
                <c:ptCount val="16"/>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strCache>
            </c:strRef>
          </c:cat>
          <c:val>
            <c:numRef>
              <c:f>'[Data for Program Status Report - all.xlsx]All Status Comparisons AY19-23'!$P$4:$P$19</c:f>
              <c:numCache>
                <c:formatCode>General</c:formatCode>
                <c:ptCount val="16"/>
                <c:pt idx="0">
                  <c:v>0</c:v>
                </c:pt>
                <c:pt idx="1">
                  <c:v>0</c:v>
                </c:pt>
                <c:pt idx="2">
                  <c:v>0</c:v>
                </c:pt>
                <c:pt idx="3">
                  <c:v>0</c:v>
                </c:pt>
                <c:pt idx="4">
                  <c:v>0</c:v>
                </c:pt>
                <c:pt idx="5">
                  <c:v>2</c:v>
                </c:pt>
                <c:pt idx="6">
                  <c:v>0</c:v>
                </c:pt>
                <c:pt idx="7">
                  <c:v>0</c:v>
                </c:pt>
                <c:pt idx="8">
                  <c:v>2</c:v>
                </c:pt>
                <c:pt idx="9">
                  <c:v>0</c:v>
                </c:pt>
                <c:pt idx="10">
                  <c:v>0</c:v>
                </c:pt>
                <c:pt idx="11">
                  <c:v>0</c:v>
                </c:pt>
                <c:pt idx="12">
                  <c:v>2</c:v>
                </c:pt>
                <c:pt idx="13">
                  <c:v>0</c:v>
                </c:pt>
                <c:pt idx="14">
                  <c:v>0</c:v>
                </c:pt>
                <c:pt idx="15">
                  <c:v>0</c:v>
                </c:pt>
              </c:numCache>
            </c:numRef>
          </c:val>
          <c:extLst>
            <c:ext xmlns:c16="http://schemas.microsoft.com/office/drawing/2014/chart" uri="{C3380CC4-5D6E-409C-BE32-E72D297353CC}">
              <c16:uniqueId val="{00000000-EDD8-49ED-BD92-41A8418C5107}"/>
            </c:ext>
          </c:extLst>
        </c:ser>
        <c:ser>
          <c:idx val="1"/>
          <c:order val="1"/>
          <c:tx>
            <c:strRef>
              <c:f>'[Data for Program Status Report - all.xlsx]All Status Comparisons AY19-23'!$Q$3</c:f>
              <c:strCache>
                <c:ptCount val="1"/>
                <c:pt idx="0">
                  <c:v>AY2020</c:v>
                </c:pt>
              </c:strCache>
            </c:strRef>
          </c:tx>
          <c:spPr>
            <a:solidFill>
              <a:schemeClr val="accent2"/>
            </a:solidFill>
            <a:ln>
              <a:noFill/>
            </a:ln>
            <a:effectLst/>
          </c:spPr>
          <c:invertIfNegative val="0"/>
          <c:cat>
            <c:strRef>
              <c:f>'[Data for Program Status Report - all.xlsx]All Status Comparisons AY19-23'!$O$4:$O$19</c:f>
              <c:strCache>
                <c:ptCount val="16"/>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strCache>
            </c:strRef>
          </c:cat>
          <c:val>
            <c:numRef>
              <c:f>'[Data for Program Status Report - all.xlsx]All Status Comparisons AY19-23'!$Q$4:$Q$19</c:f>
              <c:numCache>
                <c:formatCode>General</c:formatCode>
                <c:ptCount val="16"/>
                <c:pt idx="0">
                  <c:v>0</c:v>
                </c:pt>
                <c:pt idx="1">
                  <c:v>0</c:v>
                </c:pt>
                <c:pt idx="2">
                  <c:v>0</c:v>
                </c:pt>
                <c:pt idx="3">
                  <c:v>0</c:v>
                </c:pt>
                <c:pt idx="4">
                  <c:v>5</c:v>
                </c:pt>
                <c:pt idx="5">
                  <c:v>3</c:v>
                </c:pt>
                <c:pt idx="6">
                  <c:v>0</c:v>
                </c:pt>
                <c:pt idx="7">
                  <c:v>0</c:v>
                </c:pt>
                <c:pt idx="8">
                  <c:v>0</c:v>
                </c:pt>
                <c:pt idx="9">
                  <c:v>2</c:v>
                </c:pt>
                <c:pt idx="10">
                  <c:v>0</c:v>
                </c:pt>
                <c:pt idx="11">
                  <c:v>0</c:v>
                </c:pt>
                <c:pt idx="12">
                  <c:v>0</c:v>
                </c:pt>
                <c:pt idx="13">
                  <c:v>0</c:v>
                </c:pt>
                <c:pt idx="14">
                  <c:v>0</c:v>
                </c:pt>
                <c:pt idx="15">
                  <c:v>0</c:v>
                </c:pt>
              </c:numCache>
            </c:numRef>
          </c:val>
          <c:extLst>
            <c:ext xmlns:c16="http://schemas.microsoft.com/office/drawing/2014/chart" uri="{C3380CC4-5D6E-409C-BE32-E72D297353CC}">
              <c16:uniqueId val="{00000001-EDD8-49ED-BD92-41A8418C5107}"/>
            </c:ext>
          </c:extLst>
        </c:ser>
        <c:ser>
          <c:idx val="2"/>
          <c:order val="2"/>
          <c:tx>
            <c:strRef>
              <c:f>'[Data for Program Status Report - all.xlsx]All Status Comparisons AY19-23'!$R$3</c:f>
              <c:strCache>
                <c:ptCount val="1"/>
                <c:pt idx="0">
                  <c:v>AY2021</c:v>
                </c:pt>
              </c:strCache>
            </c:strRef>
          </c:tx>
          <c:spPr>
            <a:solidFill>
              <a:srgbClr val="C00000"/>
            </a:solidFill>
            <a:ln>
              <a:noFill/>
            </a:ln>
            <a:effectLst/>
          </c:spPr>
          <c:invertIfNegative val="0"/>
          <c:cat>
            <c:strRef>
              <c:f>'[Data for Program Status Report - all.xlsx]All Status Comparisons AY19-23'!$O$4:$O$19</c:f>
              <c:strCache>
                <c:ptCount val="16"/>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strCache>
            </c:strRef>
          </c:cat>
          <c:val>
            <c:numRef>
              <c:f>'[Data for Program Status Report - all.xlsx]All Status Comparisons AY19-23'!$R$4:$R$19</c:f>
              <c:numCache>
                <c:formatCode>General</c:formatCode>
                <c:ptCount val="16"/>
                <c:pt idx="0">
                  <c:v>1</c:v>
                </c:pt>
                <c:pt idx="1">
                  <c:v>0</c:v>
                </c:pt>
                <c:pt idx="2">
                  <c:v>0</c:v>
                </c:pt>
                <c:pt idx="3">
                  <c:v>0</c:v>
                </c:pt>
                <c:pt idx="4">
                  <c:v>0</c:v>
                </c:pt>
                <c:pt idx="5">
                  <c:v>2</c:v>
                </c:pt>
                <c:pt idx="6">
                  <c:v>0</c:v>
                </c:pt>
                <c:pt idx="7">
                  <c:v>0</c:v>
                </c:pt>
                <c:pt idx="8">
                  <c:v>0</c:v>
                </c:pt>
                <c:pt idx="9">
                  <c:v>1</c:v>
                </c:pt>
                <c:pt idx="10">
                  <c:v>0</c:v>
                </c:pt>
                <c:pt idx="11">
                  <c:v>0</c:v>
                </c:pt>
                <c:pt idx="12">
                  <c:v>0</c:v>
                </c:pt>
                <c:pt idx="13">
                  <c:v>4</c:v>
                </c:pt>
                <c:pt idx="14">
                  <c:v>0</c:v>
                </c:pt>
                <c:pt idx="15">
                  <c:v>0</c:v>
                </c:pt>
              </c:numCache>
            </c:numRef>
          </c:val>
          <c:extLst>
            <c:ext xmlns:c16="http://schemas.microsoft.com/office/drawing/2014/chart" uri="{C3380CC4-5D6E-409C-BE32-E72D297353CC}">
              <c16:uniqueId val="{00000002-EDD8-49ED-BD92-41A8418C5107}"/>
            </c:ext>
          </c:extLst>
        </c:ser>
        <c:ser>
          <c:idx val="3"/>
          <c:order val="3"/>
          <c:tx>
            <c:strRef>
              <c:f>'[Data for Program Status Report - all.xlsx]All Status Comparisons AY19-23'!$S$3</c:f>
              <c:strCache>
                <c:ptCount val="1"/>
                <c:pt idx="0">
                  <c:v>AY2022</c:v>
                </c:pt>
              </c:strCache>
            </c:strRef>
          </c:tx>
          <c:spPr>
            <a:solidFill>
              <a:schemeClr val="accent4"/>
            </a:solidFill>
            <a:ln>
              <a:noFill/>
            </a:ln>
            <a:effectLst/>
          </c:spPr>
          <c:invertIfNegative val="0"/>
          <c:cat>
            <c:strRef>
              <c:f>'[Data for Program Status Report - all.xlsx]All Status Comparisons AY19-23'!$O$4:$O$19</c:f>
              <c:strCache>
                <c:ptCount val="16"/>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strCache>
            </c:strRef>
          </c:cat>
          <c:val>
            <c:numRef>
              <c:f>'[Data for Program Status Report - all.xlsx]All Status Comparisons AY19-23'!$S$4:$S$19</c:f>
              <c:numCache>
                <c:formatCode>General</c:formatCode>
                <c:ptCount val="16"/>
                <c:pt idx="0">
                  <c:v>0</c:v>
                </c:pt>
                <c:pt idx="1">
                  <c:v>0</c:v>
                </c:pt>
                <c:pt idx="2">
                  <c:v>0</c:v>
                </c:pt>
                <c:pt idx="3">
                  <c:v>0</c:v>
                </c:pt>
                <c:pt idx="4">
                  <c:v>0</c:v>
                </c:pt>
                <c:pt idx="5">
                  <c:v>3</c:v>
                </c:pt>
                <c:pt idx="6">
                  <c:v>0</c:v>
                </c:pt>
                <c:pt idx="7">
                  <c:v>0</c:v>
                </c:pt>
                <c:pt idx="8">
                  <c:v>0</c:v>
                </c:pt>
                <c:pt idx="9">
                  <c:v>0</c:v>
                </c:pt>
                <c:pt idx="10">
                  <c:v>0</c:v>
                </c:pt>
                <c:pt idx="11">
                  <c:v>2</c:v>
                </c:pt>
                <c:pt idx="12">
                  <c:v>0</c:v>
                </c:pt>
                <c:pt idx="13">
                  <c:v>0</c:v>
                </c:pt>
                <c:pt idx="14">
                  <c:v>0</c:v>
                </c:pt>
                <c:pt idx="15">
                  <c:v>0</c:v>
                </c:pt>
              </c:numCache>
            </c:numRef>
          </c:val>
          <c:extLst>
            <c:ext xmlns:c16="http://schemas.microsoft.com/office/drawing/2014/chart" uri="{C3380CC4-5D6E-409C-BE32-E72D297353CC}">
              <c16:uniqueId val="{00000003-EDD8-49ED-BD92-41A8418C5107}"/>
            </c:ext>
          </c:extLst>
        </c:ser>
        <c:ser>
          <c:idx val="4"/>
          <c:order val="4"/>
          <c:tx>
            <c:strRef>
              <c:f>'[Data for Program Status Report - all.xlsx]All Status Comparisons AY19-23'!$T$3</c:f>
              <c:strCache>
                <c:ptCount val="1"/>
                <c:pt idx="0">
                  <c:v>AY2023</c:v>
                </c:pt>
              </c:strCache>
            </c:strRef>
          </c:tx>
          <c:spPr>
            <a:solidFill>
              <a:schemeClr val="accent6"/>
            </a:solidFill>
            <a:ln>
              <a:noFill/>
            </a:ln>
            <a:effectLst/>
          </c:spPr>
          <c:invertIfNegative val="0"/>
          <c:cat>
            <c:strRef>
              <c:f>'[Data for Program Status Report - all.xlsx]All Status Comparisons AY19-23'!$O$4:$O$19</c:f>
              <c:strCache>
                <c:ptCount val="16"/>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strCache>
            </c:strRef>
          </c:cat>
          <c:val>
            <c:numRef>
              <c:f>'[Data for Program Status Report - all.xlsx]All Status Comparisons AY19-23'!$T$4:$T$19</c:f>
              <c:numCache>
                <c:formatCode>General</c:formatCode>
                <c:ptCount val="16"/>
                <c:pt idx="0">
                  <c:v>0</c:v>
                </c:pt>
                <c:pt idx="1">
                  <c:v>6</c:v>
                </c:pt>
                <c:pt idx="2">
                  <c:v>0</c:v>
                </c:pt>
                <c:pt idx="3">
                  <c:v>0</c:v>
                </c:pt>
                <c:pt idx="4">
                  <c:v>0</c:v>
                </c:pt>
                <c:pt idx="5">
                  <c:v>0</c:v>
                </c:pt>
                <c:pt idx="6">
                  <c:v>0</c:v>
                </c:pt>
                <c:pt idx="7">
                  <c:v>0</c:v>
                </c:pt>
                <c:pt idx="8">
                  <c:v>0</c:v>
                </c:pt>
                <c:pt idx="9">
                  <c:v>1</c:v>
                </c:pt>
                <c:pt idx="10">
                  <c:v>3</c:v>
                </c:pt>
                <c:pt idx="11">
                  <c:v>5</c:v>
                </c:pt>
                <c:pt idx="12">
                  <c:v>0</c:v>
                </c:pt>
                <c:pt idx="13">
                  <c:v>0</c:v>
                </c:pt>
                <c:pt idx="14">
                  <c:v>0</c:v>
                </c:pt>
                <c:pt idx="15">
                  <c:v>1</c:v>
                </c:pt>
              </c:numCache>
            </c:numRef>
          </c:val>
          <c:extLst>
            <c:ext xmlns:c16="http://schemas.microsoft.com/office/drawing/2014/chart" uri="{C3380CC4-5D6E-409C-BE32-E72D297353CC}">
              <c16:uniqueId val="{00000004-EDD8-49ED-BD92-41A8418C5107}"/>
            </c:ext>
          </c:extLst>
        </c:ser>
        <c:dLbls>
          <c:showLegendKey val="0"/>
          <c:showVal val="0"/>
          <c:showCatName val="0"/>
          <c:showSerName val="0"/>
          <c:showPercent val="0"/>
          <c:showBubbleSize val="0"/>
        </c:dLbls>
        <c:gapWidth val="150"/>
        <c:overlap val="100"/>
        <c:axId val="562842944"/>
        <c:axId val="108514208"/>
      </c:barChart>
      <c:catAx>
        <c:axId val="562842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08514208"/>
        <c:crosses val="autoZero"/>
        <c:auto val="1"/>
        <c:lblAlgn val="ctr"/>
        <c:lblOffset val="100"/>
        <c:noMultiLvlLbl val="0"/>
      </c:catAx>
      <c:valAx>
        <c:axId val="108514208"/>
        <c:scaling>
          <c:orientation val="minMax"/>
          <c:max val="6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62842944"/>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4557381536661"/>
          <c:y val="0.16789783889980353"/>
          <c:w val="0.77428814432023374"/>
          <c:h val="0.61532138050523644"/>
        </c:manualLayout>
      </c:layout>
      <c:pieChart>
        <c:varyColors val="1"/>
        <c:ser>
          <c:idx val="0"/>
          <c:order val="0"/>
          <c:tx>
            <c:strRef>
              <c:f>Sheet1!$B$1</c:f>
              <c:strCache>
                <c:ptCount val="1"/>
                <c:pt idx="0">
                  <c:v>Number of Enrolled 
Students</c:v>
                </c:pt>
              </c:strCache>
            </c:strRef>
          </c:tx>
          <c:dPt>
            <c:idx val="0"/>
            <c:bubble3D val="0"/>
            <c:spPr>
              <a:solidFill>
                <a:schemeClr val="accent1"/>
              </a:solidFill>
              <a:ln>
                <a:noFill/>
              </a:ln>
              <a:effectLst/>
            </c:spPr>
            <c:extLst>
              <c:ext xmlns:c16="http://schemas.microsoft.com/office/drawing/2014/chart" uri="{C3380CC4-5D6E-409C-BE32-E72D297353CC}">
                <c16:uniqueId val="{00000006-FFA3-47A3-A54E-429E2878A63A}"/>
              </c:ext>
            </c:extLst>
          </c:dPt>
          <c:dPt>
            <c:idx val="1"/>
            <c:bubble3D val="0"/>
            <c:spPr>
              <a:solidFill>
                <a:schemeClr val="accent2"/>
              </a:solidFill>
              <a:ln>
                <a:noFill/>
              </a:ln>
              <a:effectLst/>
            </c:spPr>
            <c:extLst>
              <c:ext xmlns:c16="http://schemas.microsoft.com/office/drawing/2014/chart" uri="{C3380CC4-5D6E-409C-BE32-E72D297353CC}">
                <c16:uniqueId val="{00000007-FFA3-47A3-A54E-429E2878A63A}"/>
              </c:ext>
            </c:extLst>
          </c:dPt>
          <c:dPt>
            <c:idx val="2"/>
            <c:bubble3D val="0"/>
            <c:spPr>
              <a:solidFill>
                <a:srgbClr val="C00000"/>
              </a:solidFill>
              <a:ln>
                <a:noFill/>
              </a:ln>
              <a:effectLst/>
            </c:spPr>
            <c:extLst>
              <c:ext xmlns:c16="http://schemas.microsoft.com/office/drawing/2014/chart" uri="{C3380CC4-5D6E-409C-BE32-E72D297353CC}">
                <c16:uniqueId val="{00000005-B655-4CC8-9D6C-15D46397A1B1}"/>
              </c:ext>
            </c:extLst>
          </c:dPt>
          <c:dLbls>
            <c:dLbl>
              <c:idx val="0"/>
              <c:layout>
                <c:manualLayout>
                  <c:x val="-0.23897260847713184"/>
                  <c:y val="-0.16704394570999487"/>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FA3-47A3-A54E-429E2878A63A}"/>
                </c:ext>
              </c:extLst>
            </c:dLbl>
            <c:dLbl>
              <c:idx val="1"/>
              <c:layout>
                <c:manualLayout>
                  <c:x val="0.20541980789635339"/>
                  <c:y val="-6.73851530590761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A3-47A3-A54E-429E2878A63A}"/>
                </c:ext>
              </c:extLst>
            </c:dLbl>
            <c:dLbl>
              <c:idx val="2"/>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B655-4CC8-9D6C-15D46397A1B1}"/>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2060"/>
                    </a:solidFill>
                    <a:latin typeface="Arial" panose="020B0604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4-Year Institution</c:v>
                </c:pt>
                <c:pt idx="1">
                  <c:v>2-Year College</c:v>
                </c:pt>
                <c:pt idx="2">
                  <c:v>Private</c:v>
                </c:pt>
              </c:strCache>
            </c:strRef>
          </c:cat>
          <c:val>
            <c:numRef>
              <c:f>Sheet1!$B$2:$B$4</c:f>
              <c:numCache>
                <c:formatCode>#,##0</c:formatCode>
                <c:ptCount val="3"/>
                <c:pt idx="0">
                  <c:v>107215</c:v>
                </c:pt>
                <c:pt idx="1">
                  <c:v>56011</c:v>
                </c:pt>
                <c:pt idx="2">
                  <c:v>17907</c:v>
                </c:pt>
              </c:numCache>
            </c:numRef>
          </c:val>
          <c:extLst>
            <c:ext xmlns:c16="http://schemas.microsoft.com/office/drawing/2014/chart" uri="{C3380CC4-5D6E-409C-BE32-E72D297353CC}">
              <c16:uniqueId val="{00000000-FFA3-47A3-A54E-429E2878A63A}"/>
            </c:ext>
          </c:extLst>
        </c:ser>
        <c:ser>
          <c:idx val="1"/>
          <c:order val="1"/>
          <c:tx>
            <c:strRef>
              <c:f>Sheet1!$C$1</c:f>
              <c:strCache>
                <c:ptCount val="1"/>
                <c:pt idx="0">
                  <c:v>Number of Concurrnt 
Students</c:v>
                </c:pt>
              </c:strCache>
            </c:strRef>
          </c:tx>
          <c:dPt>
            <c:idx val="0"/>
            <c:bubble3D val="0"/>
            <c:spPr>
              <a:solidFill>
                <a:schemeClr val="accent1"/>
              </a:solidFill>
              <a:ln>
                <a:noFill/>
              </a:ln>
              <a:effectLst/>
            </c:spPr>
            <c:extLst>
              <c:ext xmlns:c16="http://schemas.microsoft.com/office/drawing/2014/chart" uri="{C3380CC4-5D6E-409C-BE32-E72D297353CC}">
                <c16:uniqueId val="{00000007-B655-4CC8-9D6C-15D46397A1B1}"/>
              </c:ext>
            </c:extLst>
          </c:dPt>
          <c:dPt>
            <c:idx val="1"/>
            <c:bubble3D val="0"/>
            <c:spPr>
              <a:solidFill>
                <a:schemeClr val="accent2"/>
              </a:solidFill>
              <a:ln>
                <a:noFill/>
              </a:ln>
              <a:effectLst/>
            </c:spPr>
            <c:extLst>
              <c:ext xmlns:c16="http://schemas.microsoft.com/office/drawing/2014/chart" uri="{C3380CC4-5D6E-409C-BE32-E72D297353CC}">
                <c16:uniqueId val="{00000009-B655-4CC8-9D6C-15D46397A1B1}"/>
              </c:ext>
            </c:extLst>
          </c:dPt>
          <c:dPt>
            <c:idx val="2"/>
            <c:bubble3D val="0"/>
            <c:spPr>
              <a:solidFill>
                <a:schemeClr val="accent3"/>
              </a:solidFill>
              <a:ln>
                <a:noFill/>
              </a:ln>
              <a:effectLst/>
            </c:spPr>
            <c:extLst>
              <c:ext xmlns:c16="http://schemas.microsoft.com/office/drawing/2014/chart" uri="{C3380CC4-5D6E-409C-BE32-E72D297353CC}">
                <c16:uniqueId val="{0000000B-B655-4CC8-9D6C-15D46397A1B1}"/>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4-Year Institution</c:v>
                </c:pt>
                <c:pt idx="1">
                  <c:v>2-Year College</c:v>
                </c:pt>
                <c:pt idx="2">
                  <c:v>Private</c:v>
                </c:pt>
              </c:strCache>
            </c:strRef>
          </c:cat>
          <c:val>
            <c:numRef>
              <c:f>Sheet1!$C$2:$C$4</c:f>
              <c:numCache>
                <c:formatCode>#,##0</c:formatCode>
                <c:ptCount val="3"/>
                <c:pt idx="0">
                  <c:v>6694</c:v>
                </c:pt>
                <c:pt idx="1">
                  <c:v>14340</c:v>
                </c:pt>
                <c:pt idx="2">
                  <c:v>1120</c:v>
                </c:pt>
              </c:numCache>
            </c:numRef>
          </c:val>
          <c:extLst>
            <c:ext xmlns:c16="http://schemas.microsoft.com/office/drawing/2014/chart" uri="{C3380CC4-5D6E-409C-BE32-E72D297353CC}">
              <c16:uniqueId val="{00000001-FFA3-47A3-A54E-429E2878A63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4557381536661"/>
          <c:y val="0.16789783889980353"/>
          <c:w val="0.77428814432023374"/>
          <c:h val="0.61532138050523644"/>
        </c:manualLayout>
      </c:layout>
      <c:pieChart>
        <c:varyColors val="1"/>
        <c:ser>
          <c:idx val="0"/>
          <c:order val="0"/>
          <c:tx>
            <c:strRef>
              <c:f>Sheet1!$B$1</c:f>
              <c:strCache>
                <c:ptCount val="1"/>
                <c:pt idx="0">
                  <c:v>Number of Concurrnt 
Students</c:v>
                </c:pt>
              </c:strCache>
            </c:strRef>
          </c:tx>
          <c:dPt>
            <c:idx val="0"/>
            <c:bubble3D val="0"/>
            <c:spPr>
              <a:solidFill>
                <a:schemeClr val="accent1"/>
              </a:solidFill>
              <a:ln>
                <a:noFill/>
              </a:ln>
              <a:effectLst/>
            </c:spPr>
            <c:extLst>
              <c:ext xmlns:c16="http://schemas.microsoft.com/office/drawing/2014/chart" uri="{C3380CC4-5D6E-409C-BE32-E72D297353CC}">
                <c16:uniqueId val="{00000001-F82D-4A0F-9D91-7416AC8FD96E}"/>
              </c:ext>
            </c:extLst>
          </c:dPt>
          <c:dPt>
            <c:idx val="1"/>
            <c:bubble3D val="0"/>
            <c:spPr>
              <a:solidFill>
                <a:schemeClr val="accent2"/>
              </a:solidFill>
              <a:ln>
                <a:noFill/>
              </a:ln>
              <a:effectLst/>
            </c:spPr>
            <c:extLst>
              <c:ext xmlns:c16="http://schemas.microsoft.com/office/drawing/2014/chart" uri="{C3380CC4-5D6E-409C-BE32-E72D297353CC}">
                <c16:uniqueId val="{00000003-F82D-4A0F-9D91-7416AC8FD96E}"/>
              </c:ext>
            </c:extLst>
          </c:dPt>
          <c:dPt>
            <c:idx val="2"/>
            <c:bubble3D val="0"/>
            <c:spPr>
              <a:solidFill>
                <a:srgbClr val="C00000"/>
              </a:solidFill>
              <a:ln>
                <a:noFill/>
              </a:ln>
              <a:effectLst/>
            </c:spPr>
            <c:extLst>
              <c:ext xmlns:c16="http://schemas.microsoft.com/office/drawing/2014/chart" uri="{C3380CC4-5D6E-409C-BE32-E72D297353CC}">
                <c16:uniqueId val="{00000005-F82D-4A0F-9D91-7416AC8FD96E}"/>
              </c:ext>
            </c:extLst>
          </c:dPt>
          <c:dLbls>
            <c:dLbl>
              <c:idx val="0"/>
              <c:layout>
                <c:manualLayout>
                  <c:x val="-0.18092395404216857"/>
                  <c:y val="2.7644672758151155E-2"/>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fld id="{EB6A76C4-CFCD-4990-8474-88C36B4450BD}" type="VALUE">
                      <a:rPr lang="en-US" sz="2400">
                        <a:latin typeface="Arial" panose="020B0604020202020204" pitchFamily="34" charset="0"/>
                        <a:cs typeface="Arial" panose="020B0604020202020204" pitchFamily="34" charset="0"/>
                      </a:rPr>
                      <a:pPr>
                        <a:defRPr sz="2000" b="1">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82D-4A0F-9D91-7416AC8FD96E}"/>
                </c:ext>
              </c:extLst>
            </c:dLbl>
            <c:dLbl>
              <c:idx val="1"/>
              <c:layout>
                <c:manualLayout>
                  <c:x val="0.28089134553545048"/>
                  <c:y val="-0.18660799752972063"/>
                </c:manualLayout>
              </c:layout>
              <c:tx>
                <c:rich>
                  <a:bodyPr/>
                  <a:lstStyle/>
                  <a:p>
                    <a:fld id="{DF9A2F3F-17BF-45B1-9F04-FEC064BA1AE0}" type="VALUE">
                      <a:rPr lang="en-US" sz="2400" dirty="0">
                        <a:latin typeface="Arial" panose="020B0604020202020204" pitchFamily="34" charset="0"/>
                        <a:cs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82D-4A0F-9D91-7416AC8FD96E}"/>
                </c:ext>
              </c:extLst>
            </c:dLbl>
            <c:dLbl>
              <c:idx val="2"/>
              <c:layout>
                <c:manualLayout>
                  <c:x val="-0.1099065199631503"/>
                  <c:y val="3.0836105379875627E-2"/>
                </c:manualLayout>
              </c:layout>
              <c:tx>
                <c:rich>
                  <a:bodyPr/>
                  <a:lstStyle/>
                  <a:p>
                    <a:fld id="{3077AA67-4B9A-40AE-9CEF-5F296B34A9B5}" type="VALUE">
                      <a:rPr lang="en-US" sz="2400">
                        <a:latin typeface="Arial" panose="020B0604020202020204" pitchFamily="34" charset="0"/>
                        <a:cs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82D-4A0F-9D91-7416AC8FD96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4-Year Institution</c:v>
                </c:pt>
                <c:pt idx="1">
                  <c:v>2-Year College</c:v>
                </c:pt>
                <c:pt idx="2">
                  <c:v>Private</c:v>
                </c:pt>
              </c:strCache>
            </c:strRef>
          </c:cat>
          <c:val>
            <c:numRef>
              <c:f>Sheet1!$B$2:$B$4</c:f>
              <c:numCache>
                <c:formatCode>#,##0</c:formatCode>
                <c:ptCount val="3"/>
                <c:pt idx="0">
                  <c:v>6694</c:v>
                </c:pt>
                <c:pt idx="1">
                  <c:v>14340</c:v>
                </c:pt>
                <c:pt idx="2">
                  <c:v>1120</c:v>
                </c:pt>
              </c:numCache>
            </c:numRef>
          </c:val>
          <c:extLst>
            <c:ext xmlns:c16="http://schemas.microsoft.com/office/drawing/2014/chart" uri="{C3380CC4-5D6E-409C-BE32-E72D297353CC}">
              <c16:uniqueId val="{00000006-F82D-4A0F-9D91-7416AC8FD96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4557381536661"/>
          <c:y val="0.16789783889980353"/>
          <c:w val="0.77428814432023374"/>
          <c:h val="0.61532138050523644"/>
        </c:manualLayout>
      </c:layout>
      <c:barChart>
        <c:barDir val="col"/>
        <c:grouping val="clustered"/>
        <c:varyColors val="0"/>
        <c:ser>
          <c:idx val="0"/>
          <c:order val="0"/>
          <c:tx>
            <c:strRef>
              <c:f>Sheet1!$B$1</c:f>
              <c:strCache>
                <c:ptCount val="1"/>
                <c:pt idx="0">
                  <c:v>Total Number of Students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General Ed Courses</c:v>
                </c:pt>
                <c:pt idx="1">
                  <c:v>CTE Courses</c:v>
                </c:pt>
                <c:pt idx="2">
                  <c:v>Other</c:v>
                </c:pt>
              </c:strCache>
            </c:strRef>
          </c:cat>
          <c:val>
            <c:numRef>
              <c:f>Sheet1!$B$2:$B$4</c:f>
              <c:numCache>
                <c:formatCode>#,##0</c:formatCode>
                <c:ptCount val="3"/>
                <c:pt idx="0">
                  <c:v>37423</c:v>
                </c:pt>
                <c:pt idx="1">
                  <c:v>19713</c:v>
                </c:pt>
                <c:pt idx="2">
                  <c:v>4589</c:v>
                </c:pt>
              </c:numCache>
            </c:numRef>
          </c:val>
          <c:extLst>
            <c:ext xmlns:c16="http://schemas.microsoft.com/office/drawing/2014/chart" uri="{C3380CC4-5D6E-409C-BE32-E72D297353CC}">
              <c16:uniqueId val="{00000000-FFA3-47A3-A54E-429E2878A63A}"/>
            </c:ext>
          </c:extLst>
        </c:ser>
        <c:ser>
          <c:idx val="1"/>
          <c:order val="1"/>
          <c:tx>
            <c:strRef>
              <c:f>Sheet1!$C$1</c:f>
              <c:strCache>
                <c:ptCount val="1"/>
                <c:pt idx="0">
                  <c:v>C or Better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General Ed Courses</c:v>
                </c:pt>
                <c:pt idx="1">
                  <c:v>CTE Courses</c:v>
                </c:pt>
                <c:pt idx="2">
                  <c:v>Other</c:v>
                </c:pt>
              </c:strCache>
            </c:strRef>
          </c:cat>
          <c:val>
            <c:numRef>
              <c:f>Sheet1!$C$2:$C$4</c:f>
              <c:numCache>
                <c:formatCode>#,##0</c:formatCode>
                <c:ptCount val="3"/>
                <c:pt idx="0">
                  <c:v>34155</c:v>
                </c:pt>
                <c:pt idx="1">
                  <c:v>16852</c:v>
                </c:pt>
                <c:pt idx="2">
                  <c:v>4122</c:v>
                </c:pt>
              </c:numCache>
            </c:numRef>
          </c:val>
          <c:extLst>
            <c:ext xmlns:c16="http://schemas.microsoft.com/office/drawing/2014/chart" uri="{C3380CC4-5D6E-409C-BE32-E72D297353CC}">
              <c16:uniqueId val="{00000001-FFA3-47A3-A54E-429E2878A63A}"/>
            </c:ext>
          </c:extLst>
        </c:ser>
        <c:ser>
          <c:idx val="2"/>
          <c:order val="2"/>
          <c:tx>
            <c:strRef>
              <c:f>Sheet1!$D$1</c:f>
              <c:strCache>
                <c:ptCount val="1"/>
                <c:pt idx="0">
                  <c:v>D or Lower</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General Ed Courses</c:v>
                </c:pt>
                <c:pt idx="1">
                  <c:v>CTE Courses</c:v>
                </c:pt>
                <c:pt idx="2">
                  <c:v>Other</c:v>
                </c:pt>
              </c:strCache>
            </c:strRef>
          </c:cat>
          <c:val>
            <c:numRef>
              <c:f>Sheet1!$D$2:$D$4</c:f>
              <c:numCache>
                <c:formatCode>#,##0</c:formatCode>
                <c:ptCount val="3"/>
                <c:pt idx="0">
                  <c:v>3268</c:v>
                </c:pt>
                <c:pt idx="1">
                  <c:v>2861</c:v>
                </c:pt>
                <c:pt idx="2">
                  <c:v>467</c:v>
                </c:pt>
              </c:numCache>
            </c:numRef>
          </c:val>
          <c:extLst>
            <c:ext xmlns:c16="http://schemas.microsoft.com/office/drawing/2014/chart" uri="{C3380CC4-5D6E-409C-BE32-E72D297353CC}">
              <c16:uniqueId val="{00000003-FFA3-47A3-A54E-429E2878A63A}"/>
            </c:ext>
          </c:extLst>
        </c:ser>
        <c:dLbls>
          <c:showLegendKey val="0"/>
          <c:showVal val="0"/>
          <c:showCatName val="0"/>
          <c:showSerName val="0"/>
          <c:showPercent val="0"/>
          <c:showBubbleSize val="0"/>
        </c:dLbls>
        <c:gapWidth val="137"/>
        <c:overlap val="-49"/>
        <c:axId val="1066981888"/>
        <c:axId val="1877101231"/>
      </c:barChart>
      <c:catAx>
        <c:axId val="10669818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cap="small" baseline="0">
                <a:solidFill>
                  <a:srgbClr val="002060"/>
                </a:solidFill>
                <a:latin typeface="+mn-lt"/>
                <a:ea typeface="+mn-ea"/>
                <a:cs typeface="+mn-cs"/>
              </a:defRPr>
            </a:pPr>
            <a:endParaRPr lang="en-US"/>
          </a:p>
        </c:txPr>
        <c:crossAx val="1877101231"/>
        <c:crosses val="autoZero"/>
        <c:auto val="1"/>
        <c:lblAlgn val="ctr"/>
        <c:lblOffset val="0"/>
        <c:noMultiLvlLbl val="0"/>
      </c:catAx>
      <c:valAx>
        <c:axId val="1877101231"/>
        <c:scaling>
          <c:orientation val="minMax"/>
          <c:max val="38000"/>
          <c:min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10669818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1" i="0" u="none" strike="noStrike" kern="1200" cap="small" baseline="0">
                <a:solidFill>
                  <a:srgbClr val="002060"/>
                </a:solidFill>
                <a:latin typeface="Arial" panose="020B0604020202020204" pitchFamily="34" charset="0"/>
                <a:ea typeface="+mn-ea"/>
                <a:cs typeface="+mn-cs"/>
              </a:defRPr>
            </a:pPr>
            <a:endParaRPr lang="en-US"/>
          </a:p>
        </c:txPr>
      </c:legendEntry>
      <c:legendEntry>
        <c:idx val="1"/>
        <c:txPr>
          <a:bodyPr rot="0" spcFirstLastPara="1" vertOverflow="ellipsis" vert="horz" wrap="square" anchor="ctr" anchorCtr="1"/>
          <a:lstStyle/>
          <a:p>
            <a:pPr>
              <a:defRPr sz="2000" b="1" i="0" u="none" strike="noStrike" kern="1200" cap="small" baseline="0">
                <a:solidFill>
                  <a:srgbClr val="002060"/>
                </a:solidFill>
                <a:latin typeface="Arial" panose="020B0604020202020204" pitchFamily="34" charset="0"/>
                <a:ea typeface="+mn-ea"/>
                <a:cs typeface="+mn-cs"/>
              </a:defRPr>
            </a:pPr>
            <a:endParaRPr lang="en-US"/>
          </a:p>
        </c:txPr>
      </c:legendEntry>
      <c:layout>
        <c:manualLayout>
          <c:xMode val="edge"/>
          <c:yMode val="edge"/>
          <c:x val="0.23238935918583301"/>
          <c:y val="0.8802621768517872"/>
          <c:w val="0.64402944197192735"/>
          <c:h val="6.2215699254407356E-2"/>
        </c:manualLayout>
      </c:layout>
      <c:overlay val="0"/>
      <c:spPr>
        <a:noFill/>
        <a:ln>
          <a:noFill/>
        </a:ln>
        <a:effectLst/>
      </c:spPr>
      <c:txPr>
        <a:bodyPr rot="0" spcFirstLastPara="1" vertOverflow="ellipsis" vert="horz" wrap="square" anchor="ctr" anchorCtr="1"/>
        <a:lstStyle/>
        <a:p>
          <a:pPr>
            <a:defRPr sz="2000" b="1" i="0" u="none" strike="noStrike" kern="1200" cap="small" baseline="0">
              <a:solidFill>
                <a:srgbClr val="002060"/>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98938683854647E-2"/>
          <c:y val="6.4354836379397512E-2"/>
          <c:w val="0.91439787774322123"/>
          <c:h val="0.74907019451066537"/>
        </c:manualLayout>
      </c:layout>
      <c:lineChart>
        <c:grouping val="standard"/>
        <c:varyColors val="0"/>
        <c:ser>
          <c:idx val="0"/>
          <c:order val="0"/>
          <c:tx>
            <c:strRef>
              <c:f>Sheet1!$B$1</c:f>
              <c:strCache>
                <c:ptCount val="1"/>
                <c:pt idx="0">
                  <c:v>Number of High School Students</c:v>
                </c:pt>
              </c:strCache>
            </c:strRef>
          </c:tx>
          <c:spPr>
            <a:ln w="57150" cap="rnd">
              <a:solidFill>
                <a:schemeClr val="accent1"/>
              </a:solidFill>
              <a:round/>
            </a:ln>
            <a:effectLst/>
          </c:spPr>
          <c:marker>
            <c:symbol val="none"/>
          </c:marker>
          <c:dPt>
            <c:idx val="4"/>
            <c:marker>
              <c:symbol val="none"/>
            </c:marker>
            <c:bubble3D val="0"/>
            <c:spPr>
              <a:ln w="76200" cap="rnd">
                <a:solidFill>
                  <a:schemeClr val="accent1"/>
                </a:solidFill>
                <a:round/>
              </a:ln>
              <a:effectLst/>
            </c:spPr>
            <c:extLst>
              <c:ext xmlns:c16="http://schemas.microsoft.com/office/drawing/2014/chart" uri="{C3380CC4-5D6E-409C-BE32-E72D297353CC}">
                <c16:uniqueId val="{00000006-93B5-49AD-BFDD-AD2628816F17}"/>
              </c:ext>
            </c:extLst>
          </c:dPt>
          <c:dLbls>
            <c:dLbl>
              <c:idx val="0"/>
              <c:layout>
                <c:manualLayout>
                  <c:x val="-7.7710478497880098E-2"/>
                  <c:y val="8.0674757624387222E-2"/>
                </c:manualLayout>
              </c:layout>
              <c:tx>
                <c:rich>
                  <a:bodyPr/>
                  <a:lstStyle/>
                  <a:p>
                    <a:fld id="{5C00592A-7571-4001-86E3-172E749F121F}" type="VALUE">
                      <a:rPr lang="en-US" baseline="0">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3B5-49AD-BFDD-AD2628816F17}"/>
                </c:ext>
              </c:extLst>
            </c:dLbl>
            <c:dLbl>
              <c:idx val="1"/>
              <c:layout>
                <c:manualLayout>
                  <c:x val="-3.4020844211449734E-2"/>
                  <c:y val="9.71477070312632E-2"/>
                </c:manualLayout>
              </c:layout>
              <c:spPr>
                <a:solidFill>
                  <a:srgbClr val="002060"/>
                </a:solidFill>
                <a:ln>
                  <a:solidFill>
                    <a:srgbClr val="002060"/>
                  </a:solidFill>
                </a:ln>
                <a:effectLst/>
              </c:spPr>
              <c:txPr>
                <a:bodyPr rot="0" spcFirstLastPara="1" vertOverflow="ellipsis" vert="horz" wrap="square" anchor="ctr" anchorCtr="1"/>
                <a:lstStyle/>
                <a:p>
                  <a:pPr>
                    <a:defRPr sz="2000" b="0" i="0" u="none" strike="noStrike" kern="1200" baseline="0">
                      <a:solidFill>
                        <a:schemeClr val="bg1"/>
                      </a:solidFill>
                      <a:latin typeface="Arial" panose="020B0604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3B5-49AD-BFDD-AD2628816F17}"/>
                </c:ext>
              </c:extLst>
            </c:dLbl>
            <c:dLbl>
              <c:idx val="2"/>
              <c:layout>
                <c:manualLayout>
                  <c:x val="-6.479007498068047E-2"/>
                  <c:y val="-8.6038784011703978E-2"/>
                </c:manualLayout>
              </c:layout>
              <c:spPr>
                <a:solidFill>
                  <a:srgbClr val="002060"/>
                </a:solidFill>
                <a:ln>
                  <a:solidFill>
                    <a:srgbClr val="002060"/>
                  </a:solidFill>
                </a:ln>
                <a:effectLst/>
              </c:spPr>
              <c:txPr>
                <a:bodyPr rot="0" spcFirstLastPara="1" vertOverflow="ellipsis" vert="horz" wrap="square" anchor="ctr" anchorCtr="1"/>
                <a:lstStyle/>
                <a:p>
                  <a:pPr>
                    <a:defRPr sz="2000" b="0" i="0" u="none" strike="noStrike" kern="1200" baseline="0">
                      <a:solidFill>
                        <a:schemeClr val="bg1"/>
                      </a:solidFill>
                      <a:latin typeface="Arial" panose="020B0604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3B5-49AD-BFDD-AD2628816F17}"/>
                </c:ext>
              </c:extLst>
            </c:dLbl>
            <c:dLbl>
              <c:idx val="3"/>
              <c:layout>
                <c:manualLayout>
                  <c:x val="-7.7453580901856847E-2"/>
                  <c:y val="-7.9073715025446786E-2"/>
                </c:manualLayout>
              </c:layout>
              <c:spPr>
                <a:solidFill>
                  <a:srgbClr val="002060"/>
                </a:solidFill>
                <a:ln>
                  <a:solidFill>
                    <a:srgbClr val="002060"/>
                  </a:solidFill>
                </a:ln>
                <a:effectLst/>
              </c:spPr>
              <c:txPr>
                <a:bodyPr rot="0" spcFirstLastPara="1" vertOverflow="ellipsis" vert="horz" wrap="square" anchor="ctr" anchorCtr="1"/>
                <a:lstStyle/>
                <a:p>
                  <a:pPr>
                    <a:defRPr sz="2000" b="0" i="0" u="none" strike="noStrike" kern="1200" baseline="0">
                      <a:solidFill>
                        <a:schemeClr val="bg1"/>
                      </a:solidFill>
                      <a:latin typeface="Arial" panose="020B0604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3B5-49AD-BFDD-AD2628816F17}"/>
                </c:ext>
              </c:extLst>
            </c:dLbl>
            <c:dLbl>
              <c:idx val="4"/>
              <c:layout>
                <c:manualLayout>
                  <c:x val="-3.8792790158524615E-3"/>
                  <c:y val="-4.5184980014541028E-2"/>
                </c:manualLayout>
              </c:layout>
              <c:spPr>
                <a:solidFill>
                  <a:srgbClr val="002060"/>
                </a:solidFill>
                <a:ln>
                  <a:solidFill>
                    <a:srgbClr val="002060"/>
                  </a:solidFill>
                </a:ln>
                <a:effectLst/>
              </c:spPr>
              <c:txPr>
                <a:bodyPr rot="0" spcFirstLastPara="1" vertOverflow="ellipsis" vert="horz" wrap="square" anchor="ctr" anchorCtr="1"/>
                <a:lstStyle/>
                <a:p>
                  <a:pPr>
                    <a:defRPr sz="2000" b="0" i="0" u="none" strike="noStrike" kern="1200" baseline="0">
                      <a:solidFill>
                        <a:schemeClr val="bg1"/>
                      </a:solidFill>
                      <a:latin typeface="Arial" panose="020B0604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3B5-49AD-BFDD-AD2628816F17}"/>
                </c:ext>
              </c:extLst>
            </c:dLbl>
            <c:spPr>
              <a:solidFill>
                <a:srgbClr val="002060"/>
              </a:solidFill>
              <a:ln>
                <a:solidFill>
                  <a:srgbClr val="002060"/>
                </a:solidFill>
              </a:ln>
              <a:effectLst/>
            </c:spPr>
            <c:txPr>
              <a:bodyPr rot="0" spcFirstLastPara="1" vertOverflow="ellipsis" vert="horz" wrap="square" anchor="ctr" anchorCtr="1"/>
              <a:lstStyle/>
              <a:p>
                <a:pPr>
                  <a:defRPr sz="2000" b="0" i="0" u="none" strike="noStrike" kern="1200" baseline="0">
                    <a:solidFill>
                      <a:srgbClr val="002060"/>
                    </a:solidFill>
                    <a:latin typeface="Arial" panose="020B06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38100" cap="flat" cmpd="sng" algn="ctr">
                      <a:solidFill>
                        <a:schemeClr val="bg1">
                          <a:lumMod val="75000"/>
                        </a:schemeClr>
                      </a:solidFill>
                      <a:round/>
                    </a:ln>
                    <a:effectLst/>
                  </c:spPr>
                </c15:leaderLines>
              </c:ext>
            </c:extLst>
          </c:dLbls>
          <c:cat>
            <c:strRef>
              <c:f>Sheet1!$A$2:$A$6</c:f>
              <c:strCache>
                <c:ptCount val="5"/>
                <c:pt idx="0">
                  <c:v>AY2019</c:v>
                </c:pt>
                <c:pt idx="1">
                  <c:v>AY2020</c:v>
                </c:pt>
                <c:pt idx="2">
                  <c:v>AY2021</c:v>
                </c:pt>
                <c:pt idx="3">
                  <c:v>AY2022</c:v>
                </c:pt>
                <c:pt idx="4">
                  <c:v>AY2023</c:v>
                </c:pt>
              </c:strCache>
            </c:strRef>
          </c:cat>
          <c:val>
            <c:numRef>
              <c:f>Sheet1!$B$2:$B$6</c:f>
              <c:numCache>
                <c:formatCode>#,##0</c:formatCode>
                <c:ptCount val="5"/>
                <c:pt idx="0">
                  <c:v>143495</c:v>
                </c:pt>
                <c:pt idx="1">
                  <c:v>143925</c:v>
                </c:pt>
                <c:pt idx="2">
                  <c:v>143849</c:v>
                </c:pt>
                <c:pt idx="3">
                  <c:v>145685</c:v>
                </c:pt>
                <c:pt idx="4">
                  <c:v>148457</c:v>
                </c:pt>
              </c:numCache>
            </c:numRef>
          </c:val>
          <c:smooth val="0"/>
          <c:extLst>
            <c:ext xmlns:c16="http://schemas.microsoft.com/office/drawing/2014/chart" uri="{C3380CC4-5D6E-409C-BE32-E72D297353CC}">
              <c16:uniqueId val="{00000000-93B5-49AD-BFDD-AD2628816F17}"/>
            </c:ext>
          </c:extLst>
        </c:ser>
        <c:dLbls>
          <c:showLegendKey val="0"/>
          <c:showVal val="0"/>
          <c:showCatName val="0"/>
          <c:showSerName val="0"/>
          <c:showPercent val="0"/>
          <c:showBubbleSize val="0"/>
        </c:dLbls>
        <c:smooth val="0"/>
        <c:axId val="1408548160"/>
        <c:axId val="1414844624"/>
      </c:lineChart>
      <c:catAx>
        <c:axId val="14085481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rgbClr val="002060"/>
                </a:solidFill>
                <a:latin typeface="Arial" panose="020B0604020202020204" pitchFamily="34" charset="0"/>
                <a:ea typeface="+mn-ea"/>
                <a:cs typeface="+mn-cs"/>
              </a:defRPr>
            </a:pPr>
            <a:endParaRPr lang="en-US"/>
          </a:p>
        </c:txPr>
        <c:crossAx val="1414844624"/>
        <c:crosses val="autoZero"/>
        <c:auto val="1"/>
        <c:lblAlgn val="ctr"/>
        <c:lblOffset val="0"/>
        <c:noMultiLvlLbl val="0"/>
      </c:catAx>
      <c:valAx>
        <c:axId val="1414844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solidFill>
            <a:schemeClr val="bg1"/>
          </a:solidFill>
          <a:ln>
            <a:solidFill>
              <a:schemeClr val="bg1"/>
            </a:solidFill>
          </a:ln>
          <a:effectLst/>
        </c:spPr>
        <c:txPr>
          <a:bodyPr rot="-60000000" spcFirstLastPara="1" vertOverflow="ellipsis" vert="horz" wrap="square" anchor="ctr" anchorCtr="1"/>
          <a:lstStyle/>
          <a:p>
            <a:pPr>
              <a:defRPr sz="2000" b="1" i="0" u="none" strike="noStrike" kern="1200" baseline="0">
                <a:solidFill>
                  <a:srgbClr val="002060"/>
                </a:solidFill>
                <a:latin typeface="Arial" panose="020B0604020202020204" pitchFamily="34" charset="0"/>
                <a:ea typeface="+mn-ea"/>
                <a:cs typeface="+mn-cs"/>
              </a:defRPr>
            </a:pPr>
            <a:endParaRPr lang="en-US"/>
          </a:p>
        </c:txPr>
        <c:crossAx val="1408548160"/>
        <c:crosses val="autoZero"/>
        <c:crossBetween val="between"/>
        <c:majorUnit val="1000"/>
        <c:minorUnit val="200"/>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aseline="0">
          <a:solidFill>
            <a:srgbClr val="002060"/>
          </a:solidFill>
          <a:latin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06964129483814E-2"/>
          <c:y val="5.5370417407501468E-2"/>
          <c:w val="0.90581924759405075"/>
          <c:h val="0.7947877214272947"/>
        </c:manualLayout>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Arial" panose="020B06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4-Year Public Institutions</c:v>
                </c:pt>
                <c:pt idx="1">
                  <c:v>2-Year Public Colleges</c:v>
                </c:pt>
                <c:pt idx="2">
                  <c:v>Private</c:v>
                </c:pt>
              </c:strCache>
            </c:strRef>
          </c:cat>
          <c:val>
            <c:numRef>
              <c:f>Sheet1!$B$2:$B$4</c:f>
              <c:numCache>
                <c:formatCode>#,##0</c:formatCode>
                <c:ptCount val="3"/>
                <c:pt idx="0">
                  <c:v>113976</c:v>
                </c:pt>
                <c:pt idx="1">
                  <c:v>62949</c:v>
                </c:pt>
                <c:pt idx="2">
                  <c:v>18447</c:v>
                </c:pt>
              </c:numCache>
            </c:numRef>
          </c:val>
          <c:extLst>
            <c:ext xmlns:c16="http://schemas.microsoft.com/office/drawing/2014/chart" uri="{C3380CC4-5D6E-409C-BE32-E72D297353CC}">
              <c16:uniqueId val="{00000000-57A5-45D5-8FD2-56B343BF7124}"/>
            </c:ext>
          </c:extLst>
        </c:ser>
        <c:ser>
          <c:idx val="1"/>
          <c:order val="1"/>
          <c:tx>
            <c:strRef>
              <c:f>Sheet1!$C$1</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Arial" panose="020B06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4-Year Public Institutions</c:v>
                </c:pt>
                <c:pt idx="1">
                  <c:v>2-Year Public Colleges</c:v>
                </c:pt>
                <c:pt idx="2">
                  <c:v>Private</c:v>
                </c:pt>
              </c:strCache>
            </c:strRef>
          </c:cat>
          <c:val>
            <c:numRef>
              <c:f>Sheet1!$C$2:$C$4</c:f>
              <c:numCache>
                <c:formatCode>#,##0</c:formatCode>
                <c:ptCount val="3"/>
                <c:pt idx="0">
                  <c:v>110946</c:v>
                </c:pt>
                <c:pt idx="1">
                  <c:v>61830</c:v>
                </c:pt>
                <c:pt idx="2">
                  <c:v>17848</c:v>
                </c:pt>
              </c:numCache>
            </c:numRef>
          </c:val>
          <c:extLst>
            <c:ext xmlns:c16="http://schemas.microsoft.com/office/drawing/2014/chart" uri="{C3380CC4-5D6E-409C-BE32-E72D297353CC}">
              <c16:uniqueId val="{00000001-57A5-45D5-8FD2-56B343BF7124}"/>
            </c:ext>
          </c:extLst>
        </c:ser>
        <c:ser>
          <c:idx val="2"/>
          <c:order val="2"/>
          <c:tx>
            <c:strRef>
              <c:f>Sheet1!$D$1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Arial" panose="020B06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4-Year Public Institutions</c:v>
                </c:pt>
                <c:pt idx="1">
                  <c:v>2-Year Public Colleges</c:v>
                </c:pt>
                <c:pt idx="2">
                  <c:v>Private</c:v>
                </c:pt>
              </c:strCache>
            </c:strRef>
          </c:cat>
          <c:val>
            <c:numRef>
              <c:f>Sheet1!$D$2:$D$4</c:f>
              <c:numCache>
                <c:formatCode>#,##0</c:formatCode>
                <c:ptCount val="3"/>
                <c:pt idx="0">
                  <c:v>107318</c:v>
                </c:pt>
                <c:pt idx="1">
                  <c:v>55883</c:v>
                </c:pt>
                <c:pt idx="2">
                  <c:v>17290</c:v>
                </c:pt>
              </c:numCache>
            </c:numRef>
          </c:val>
          <c:extLst>
            <c:ext xmlns:c16="http://schemas.microsoft.com/office/drawing/2014/chart" uri="{C3380CC4-5D6E-409C-BE32-E72D297353CC}">
              <c16:uniqueId val="{00000000-1277-4D6D-9FF1-A870B5B7D25E}"/>
            </c:ext>
          </c:extLst>
        </c:ser>
        <c:ser>
          <c:idx val="3"/>
          <c:order val="3"/>
          <c:tx>
            <c:strRef>
              <c:f>Sheet1!$E$1</c:f>
              <c:strCache>
                <c:ptCount val="1"/>
                <c:pt idx="0">
                  <c:v>2022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Arial" panose="020B06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4-Year Public Institutions</c:v>
                </c:pt>
                <c:pt idx="1">
                  <c:v>2-Year Public Colleges</c:v>
                </c:pt>
                <c:pt idx="2">
                  <c:v>Private</c:v>
                </c:pt>
              </c:strCache>
            </c:strRef>
          </c:cat>
          <c:val>
            <c:numRef>
              <c:f>Sheet1!$E$2:$E$4</c:f>
              <c:numCache>
                <c:formatCode>#,##0</c:formatCode>
                <c:ptCount val="3"/>
                <c:pt idx="0">
                  <c:v>106499</c:v>
                </c:pt>
                <c:pt idx="1">
                  <c:v>54823</c:v>
                </c:pt>
                <c:pt idx="2">
                  <c:v>17647</c:v>
                </c:pt>
              </c:numCache>
            </c:numRef>
          </c:val>
          <c:extLst>
            <c:ext xmlns:c16="http://schemas.microsoft.com/office/drawing/2014/chart" uri="{C3380CC4-5D6E-409C-BE32-E72D297353CC}">
              <c16:uniqueId val="{00000004-1277-4D6D-9FF1-A870B5B7D25E}"/>
            </c:ext>
          </c:extLst>
        </c:ser>
        <c:ser>
          <c:idx val="4"/>
          <c:order val="4"/>
          <c:tx>
            <c:strRef>
              <c:f>Sheet1!$F$1</c:f>
              <c:strCache>
                <c:ptCount val="1"/>
                <c:pt idx="0">
                  <c:v>2023</c:v>
                </c:pt>
              </c:strCache>
            </c:strRef>
          </c:tx>
          <c:spPr>
            <a:solidFill>
              <a:srgbClr val="0070C0"/>
            </a:solidFill>
            <a:ln>
              <a:noFill/>
            </a:ln>
            <a:effectLst/>
          </c:spPr>
          <c:invertIfNegative val="0"/>
          <c:dLbls>
            <c:dLbl>
              <c:idx val="0"/>
              <c:layout>
                <c:manualLayout>
                  <c:x val="1.111111111111090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77-4D6D-9FF1-A870B5B7D25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Arial" panose="020B06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4-Year Public Institutions</c:v>
                </c:pt>
                <c:pt idx="1">
                  <c:v>2-Year Public Colleges</c:v>
                </c:pt>
                <c:pt idx="2">
                  <c:v>Private</c:v>
                </c:pt>
              </c:strCache>
            </c:strRef>
          </c:cat>
          <c:val>
            <c:numRef>
              <c:f>Sheet1!$F$2:$F$4</c:f>
              <c:numCache>
                <c:formatCode>#,##0</c:formatCode>
                <c:ptCount val="3"/>
                <c:pt idx="0">
                  <c:v>107215</c:v>
                </c:pt>
                <c:pt idx="1">
                  <c:v>56011</c:v>
                </c:pt>
                <c:pt idx="2">
                  <c:v>17907</c:v>
                </c:pt>
              </c:numCache>
            </c:numRef>
          </c:val>
          <c:extLst>
            <c:ext xmlns:c16="http://schemas.microsoft.com/office/drawing/2014/chart" uri="{C3380CC4-5D6E-409C-BE32-E72D297353CC}">
              <c16:uniqueId val="{00000007-1277-4D6D-9FF1-A870B5B7D25E}"/>
            </c:ext>
          </c:extLst>
        </c:ser>
        <c:dLbls>
          <c:showLegendKey val="0"/>
          <c:showVal val="0"/>
          <c:showCatName val="0"/>
          <c:showSerName val="0"/>
          <c:showPercent val="0"/>
          <c:showBubbleSize val="0"/>
        </c:dLbls>
        <c:gapWidth val="107"/>
        <c:overlap val="-58"/>
        <c:axId val="1422741232"/>
        <c:axId val="1398328336"/>
      </c:barChart>
      <c:catAx>
        <c:axId val="14227412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rgbClr val="002060"/>
                </a:solidFill>
                <a:latin typeface="Arial" panose="020B0604020202020204" pitchFamily="34" charset="0"/>
                <a:ea typeface="+mn-ea"/>
                <a:cs typeface="+mn-cs"/>
              </a:defRPr>
            </a:pPr>
            <a:endParaRPr lang="en-US"/>
          </a:p>
        </c:txPr>
        <c:crossAx val="1398328336"/>
        <c:crosses val="autoZero"/>
        <c:auto val="1"/>
        <c:lblAlgn val="ctr"/>
        <c:lblOffset val="0"/>
        <c:noMultiLvlLbl val="0"/>
      </c:catAx>
      <c:valAx>
        <c:axId val="1398328336"/>
        <c:scaling>
          <c:orientation val="minMax"/>
          <c:max val="150000"/>
          <c:min val="1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060"/>
                </a:solidFill>
                <a:latin typeface="Arial" panose="020B0604020202020204" pitchFamily="34" charset="0"/>
                <a:ea typeface="+mn-ea"/>
                <a:cs typeface="+mn-cs"/>
              </a:defRPr>
            </a:pPr>
            <a:endParaRPr lang="en-US"/>
          </a:p>
        </c:txPr>
        <c:crossAx val="1422741232"/>
        <c:crosses val="autoZero"/>
        <c:crossBetween val="between"/>
        <c:minorUnit val="100"/>
      </c:valAx>
      <c:spPr>
        <a:noFill/>
        <a:ln>
          <a:noFill/>
        </a:ln>
        <a:effectLst/>
      </c:spPr>
    </c:plotArea>
    <c:legend>
      <c:legendPos val="r"/>
      <c:layout>
        <c:manualLayout>
          <c:xMode val="edge"/>
          <c:yMode val="edge"/>
          <c:x val="0.53757222563941631"/>
          <c:y val="3.3668237706845787E-2"/>
          <c:w val="0.42935360341627538"/>
          <c:h val="7.0058984562413565E-2"/>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002060"/>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06964129483814E-2"/>
          <c:y val="5.5370417407501468E-2"/>
          <c:w val="0.90581924759405075"/>
          <c:h val="0.7947877214272947"/>
        </c:manualLayout>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Arial" panose="020B0604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57A5-45D5-8FD2-56B343BF7124}"/>
                </c:ext>
              </c:extLst>
            </c:dLbl>
            <c:dLbl>
              <c:idx val="1"/>
              <c:layout>
                <c:manualLayout>
                  <c:x val="-8.1480540211327956E-17"/>
                  <c:y val="-9.5579450418160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7C-4089-AAEE-660BE7D7A38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4-Year Public Institutions</c:v>
                </c:pt>
                <c:pt idx="1">
                  <c:v>2-Year Public Colleges</c:v>
                </c:pt>
                <c:pt idx="2">
                  <c:v>Private</c:v>
                </c:pt>
              </c:strCache>
            </c:strRef>
          </c:cat>
          <c:val>
            <c:numRef>
              <c:f>Sheet1!$B$2:$B$4</c:f>
              <c:numCache>
                <c:formatCode>#,##0</c:formatCode>
                <c:ptCount val="3"/>
                <c:pt idx="0">
                  <c:v>8438</c:v>
                </c:pt>
                <c:pt idx="1">
                  <c:v>12549</c:v>
                </c:pt>
                <c:pt idx="2">
                  <c:v>697</c:v>
                </c:pt>
              </c:numCache>
            </c:numRef>
          </c:val>
          <c:extLst>
            <c:ext xmlns:c16="http://schemas.microsoft.com/office/drawing/2014/chart" uri="{C3380CC4-5D6E-409C-BE32-E72D297353CC}">
              <c16:uniqueId val="{00000000-57A5-45D5-8FD2-56B343BF7124}"/>
            </c:ext>
          </c:extLst>
        </c:ser>
        <c:ser>
          <c:idx val="1"/>
          <c:order val="1"/>
          <c:tx>
            <c:strRef>
              <c:f>Sheet1!$C$1</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4-Year Public Institutions</c:v>
                </c:pt>
                <c:pt idx="1">
                  <c:v>2-Year Public Colleges</c:v>
                </c:pt>
                <c:pt idx="2">
                  <c:v>Private</c:v>
                </c:pt>
              </c:strCache>
            </c:strRef>
          </c:cat>
          <c:val>
            <c:numRef>
              <c:f>Sheet1!$C$2:$C$4</c:f>
              <c:numCache>
                <c:formatCode>#,##0</c:formatCode>
                <c:ptCount val="3"/>
                <c:pt idx="0">
                  <c:v>8223</c:v>
                </c:pt>
                <c:pt idx="1">
                  <c:v>12498</c:v>
                </c:pt>
                <c:pt idx="2">
                  <c:v>641</c:v>
                </c:pt>
              </c:numCache>
            </c:numRef>
          </c:val>
          <c:extLst>
            <c:ext xmlns:c16="http://schemas.microsoft.com/office/drawing/2014/chart" uri="{C3380CC4-5D6E-409C-BE32-E72D297353CC}">
              <c16:uniqueId val="{00000006-A4DE-418C-B7F3-CA750ECE9A1F}"/>
            </c:ext>
          </c:extLst>
        </c:ser>
        <c:ser>
          <c:idx val="2"/>
          <c:order val="2"/>
          <c:tx>
            <c:strRef>
              <c:f>Sheet1!$D$1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Arial" panose="020B06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4-Year Public Institutions</c:v>
                </c:pt>
                <c:pt idx="1">
                  <c:v>2-Year Public Colleges</c:v>
                </c:pt>
                <c:pt idx="2">
                  <c:v>Private</c:v>
                </c:pt>
              </c:strCache>
            </c:strRef>
          </c:cat>
          <c:val>
            <c:numRef>
              <c:f>Sheet1!$D$2:$D$4</c:f>
              <c:numCache>
                <c:formatCode>#,##0</c:formatCode>
                <c:ptCount val="3"/>
                <c:pt idx="0">
                  <c:v>6843</c:v>
                </c:pt>
                <c:pt idx="1">
                  <c:v>11392</c:v>
                </c:pt>
                <c:pt idx="2">
                  <c:v>748</c:v>
                </c:pt>
              </c:numCache>
            </c:numRef>
          </c:val>
          <c:extLst>
            <c:ext xmlns:c16="http://schemas.microsoft.com/office/drawing/2014/chart" uri="{C3380CC4-5D6E-409C-BE32-E72D297353CC}">
              <c16:uniqueId val="{00000007-A4DE-418C-B7F3-CA750ECE9A1F}"/>
            </c:ext>
          </c:extLst>
        </c:ser>
        <c:ser>
          <c:idx val="3"/>
          <c:order val="3"/>
          <c:tx>
            <c:strRef>
              <c:f>Sheet1!$E$1</c:f>
              <c:strCache>
                <c:ptCount val="1"/>
                <c:pt idx="0">
                  <c:v>2022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Arial" panose="020B06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4-Year Public Institutions</c:v>
                </c:pt>
                <c:pt idx="1">
                  <c:v>2-Year Public Colleges</c:v>
                </c:pt>
                <c:pt idx="2">
                  <c:v>Private</c:v>
                </c:pt>
              </c:strCache>
            </c:strRef>
          </c:cat>
          <c:val>
            <c:numRef>
              <c:f>Sheet1!$E$2:$E$4</c:f>
              <c:numCache>
                <c:formatCode>#,##0</c:formatCode>
                <c:ptCount val="3"/>
                <c:pt idx="0">
                  <c:v>6603</c:v>
                </c:pt>
                <c:pt idx="1">
                  <c:v>12904</c:v>
                </c:pt>
                <c:pt idx="2">
                  <c:v>1089</c:v>
                </c:pt>
              </c:numCache>
            </c:numRef>
          </c:val>
          <c:extLst>
            <c:ext xmlns:c16="http://schemas.microsoft.com/office/drawing/2014/chart" uri="{C3380CC4-5D6E-409C-BE32-E72D297353CC}">
              <c16:uniqueId val="{00000008-A4DE-418C-B7F3-CA750ECE9A1F}"/>
            </c:ext>
          </c:extLst>
        </c:ser>
        <c:ser>
          <c:idx val="4"/>
          <c:order val="4"/>
          <c:tx>
            <c:strRef>
              <c:f>Sheet1!$F$1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Arial" panose="020B06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4-Year Public Institutions</c:v>
                </c:pt>
                <c:pt idx="1">
                  <c:v>2-Year Public Colleges</c:v>
                </c:pt>
                <c:pt idx="2">
                  <c:v>Private</c:v>
                </c:pt>
              </c:strCache>
            </c:strRef>
          </c:cat>
          <c:val>
            <c:numRef>
              <c:f>Sheet1!$F$2:$F$4</c:f>
              <c:numCache>
                <c:formatCode>#,##0</c:formatCode>
                <c:ptCount val="3"/>
                <c:pt idx="0">
                  <c:v>6694</c:v>
                </c:pt>
                <c:pt idx="1">
                  <c:v>14340</c:v>
                </c:pt>
                <c:pt idx="2">
                  <c:v>1120</c:v>
                </c:pt>
              </c:numCache>
            </c:numRef>
          </c:val>
          <c:extLst>
            <c:ext xmlns:c16="http://schemas.microsoft.com/office/drawing/2014/chart" uri="{C3380CC4-5D6E-409C-BE32-E72D297353CC}">
              <c16:uniqueId val="{00000009-A4DE-418C-B7F3-CA750ECE9A1F}"/>
            </c:ext>
          </c:extLst>
        </c:ser>
        <c:dLbls>
          <c:showLegendKey val="0"/>
          <c:showVal val="0"/>
          <c:showCatName val="0"/>
          <c:showSerName val="0"/>
          <c:showPercent val="0"/>
          <c:showBubbleSize val="0"/>
        </c:dLbls>
        <c:gapWidth val="219"/>
        <c:overlap val="-27"/>
        <c:axId val="1422741232"/>
        <c:axId val="1398328336"/>
      </c:barChart>
      <c:catAx>
        <c:axId val="142274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rgbClr val="002060"/>
                </a:solidFill>
                <a:latin typeface="Arial" panose="020B0604020202020204" pitchFamily="34" charset="0"/>
                <a:ea typeface="+mn-ea"/>
                <a:cs typeface="+mn-cs"/>
              </a:defRPr>
            </a:pPr>
            <a:endParaRPr lang="en-US"/>
          </a:p>
        </c:txPr>
        <c:crossAx val="1398328336"/>
        <c:crosses val="autoZero"/>
        <c:auto val="1"/>
        <c:lblAlgn val="ctr"/>
        <c:lblOffset val="0"/>
        <c:noMultiLvlLbl val="0"/>
      </c:catAx>
      <c:valAx>
        <c:axId val="1398328336"/>
        <c:scaling>
          <c:orientation val="minMax"/>
          <c:max val="16000"/>
          <c:min val="5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060"/>
                </a:solidFill>
                <a:latin typeface="Arial" panose="020B0604020202020204" pitchFamily="34" charset="0"/>
                <a:ea typeface="+mn-ea"/>
                <a:cs typeface="+mn-cs"/>
              </a:defRPr>
            </a:pPr>
            <a:endParaRPr lang="en-US"/>
          </a:p>
        </c:txPr>
        <c:crossAx val="1422741232"/>
        <c:crosses val="autoZero"/>
        <c:crossBetween val="between"/>
        <c:majorUnit val="2000"/>
        <c:minorUnit val="600"/>
      </c:valAx>
      <c:spPr>
        <a:noFill/>
        <a:ln>
          <a:noFill/>
        </a:ln>
        <a:effectLst/>
      </c:spPr>
    </c:plotArea>
    <c:legend>
      <c:legendPos val="r"/>
      <c:layout>
        <c:manualLayout>
          <c:xMode val="edge"/>
          <c:yMode val="edge"/>
          <c:x val="0.60169911620670835"/>
          <c:y val="0"/>
          <c:w val="0.39823245844269467"/>
          <c:h val="7.0058984562413593E-2"/>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002060"/>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4557381536661"/>
          <c:y val="0.16789783889980353"/>
          <c:w val="0.77428814432023374"/>
          <c:h val="0.61532138050523644"/>
        </c:manualLayout>
      </c:layout>
      <c:barChart>
        <c:barDir val="col"/>
        <c:grouping val="stacked"/>
        <c:varyColors val="0"/>
        <c:ser>
          <c:idx val="0"/>
          <c:order val="0"/>
          <c:tx>
            <c:strRef>
              <c:f>Sheet1!$B$1</c:f>
              <c:strCache>
                <c:ptCount val="1"/>
                <c:pt idx="0">
                  <c:v>C or Better</c:v>
                </c:pt>
              </c:strCache>
            </c:strRef>
          </c:tx>
          <c:spPr>
            <a:solidFill>
              <a:srgbClr val="0070C0"/>
            </a:solidFill>
            <a:ln>
              <a:noFill/>
            </a:ln>
            <a:effectLst/>
          </c:spPr>
          <c:invertIfNegative val="0"/>
          <c:dLbls>
            <c:spPr>
              <a:solidFill>
                <a:srgbClr val="0070C0"/>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AY23</c:v>
                </c:pt>
                <c:pt idx="1">
                  <c:v>AY22</c:v>
                </c:pt>
                <c:pt idx="2">
                  <c:v>AY21</c:v>
                </c:pt>
                <c:pt idx="3">
                  <c:v>AY20</c:v>
                </c:pt>
                <c:pt idx="4">
                  <c:v>AY19</c:v>
                </c:pt>
              </c:strCache>
            </c:strRef>
          </c:cat>
          <c:val>
            <c:numRef>
              <c:f>Sheet1!$B$2:$B$6</c:f>
              <c:numCache>
                <c:formatCode>#,##0</c:formatCode>
                <c:ptCount val="5"/>
                <c:pt idx="0">
                  <c:v>34155</c:v>
                </c:pt>
                <c:pt idx="1">
                  <c:v>31989</c:v>
                </c:pt>
                <c:pt idx="2">
                  <c:v>30392</c:v>
                </c:pt>
                <c:pt idx="3">
                  <c:v>32615</c:v>
                </c:pt>
                <c:pt idx="4">
                  <c:v>28915</c:v>
                </c:pt>
              </c:numCache>
            </c:numRef>
          </c:val>
          <c:extLst>
            <c:ext xmlns:c16="http://schemas.microsoft.com/office/drawing/2014/chart" uri="{C3380CC4-5D6E-409C-BE32-E72D297353CC}">
              <c16:uniqueId val="{00000000-FFA3-47A3-A54E-429E2878A63A}"/>
            </c:ext>
          </c:extLst>
        </c:ser>
        <c:ser>
          <c:idx val="1"/>
          <c:order val="1"/>
          <c:tx>
            <c:strRef>
              <c:f>Sheet1!$C$1</c:f>
              <c:strCache>
                <c:ptCount val="1"/>
                <c:pt idx="0">
                  <c:v>D or Lower</c:v>
                </c:pt>
              </c:strCache>
            </c:strRef>
          </c:tx>
          <c:spPr>
            <a:solidFill>
              <a:srgbClr val="FFC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96-4848-BD39-4FE3BED9CF3B}"/>
                </c:ext>
              </c:extLst>
            </c:dLbl>
            <c:dLbl>
              <c:idx val="2"/>
              <c:layout>
                <c:manualLayout>
                  <c:x val="-9.8814229249019093E-4"/>
                  <c:y val="-4.42477876106190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96-4848-BD39-4FE3BED9CF3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AY23</c:v>
                </c:pt>
                <c:pt idx="1">
                  <c:v>AY22</c:v>
                </c:pt>
                <c:pt idx="2">
                  <c:v>AY21</c:v>
                </c:pt>
                <c:pt idx="3">
                  <c:v>AY20</c:v>
                </c:pt>
                <c:pt idx="4">
                  <c:v>AY19</c:v>
                </c:pt>
              </c:strCache>
            </c:strRef>
          </c:cat>
          <c:val>
            <c:numRef>
              <c:f>Sheet1!$C$2:$C$6</c:f>
              <c:numCache>
                <c:formatCode>#,##0</c:formatCode>
                <c:ptCount val="5"/>
                <c:pt idx="0">
                  <c:v>3268</c:v>
                </c:pt>
                <c:pt idx="1">
                  <c:v>2934</c:v>
                </c:pt>
                <c:pt idx="2">
                  <c:v>3063</c:v>
                </c:pt>
                <c:pt idx="3">
                  <c:v>2517</c:v>
                </c:pt>
                <c:pt idx="4">
                  <c:v>1939</c:v>
                </c:pt>
              </c:numCache>
            </c:numRef>
          </c:val>
          <c:extLst>
            <c:ext xmlns:c16="http://schemas.microsoft.com/office/drawing/2014/chart" uri="{C3380CC4-5D6E-409C-BE32-E72D297353CC}">
              <c16:uniqueId val="{00000001-FFA3-47A3-A54E-429E2878A63A}"/>
            </c:ext>
          </c:extLst>
        </c:ser>
        <c:dLbls>
          <c:showLegendKey val="0"/>
          <c:showVal val="0"/>
          <c:showCatName val="0"/>
          <c:showSerName val="0"/>
          <c:showPercent val="0"/>
          <c:showBubbleSize val="0"/>
        </c:dLbls>
        <c:gapWidth val="137"/>
        <c:overlap val="100"/>
        <c:axId val="1066981888"/>
        <c:axId val="1877101231"/>
      </c:barChart>
      <c:catAx>
        <c:axId val="10669818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cap="small" baseline="0">
                <a:solidFill>
                  <a:srgbClr val="002060"/>
                </a:solidFill>
                <a:latin typeface="+mn-lt"/>
                <a:ea typeface="+mn-ea"/>
                <a:cs typeface="+mn-cs"/>
              </a:defRPr>
            </a:pPr>
            <a:endParaRPr lang="en-US"/>
          </a:p>
        </c:txPr>
        <c:crossAx val="1877101231"/>
        <c:crosses val="autoZero"/>
        <c:auto val="1"/>
        <c:lblAlgn val="ctr"/>
        <c:lblOffset val="0"/>
        <c:noMultiLvlLbl val="0"/>
      </c:catAx>
      <c:valAx>
        <c:axId val="1877101231"/>
        <c:scaling>
          <c:orientation val="minMax"/>
          <c:min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060"/>
                </a:solidFill>
                <a:latin typeface="Arial" panose="020B0604020202020204" pitchFamily="34" charset="0"/>
                <a:ea typeface="+mn-ea"/>
                <a:cs typeface="+mn-cs"/>
              </a:defRPr>
            </a:pPr>
            <a:endParaRPr lang="en-US"/>
          </a:p>
        </c:txPr>
        <c:crossAx val="10669818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1" i="0" u="none" strike="noStrike" kern="1200" cap="small" baseline="0">
                <a:solidFill>
                  <a:srgbClr val="002060"/>
                </a:solidFill>
                <a:latin typeface="Arial" panose="020B0604020202020204" pitchFamily="34" charset="0"/>
                <a:ea typeface="+mn-ea"/>
                <a:cs typeface="+mn-cs"/>
              </a:defRPr>
            </a:pPr>
            <a:endParaRPr lang="en-US"/>
          </a:p>
        </c:txPr>
      </c:legendEntry>
      <c:legendEntry>
        <c:idx val="1"/>
        <c:txPr>
          <a:bodyPr rot="0" spcFirstLastPara="1" vertOverflow="ellipsis" vert="horz" wrap="square" anchor="ctr" anchorCtr="1"/>
          <a:lstStyle/>
          <a:p>
            <a:pPr>
              <a:defRPr sz="2000" b="1" i="0" u="none" strike="noStrike" kern="1200" cap="small" baseline="0">
                <a:solidFill>
                  <a:srgbClr val="002060"/>
                </a:solidFill>
                <a:latin typeface="Arial" panose="020B0604020202020204" pitchFamily="34" charset="0"/>
                <a:ea typeface="+mn-ea"/>
                <a:cs typeface="+mn-cs"/>
              </a:defRPr>
            </a:pPr>
            <a:endParaRPr lang="en-US"/>
          </a:p>
        </c:txPr>
      </c:legendEntry>
      <c:layout>
        <c:manualLayout>
          <c:xMode val="edge"/>
          <c:yMode val="edge"/>
          <c:x val="0.37468184930441006"/>
          <c:y val="0.87804978747125639"/>
          <c:w val="0.31803079580467464"/>
          <c:h val="6.2215699254407356E-2"/>
        </c:manualLayout>
      </c:layout>
      <c:overlay val="0"/>
      <c:spPr>
        <a:noFill/>
        <a:ln>
          <a:noFill/>
        </a:ln>
        <a:effectLst/>
      </c:spPr>
      <c:txPr>
        <a:bodyPr rot="0" spcFirstLastPara="1" vertOverflow="ellipsis" vert="horz" wrap="square" anchor="ctr" anchorCtr="1"/>
        <a:lstStyle/>
        <a:p>
          <a:pPr>
            <a:defRPr sz="2000" b="1" i="0" u="none" strike="noStrike" kern="1200" cap="small" baseline="0">
              <a:solidFill>
                <a:srgbClr val="002060"/>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4560082163641"/>
          <c:y val="0.16347310291965714"/>
          <c:w val="0.77428814432023374"/>
          <c:h val="0.61532138050523644"/>
        </c:manualLayout>
      </c:layout>
      <c:barChart>
        <c:barDir val="col"/>
        <c:grouping val="stacked"/>
        <c:varyColors val="0"/>
        <c:ser>
          <c:idx val="0"/>
          <c:order val="0"/>
          <c:tx>
            <c:strRef>
              <c:f>Sheet1!$B$1</c:f>
              <c:strCache>
                <c:ptCount val="1"/>
                <c:pt idx="0">
                  <c:v>C or Better</c:v>
                </c:pt>
              </c:strCache>
            </c:strRef>
          </c:tx>
          <c:spPr>
            <a:solidFill>
              <a:srgbClr val="0070C0"/>
            </a:solidFill>
            <a:ln>
              <a:noFill/>
            </a:ln>
            <a:effectLst/>
          </c:spPr>
          <c:invertIfNegative val="0"/>
          <c:dLbls>
            <c:dLbl>
              <c:idx val="2"/>
              <c:layout>
                <c:manualLayout>
                  <c:x val="1.976284584980237E-3"/>
                  <c:y val="6.19469026548671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B0-42CB-BB25-9A9ADCCB0282}"/>
                </c:ext>
              </c:extLst>
            </c:dLbl>
            <c:dLbl>
              <c:idx val="4"/>
              <c:layout>
                <c:manualLayout>
                  <c:x val="0"/>
                  <c:y val="3.7610619469026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0B0-42CB-BB25-9A9ADCCB0282}"/>
                </c:ext>
              </c:extLst>
            </c:dLbl>
            <c:spPr>
              <a:solidFill>
                <a:srgbClr val="0070C0"/>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AY23</c:v>
                </c:pt>
                <c:pt idx="1">
                  <c:v>AY22</c:v>
                </c:pt>
                <c:pt idx="2">
                  <c:v>AY21</c:v>
                </c:pt>
                <c:pt idx="3">
                  <c:v>AY20</c:v>
                </c:pt>
                <c:pt idx="4">
                  <c:v>AY19</c:v>
                </c:pt>
              </c:strCache>
            </c:strRef>
          </c:cat>
          <c:val>
            <c:numRef>
              <c:f>Sheet1!$B$2:$B$6</c:f>
              <c:numCache>
                <c:formatCode>#,##0</c:formatCode>
                <c:ptCount val="5"/>
                <c:pt idx="0">
                  <c:v>16852</c:v>
                </c:pt>
                <c:pt idx="1">
                  <c:v>14924</c:v>
                </c:pt>
                <c:pt idx="2">
                  <c:v>11790</c:v>
                </c:pt>
                <c:pt idx="3">
                  <c:v>15284</c:v>
                </c:pt>
                <c:pt idx="4">
                  <c:v>12843</c:v>
                </c:pt>
              </c:numCache>
            </c:numRef>
          </c:val>
          <c:extLst>
            <c:ext xmlns:c16="http://schemas.microsoft.com/office/drawing/2014/chart" uri="{C3380CC4-5D6E-409C-BE32-E72D297353CC}">
              <c16:uniqueId val="{00000000-FFA3-47A3-A54E-429E2878A63A}"/>
            </c:ext>
          </c:extLst>
        </c:ser>
        <c:ser>
          <c:idx val="1"/>
          <c:order val="1"/>
          <c:tx>
            <c:strRef>
              <c:f>Sheet1!$C$1</c:f>
              <c:strCache>
                <c:ptCount val="1"/>
                <c:pt idx="0">
                  <c:v>D or Lower</c:v>
                </c:pt>
              </c:strCache>
            </c:strRef>
          </c:tx>
          <c:spPr>
            <a:solidFill>
              <a:srgbClr val="FFC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96-4848-BD39-4FE3BED9CF3B}"/>
                </c:ext>
              </c:extLst>
            </c:dLbl>
            <c:dLbl>
              <c:idx val="2"/>
              <c:layout>
                <c:manualLayout>
                  <c:x val="-9.8814229249019093E-4"/>
                  <c:y val="-2.21238938053097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96-4848-BD39-4FE3BED9CF3B}"/>
                </c:ext>
              </c:extLst>
            </c:dLbl>
            <c:dLbl>
              <c:idx val="3"/>
              <c:layout>
                <c:manualLayout>
                  <c:x val="-1.4492586203595881E-16"/>
                  <c:y val="4.42477876106194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B0-42CB-BB25-9A9ADCCB028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AY23</c:v>
                </c:pt>
                <c:pt idx="1">
                  <c:v>AY22</c:v>
                </c:pt>
                <c:pt idx="2">
                  <c:v>AY21</c:v>
                </c:pt>
                <c:pt idx="3">
                  <c:v>AY20</c:v>
                </c:pt>
                <c:pt idx="4">
                  <c:v>AY19</c:v>
                </c:pt>
              </c:strCache>
            </c:strRef>
          </c:cat>
          <c:val>
            <c:numRef>
              <c:f>Sheet1!$C$2:$C$6</c:f>
              <c:numCache>
                <c:formatCode>#,##0</c:formatCode>
                <c:ptCount val="5"/>
                <c:pt idx="0">
                  <c:v>2861</c:v>
                </c:pt>
                <c:pt idx="1">
                  <c:v>2643</c:v>
                </c:pt>
                <c:pt idx="2">
                  <c:v>2296</c:v>
                </c:pt>
                <c:pt idx="3">
                  <c:v>2740</c:v>
                </c:pt>
                <c:pt idx="4">
                  <c:v>1948</c:v>
                </c:pt>
              </c:numCache>
            </c:numRef>
          </c:val>
          <c:extLst>
            <c:ext xmlns:c16="http://schemas.microsoft.com/office/drawing/2014/chart" uri="{C3380CC4-5D6E-409C-BE32-E72D297353CC}">
              <c16:uniqueId val="{00000001-FFA3-47A3-A54E-429E2878A63A}"/>
            </c:ext>
          </c:extLst>
        </c:ser>
        <c:dLbls>
          <c:showLegendKey val="0"/>
          <c:showVal val="0"/>
          <c:showCatName val="0"/>
          <c:showSerName val="0"/>
          <c:showPercent val="0"/>
          <c:showBubbleSize val="0"/>
        </c:dLbls>
        <c:gapWidth val="137"/>
        <c:overlap val="100"/>
        <c:axId val="1066981888"/>
        <c:axId val="1877101231"/>
      </c:barChart>
      <c:catAx>
        <c:axId val="10669818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cap="small" baseline="0">
                <a:solidFill>
                  <a:srgbClr val="002060"/>
                </a:solidFill>
                <a:latin typeface="+mn-lt"/>
                <a:ea typeface="+mn-ea"/>
                <a:cs typeface="+mn-cs"/>
              </a:defRPr>
            </a:pPr>
            <a:endParaRPr lang="en-US"/>
          </a:p>
        </c:txPr>
        <c:crossAx val="1877101231"/>
        <c:crosses val="autoZero"/>
        <c:auto val="1"/>
        <c:lblAlgn val="ctr"/>
        <c:lblOffset val="0"/>
        <c:noMultiLvlLbl val="0"/>
      </c:catAx>
      <c:valAx>
        <c:axId val="1877101231"/>
        <c:scaling>
          <c:orientation val="minMax"/>
          <c:max val="20000"/>
          <c:min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060"/>
                </a:solidFill>
                <a:latin typeface="Arial" panose="020B0604020202020204" pitchFamily="34" charset="0"/>
                <a:ea typeface="+mn-ea"/>
                <a:cs typeface="+mn-cs"/>
              </a:defRPr>
            </a:pPr>
            <a:endParaRPr lang="en-US"/>
          </a:p>
        </c:txPr>
        <c:crossAx val="10669818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1" i="0" u="none" strike="noStrike" kern="1200" cap="small" baseline="0">
                <a:solidFill>
                  <a:srgbClr val="002060"/>
                </a:solidFill>
                <a:latin typeface="Arial" panose="020B0604020202020204" pitchFamily="34" charset="0"/>
                <a:ea typeface="+mn-ea"/>
                <a:cs typeface="+mn-cs"/>
              </a:defRPr>
            </a:pPr>
            <a:endParaRPr lang="en-US"/>
          </a:p>
        </c:txPr>
      </c:legendEntry>
      <c:legendEntry>
        <c:idx val="1"/>
        <c:txPr>
          <a:bodyPr rot="0" spcFirstLastPara="1" vertOverflow="ellipsis" vert="horz" wrap="square" anchor="ctr" anchorCtr="1"/>
          <a:lstStyle/>
          <a:p>
            <a:pPr>
              <a:defRPr sz="2000" b="1" i="0" u="none" strike="noStrike" kern="1200" cap="small" baseline="0">
                <a:solidFill>
                  <a:srgbClr val="002060"/>
                </a:solidFill>
                <a:latin typeface="Arial" panose="020B0604020202020204" pitchFamily="34" charset="0"/>
                <a:ea typeface="+mn-ea"/>
                <a:cs typeface="+mn-cs"/>
              </a:defRPr>
            </a:pPr>
            <a:endParaRPr lang="en-US"/>
          </a:p>
        </c:txPr>
      </c:legendEntry>
      <c:layout>
        <c:manualLayout>
          <c:xMode val="edge"/>
          <c:yMode val="edge"/>
          <c:x val="0.37468184930441006"/>
          <c:y val="0.87804978747125639"/>
          <c:w val="0.31803079580467464"/>
          <c:h val="6.2215699254407356E-2"/>
        </c:manualLayout>
      </c:layout>
      <c:overlay val="0"/>
      <c:spPr>
        <a:noFill/>
        <a:ln>
          <a:noFill/>
        </a:ln>
        <a:effectLst/>
      </c:spPr>
      <c:txPr>
        <a:bodyPr rot="0" spcFirstLastPara="1" vertOverflow="ellipsis" vert="horz" wrap="square" anchor="ctr" anchorCtr="1"/>
        <a:lstStyle/>
        <a:p>
          <a:pPr>
            <a:defRPr sz="2000" b="1" i="0" u="none" strike="noStrike" kern="1200" cap="small" baseline="0">
              <a:solidFill>
                <a:srgbClr val="002060"/>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'All Status Comparison AY23 Only'!$B$4</c:f>
              <c:strCache>
                <c:ptCount val="1"/>
                <c:pt idx="0">
                  <c:v>Addition</c:v>
                </c:pt>
              </c:strCache>
            </c:strRef>
          </c:tx>
          <c:spPr>
            <a:solidFill>
              <a:schemeClr val="accent1"/>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Status Comparison AY23 Only'!$A$5:$A$15</c:f>
              <c:strCache>
                <c:ptCount val="11"/>
                <c:pt idx="0">
                  <c:v>ASUJ</c:v>
                </c:pt>
                <c:pt idx="1">
                  <c:v>ATU</c:v>
                </c:pt>
                <c:pt idx="2">
                  <c:v>HSU</c:v>
                </c:pt>
                <c:pt idx="3">
                  <c:v>SAUM</c:v>
                </c:pt>
                <c:pt idx="4">
                  <c:v>UAF</c:v>
                </c:pt>
                <c:pt idx="5">
                  <c:v>UAFS</c:v>
                </c:pt>
                <c:pt idx="6">
                  <c:v>UALR</c:v>
                </c:pt>
                <c:pt idx="7">
                  <c:v>UAM</c:v>
                </c:pt>
                <c:pt idx="8">
                  <c:v>UAMS</c:v>
                </c:pt>
                <c:pt idx="9">
                  <c:v>UAPB</c:v>
                </c:pt>
                <c:pt idx="10">
                  <c:v>UCA</c:v>
                </c:pt>
              </c:strCache>
            </c:strRef>
          </c:cat>
          <c:val>
            <c:numRef>
              <c:f>'All Status Comparison AY23 Only'!$B$5:$B$15</c:f>
              <c:numCache>
                <c:formatCode>General</c:formatCode>
                <c:ptCount val="11"/>
                <c:pt idx="0">
                  <c:v>8</c:v>
                </c:pt>
                <c:pt idx="1">
                  <c:v>18</c:v>
                </c:pt>
                <c:pt idx="2">
                  <c:v>0</c:v>
                </c:pt>
                <c:pt idx="3">
                  <c:v>6</c:v>
                </c:pt>
                <c:pt idx="4">
                  <c:v>10</c:v>
                </c:pt>
                <c:pt idx="5">
                  <c:v>7</c:v>
                </c:pt>
                <c:pt idx="6">
                  <c:v>21</c:v>
                </c:pt>
                <c:pt idx="7">
                  <c:v>3</c:v>
                </c:pt>
                <c:pt idx="8">
                  <c:v>8</c:v>
                </c:pt>
                <c:pt idx="9">
                  <c:v>1</c:v>
                </c:pt>
                <c:pt idx="10">
                  <c:v>2</c:v>
                </c:pt>
              </c:numCache>
            </c:numRef>
          </c:val>
          <c:extLst>
            <c:ext xmlns:c16="http://schemas.microsoft.com/office/drawing/2014/chart" uri="{C3380CC4-5D6E-409C-BE32-E72D297353CC}">
              <c16:uniqueId val="{00000000-9B7E-4D6C-A8BA-4B65F85F74CB}"/>
            </c:ext>
          </c:extLst>
        </c:ser>
        <c:ser>
          <c:idx val="1"/>
          <c:order val="1"/>
          <c:tx>
            <c:strRef>
              <c:f>'All Status Comparison AY23 Only'!$C$4</c:f>
              <c:strCache>
                <c:ptCount val="1"/>
                <c:pt idx="0">
                  <c:v>Inactivation/Future Inactivation</c:v>
                </c:pt>
              </c:strCache>
            </c:strRef>
          </c:tx>
          <c:spPr>
            <a:solidFill>
              <a:schemeClr val="accent6"/>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Status Comparison AY23 Only'!$A$5:$A$15</c:f>
              <c:strCache>
                <c:ptCount val="11"/>
                <c:pt idx="0">
                  <c:v>ASUJ</c:v>
                </c:pt>
                <c:pt idx="1">
                  <c:v>ATU</c:v>
                </c:pt>
                <c:pt idx="2">
                  <c:v>HSU</c:v>
                </c:pt>
                <c:pt idx="3">
                  <c:v>SAUM</c:v>
                </c:pt>
                <c:pt idx="4">
                  <c:v>UAF</c:v>
                </c:pt>
                <c:pt idx="5">
                  <c:v>UAFS</c:v>
                </c:pt>
                <c:pt idx="6">
                  <c:v>UALR</c:v>
                </c:pt>
                <c:pt idx="7">
                  <c:v>UAM</c:v>
                </c:pt>
                <c:pt idx="8">
                  <c:v>UAMS</c:v>
                </c:pt>
                <c:pt idx="9">
                  <c:v>UAPB</c:v>
                </c:pt>
                <c:pt idx="10">
                  <c:v>UCA</c:v>
                </c:pt>
              </c:strCache>
            </c:strRef>
          </c:cat>
          <c:val>
            <c:numRef>
              <c:f>'All Status Comparison AY23 Only'!$C$5:$C$15</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1-9B7E-4D6C-A8BA-4B65F85F74CB}"/>
            </c:ext>
          </c:extLst>
        </c:ser>
        <c:ser>
          <c:idx val="2"/>
          <c:order val="2"/>
          <c:tx>
            <c:strRef>
              <c:f>'All Status Comparison AY23 Only'!$D$4</c:f>
              <c:strCache>
                <c:ptCount val="1"/>
                <c:pt idx="0">
                  <c:v>Deletion/Phase-Out</c:v>
                </c:pt>
              </c:strCache>
            </c:strRef>
          </c:tx>
          <c:spPr>
            <a:solidFill>
              <a:srgbClr val="C00000"/>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Status Comparison AY23 Only'!$A$5:$A$15</c:f>
              <c:strCache>
                <c:ptCount val="11"/>
                <c:pt idx="0">
                  <c:v>ASUJ</c:v>
                </c:pt>
                <c:pt idx="1">
                  <c:v>ATU</c:v>
                </c:pt>
                <c:pt idx="2">
                  <c:v>HSU</c:v>
                </c:pt>
                <c:pt idx="3">
                  <c:v>SAUM</c:v>
                </c:pt>
                <c:pt idx="4">
                  <c:v>UAF</c:v>
                </c:pt>
                <c:pt idx="5">
                  <c:v>UAFS</c:v>
                </c:pt>
                <c:pt idx="6">
                  <c:v>UALR</c:v>
                </c:pt>
                <c:pt idx="7">
                  <c:v>UAM</c:v>
                </c:pt>
                <c:pt idx="8">
                  <c:v>UAMS</c:v>
                </c:pt>
                <c:pt idx="9">
                  <c:v>UAPB</c:v>
                </c:pt>
                <c:pt idx="10">
                  <c:v>UCA</c:v>
                </c:pt>
              </c:strCache>
            </c:strRef>
          </c:cat>
          <c:val>
            <c:numRef>
              <c:f>'All Status Comparison AY23 Only'!$D$5:$D$15</c:f>
              <c:numCache>
                <c:formatCode>General</c:formatCode>
                <c:ptCount val="11"/>
                <c:pt idx="0">
                  <c:v>15</c:v>
                </c:pt>
                <c:pt idx="1">
                  <c:v>1</c:v>
                </c:pt>
                <c:pt idx="2">
                  <c:v>0</c:v>
                </c:pt>
                <c:pt idx="3">
                  <c:v>0</c:v>
                </c:pt>
                <c:pt idx="4">
                  <c:v>6</c:v>
                </c:pt>
                <c:pt idx="5">
                  <c:v>14</c:v>
                </c:pt>
                <c:pt idx="6">
                  <c:v>1</c:v>
                </c:pt>
                <c:pt idx="7">
                  <c:v>2</c:v>
                </c:pt>
                <c:pt idx="8">
                  <c:v>2</c:v>
                </c:pt>
                <c:pt idx="9">
                  <c:v>0</c:v>
                </c:pt>
                <c:pt idx="10">
                  <c:v>16</c:v>
                </c:pt>
              </c:numCache>
            </c:numRef>
          </c:val>
          <c:extLst>
            <c:ext xmlns:c16="http://schemas.microsoft.com/office/drawing/2014/chart" uri="{C3380CC4-5D6E-409C-BE32-E72D297353CC}">
              <c16:uniqueId val="{00000002-9B7E-4D6C-A8BA-4B65F85F74CB}"/>
            </c:ext>
          </c:extLst>
        </c:ser>
        <c:dLbls>
          <c:dLblPos val="ctr"/>
          <c:showLegendKey val="0"/>
          <c:showVal val="1"/>
          <c:showCatName val="0"/>
          <c:showSerName val="0"/>
          <c:showPercent val="0"/>
          <c:showBubbleSize val="0"/>
        </c:dLbls>
        <c:gapWidth val="58"/>
        <c:overlap val="100"/>
        <c:axId val="2048702592"/>
        <c:axId val="386076303"/>
      </c:barChart>
      <c:catAx>
        <c:axId val="204870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86076303"/>
        <c:crosses val="autoZero"/>
        <c:auto val="1"/>
        <c:lblAlgn val="ctr"/>
        <c:lblOffset val="100"/>
        <c:noMultiLvlLbl val="0"/>
      </c:catAx>
      <c:valAx>
        <c:axId val="3860763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048702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'All Status Comparison AY23 Only'!$B$17</c:f>
              <c:strCache>
                <c:ptCount val="1"/>
                <c:pt idx="0">
                  <c:v>Addition</c:v>
                </c:pt>
              </c:strCache>
            </c:strRef>
          </c:tx>
          <c:spPr>
            <a:solidFill>
              <a:schemeClr val="accent1"/>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Status Comparison AY23 Only'!$A$18:$A$39</c:f>
              <c:strCache>
                <c:ptCount val="22"/>
                <c:pt idx="0">
                  <c:v>ANC</c:v>
                </c:pt>
                <c:pt idx="1">
                  <c:v>ASUB</c:v>
                </c:pt>
                <c:pt idx="2">
                  <c:v>ASUMH</c:v>
                </c:pt>
                <c:pt idx="3">
                  <c:v>ASUMS</c:v>
                </c:pt>
                <c:pt idx="4">
                  <c:v>ASUN</c:v>
                </c:pt>
                <c:pt idx="5">
                  <c:v>ASUTR</c:v>
                </c:pt>
                <c:pt idx="6">
                  <c:v>BRTC</c:v>
                </c:pt>
                <c:pt idx="7">
                  <c:v>CCCUA</c:v>
                </c:pt>
                <c:pt idx="8">
                  <c:v>EACC</c:v>
                </c:pt>
                <c:pt idx="9">
                  <c:v>NAC</c:v>
                </c:pt>
                <c:pt idx="10">
                  <c:v>NPC</c:v>
                </c:pt>
                <c:pt idx="11">
                  <c:v>NWACC</c:v>
                </c:pt>
                <c:pt idx="12">
                  <c:v>OZC</c:v>
                </c:pt>
                <c:pt idx="13">
                  <c:v>PCCUA</c:v>
                </c:pt>
                <c:pt idx="14">
                  <c:v>SACC</c:v>
                </c:pt>
                <c:pt idx="15">
                  <c:v>SAUT</c:v>
                </c:pt>
                <c:pt idx="16">
                  <c:v>SEARK</c:v>
                </c:pt>
                <c:pt idx="17">
                  <c:v>UACCB</c:v>
                </c:pt>
                <c:pt idx="18">
                  <c:v>UACCHT</c:v>
                </c:pt>
                <c:pt idx="19">
                  <c:v>UACCM</c:v>
                </c:pt>
                <c:pt idx="20">
                  <c:v>UACCRM</c:v>
                </c:pt>
                <c:pt idx="21">
                  <c:v>UAPTC</c:v>
                </c:pt>
              </c:strCache>
            </c:strRef>
          </c:cat>
          <c:val>
            <c:numRef>
              <c:f>'All Status Comparison AY23 Only'!$B$18:$B$39</c:f>
              <c:numCache>
                <c:formatCode>General</c:formatCode>
                <c:ptCount val="22"/>
                <c:pt idx="0">
                  <c:v>2</c:v>
                </c:pt>
                <c:pt idx="1">
                  <c:v>3</c:v>
                </c:pt>
                <c:pt idx="2">
                  <c:v>6</c:v>
                </c:pt>
                <c:pt idx="3">
                  <c:v>5</c:v>
                </c:pt>
                <c:pt idx="4">
                  <c:v>0</c:v>
                </c:pt>
                <c:pt idx="5">
                  <c:v>1</c:v>
                </c:pt>
                <c:pt idx="6">
                  <c:v>4</c:v>
                </c:pt>
                <c:pt idx="7">
                  <c:v>6</c:v>
                </c:pt>
                <c:pt idx="8">
                  <c:v>9</c:v>
                </c:pt>
                <c:pt idx="9">
                  <c:v>5</c:v>
                </c:pt>
                <c:pt idx="10">
                  <c:v>3</c:v>
                </c:pt>
                <c:pt idx="11">
                  <c:v>0</c:v>
                </c:pt>
                <c:pt idx="12">
                  <c:v>0</c:v>
                </c:pt>
                <c:pt idx="13">
                  <c:v>1</c:v>
                </c:pt>
                <c:pt idx="14">
                  <c:v>8</c:v>
                </c:pt>
                <c:pt idx="15">
                  <c:v>11</c:v>
                </c:pt>
                <c:pt idx="16">
                  <c:v>4</c:v>
                </c:pt>
                <c:pt idx="17">
                  <c:v>4</c:v>
                </c:pt>
                <c:pt idx="18">
                  <c:v>7</c:v>
                </c:pt>
                <c:pt idx="19">
                  <c:v>7</c:v>
                </c:pt>
                <c:pt idx="20">
                  <c:v>0</c:v>
                </c:pt>
                <c:pt idx="21">
                  <c:v>6</c:v>
                </c:pt>
              </c:numCache>
            </c:numRef>
          </c:val>
          <c:extLst>
            <c:ext xmlns:c16="http://schemas.microsoft.com/office/drawing/2014/chart" uri="{C3380CC4-5D6E-409C-BE32-E72D297353CC}">
              <c16:uniqueId val="{00000000-33E2-40D8-B316-FF101F984803}"/>
            </c:ext>
          </c:extLst>
        </c:ser>
        <c:ser>
          <c:idx val="1"/>
          <c:order val="1"/>
          <c:tx>
            <c:strRef>
              <c:f>'All Status Comparison AY23 Only'!$C$17</c:f>
              <c:strCache>
                <c:ptCount val="1"/>
                <c:pt idx="0">
                  <c:v>Inactivation/Future Inactivation</c:v>
                </c:pt>
              </c:strCache>
            </c:strRef>
          </c:tx>
          <c:spPr>
            <a:solidFill>
              <a:schemeClr val="accent6"/>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Status Comparison AY23 Only'!$A$18:$A$39</c:f>
              <c:strCache>
                <c:ptCount val="22"/>
                <c:pt idx="0">
                  <c:v>ANC</c:v>
                </c:pt>
                <c:pt idx="1">
                  <c:v>ASUB</c:v>
                </c:pt>
                <c:pt idx="2">
                  <c:v>ASUMH</c:v>
                </c:pt>
                <c:pt idx="3">
                  <c:v>ASUMS</c:v>
                </c:pt>
                <c:pt idx="4">
                  <c:v>ASUN</c:v>
                </c:pt>
                <c:pt idx="5">
                  <c:v>ASUTR</c:v>
                </c:pt>
                <c:pt idx="6">
                  <c:v>BRTC</c:v>
                </c:pt>
                <c:pt idx="7">
                  <c:v>CCCUA</c:v>
                </c:pt>
                <c:pt idx="8">
                  <c:v>EACC</c:v>
                </c:pt>
                <c:pt idx="9">
                  <c:v>NAC</c:v>
                </c:pt>
                <c:pt idx="10">
                  <c:v>NPC</c:v>
                </c:pt>
                <c:pt idx="11">
                  <c:v>NWACC</c:v>
                </c:pt>
                <c:pt idx="12">
                  <c:v>OZC</c:v>
                </c:pt>
                <c:pt idx="13">
                  <c:v>PCCUA</c:v>
                </c:pt>
                <c:pt idx="14">
                  <c:v>SACC</c:v>
                </c:pt>
                <c:pt idx="15">
                  <c:v>SAUT</c:v>
                </c:pt>
                <c:pt idx="16">
                  <c:v>SEARK</c:v>
                </c:pt>
                <c:pt idx="17">
                  <c:v>UACCB</c:v>
                </c:pt>
                <c:pt idx="18">
                  <c:v>UACCHT</c:v>
                </c:pt>
                <c:pt idx="19">
                  <c:v>UACCM</c:v>
                </c:pt>
                <c:pt idx="20">
                  <c:v>UACCRM</c:v>
                </c:pt>
                <c:pt idx="21">
                  <c:v>UAPTC</c:v>
                </c:pt>
              </c:strCache>
            </c:strRef>
          </c:cat>
          <c:val>
            <c:numRef>
              <c:f>'All Status Comparison AY23 Only'!$C$18:$C$39</c:f>
              <c:numCache>
                <c:formatCode>General</c:formatCode>
                <c:ptCount val="22"/>
                <c:pt idx="0">
                  <c:v>2</c:v>
                </c:pt>
                <c:pt idx="1">
                  <c:v>0</c:v>
                </c:pt>
                <c:pt idx="2">
                  <c:v>3</c:v>
                </c:pt>
                <c:pt idx="3">
                  <c:v>1</c:v>
                </c:pt>
                <c:pt idx="4">
                  <c:v>0</c:v>
                </c:pt>
                <c:pt idx="5">
                  <c:v>0</c:v>
                </c:pt>
                <c:pt idx="6">
                  <c:v>0</c:v>
                </c:pt>
                <c:pt idx="7">
                  <c:v>4</c:v>
                </c:pt>
                <c:pt idx="8">
                  <c:v>0</c:v>
                </c:pt>
                <c:pt idx="9">
                  <c:v>0</c:v>
                </c:pt>
                <c:pt idx="10">
                  <c:v>0</c:v>
                </c:pt>
                <c:pt idx="11">
                  <c:v>0</c:v>
                </c:pt>
                <c:pt idx="12">
                  <c:v>0</c:v>
                </c:pt>
                <c:pt idx="13">
                  <c:v>0</c:v>
                </c:pt>
                <c:pt idx="14">
                  <c:v>1</c:v>
                </c:pt>
                <c:pt idx="15">
                  <c:v>0</c:v>
                </c:pt>
                <c:pt idx="16">
                  <c:v>0</c:v>
                </c:pt>
                <c:pt idx="17">
                  <c:v>5</c:v>
                </c:pt>
                <c:pt idx="18">
                  <c:v>3</c:v>
                </c:pt>
                <c:pt idx="19">
                  <c:v>1</c:v>
                </c:pt>
                <c:pt idx="20">
                  <c:v>0</c:v>
                </c:pt>
                <c:pt idx="21">
                  <c:v>6</c:v>
                </c:pt>
              </c:numCache>
            </c:numRef>
          </c:val>
          <c:extLst>
            <c:ext xmlns:c16="http://schemas.microsoft.com/office/drawing/2014/chart" uri="{C3380CC4-5D6E-409C-BE32-E72D297353CC}">
              <c16:uniqueId val="{00000001-33E2-40D8-B316-FF101F984803}"/>
            </c:ext>
          </c:extLst>
        </c:ser>
        <c:ser>
          <c:idx val="2"/>
          <c:order val="2"/>
          <c:tx>
            <c:strRef>
              <c:f>'All Status Comparison AY23 Only'!$D$17</c:f>
              <c:strCache>
                <c:ptCount val="1"/>
                <c:pt idx="0">
                  <c:v>Deletion/Phase-Out</c:v>
                </c:pt>
              </c:strCache>
            </c:strRef>
          </c:tx>
          <c:spPr>
            <a:solidFill>
              <a:srgbClr val="C00000"/>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Status Comparison AY23 Only'!$A$18:$A$39</c:f>
              <c:strCache>
                <c:ptCount val="22"/>
                <c:pt idx="0">
                  <c:v>ANC</c:v>
                </c:pt>
                <c:pt idx="1">
                  <c:v>ASUB</c:v>
                </c:pt>
                <c:pt idx="2">
                  <c:v>ASUMH</c:v>
                </c:pt>
                <c:pt idx="3">
                  <c:v>ASUMS</c:v>
                </c:pt>
                <c:pt idx="4">
                  <c:v>ASUN</c:v>
                </c:pt>
                <c:pt idx="5">
                  <c:v>ASUTR</c:v>
                </c:pt>
                <c:pt idx="6">
                  <c:v>BRTC</c:v>
                </c:pt>
                <c:pt idx="7">
                  <c:v>CCCUA</c:v>
                </c:pt>
                <c:pt idx="8">
                  <c:v>EACC</c:v>
                </c:pt>
                <c:pt idx="9">
                  <c:v>NAC</c:v>
                </c:pt>
                <c:pt idx="10">
                  <c:v>NPC</c:v>
                </c:pt>
                <c:pt idx="11">
                  <c:v>NWACC</c:v>
                </c:pt>
                <c:pt idx="12">
                  <c:v>OZC</c:v>
                </c:pt>
                <c:pt idx="13">
                  <c:v>PCCUA</c:v>
                </c:pt>
                <c:pt idx="14">
                  <c:v>SACC</c:v>
                </c:pt>
                <c:pt idx="15">
                  <c:v>SAUT</c:v>
                </c:pt>
                <c:pt idx="16">
                  <c:v>SEARK</c:v>
                </c:pt>
                <c:pt idx="17">
                  <c:v>UACCB</c:v>
                </c:pt>
                <c:pt idx="18">
                  <c:v>UACCHT</c:v>
                </c:pt>
                <c:pt idx="19">
                  <c:v>UACCM</c:v>
                </c:pt>
                <c:pt idx="20">
                  <c:v>UACCRM</c:v>
                </c:pt>
                <c:pt idx="21">
                  <c:v>UAPTC</c:v>
                </c:pt>
              </c:strCache>
            </c:strRef>
          </c:cat>
          <c:val>
            <c:numRef>
              <c:f>'All Status Comparison AY23 Only'!$D$18:$D$39</c:f>
              <c:numCache>
                <c:formatCode>General</c:formatCode>
                <c:ptCount val="22"/>
                <c:pt idx="0">
                  <c:v>0</c:v>
                </c:pt>
                <c:pt idx="1">
                  <c:v>0</c:v>
                </c:pt>
                <c:pt idx="2">
                  <c:v>0</c:v>
                </c:pt>
                <c:pt idx="3">
                  <c:v>0</c:v>
                </c:pt>
                <c:pt idx="4">
                  <c:v>0</c:v>
                </c:pt>
                <c:pt idx="5">
                  <c:v>4</c:v>
                </c:pt>
                <c:pt idx="6">
                  <c:v>3</c:v>
                </c:pt>
                <c:pt idx="7">
                  <c:v>0</c:v>
                </c:pt>
                <c:pt idx="8">
                  <c:v>16</c:v>
                </c:pt>
                <c:pt idx="9">
                  <c:v>4</c:v>
                </c:pt>
                <c:pt idx="10">
                  <c:v>1</c:v>
                </c:pt>
                <c:pt idx="11">
                  <c:v>5</c:v>
                </c:pt>
                <c:pt idx="12">
                  <c:v>0</c:v>
                </c:pt>
                <c:pt idx="13">
                  <c:v>1</c:v>
                </c:pt>
                <c:pt idx="14">
                  <c:v>3</c:v>
                </c:pt>
                <c:pt idx="15">
                  <c:v>7</c:v>
                </c:pt>
                <c:pt idx="16">
                  <c:v>0</c:v>
                </c:pt>
                <c:pt idx="17">
                  <c:v>0</c:v>
                </c:pt>
                <c:pt idx="18">
                  <c:v>2</c:v>
                </c:pt>
                <c:pt idx="19">
                  <c:v>0</c:v>
                </c:pt>
                <c:pt idx="20">
                  <c:v>0</c:v>
                </c:pt>
                <c:pt idx="21">
                  <c:v>4</c:v>
                </c:pt>
              </c:numCache>
            </c:numRef>
          </c:val>
          <c:extLst>
            <c:ext xmlns:c16="http://schemas.microsoft.com/office/drawing/2014/chart" uri="{C3380CC4-5D6E-409C-BE32-E72D297353CC}">
              <c16:uniqueId val="{00000002-33E2-40D8-B316-FF101F984803}"/>
            </c:ext>
          </c:extLst>
        </c:ser>
        <c:dLbls>
          <c:dLblPos val="ctr"/>
          <c:showLegendKey val="0"/>
          <c:showVal val="1"/>
          <c:showCatName val="0"/>
          <c:showSerName val="0"/>
          <c:showPercent val="0"/>
          <c:showBubbleSize val="0"/>
        </c:dLbls>
        <c:gapWidth val="58"/>
        <c:overlap val="100"/>
        <c:axId val="790284336"/>
        <c:axId val="762318560"/>
      </c:barChart>
      <c:catAx>
        <c:axId val="790284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762318560"/>
        <c:crosses val="autoZero"/>
        <c:auto val="1"/>
        <c:lblAlgn val="ctr"/>
        <c:lblOffset val="100"/>
        <c:noMultiLvlLbl val="0"/>
      </c:catAx>
      <c:valAx>
        <c:axId val="762318560"/>
        <c:scaling>
          <c:orientation val="minMax"/>
          <c:max val="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790284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620371617088718"/>
          <c:y val="2.358944849541111E-2"/>
          <c:w val="0.68910971917081898"/>
          <c:h val="0.81477230702763104"/>
        </c:manualLayout>
      </c:layout>
      <c:barChart>
        <c:barDir val="bar"/>
        <c:grouping val="stacked"/>
        <c:varyColors val="0"/>
        <c:ser>
          <c:idx val="0"/>
          <c:order val="0"/>
          <c:tx>
            <c:strRef>
              <c:f>'All Status Comparison AY23 Only'!$L$4</c:f>
              <c:strCache>
                <c:ptCount val="1"/>
                <c:pt idx="0">
                  <c:v>Addition</c:v>
                </c:pt>
              </c:strCache>
            </c:strRef>
          </c:tx>
          <c:spPr>
            <a:solidFill>
              <a:schemeClr val="accent1"/>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Status Comparison AY23 Only'!$K$5:$K$21</c:f>
              <c:strCache>
                <c:ptCount val="17"/>
                <c:pt idx="0">
                  <c:v>Doctoral</c:v>
                </c:pt>
                <c:pt idx="2">
                  <c:v>Post-Masters Certificate</c:v>
                </c:pt>
                <c:pt idx="4">
                  <c:v>Masters</c:v>
                </c:pt>
                <c:pt idx="6">
                  <c:v>Graduate Certificate</c:v>
                </c:pt>
                <c:pt idx="8">
                  <c:v>Bachelor</c:v>
                </c:pt>
                <c:pt idx="10">
                  <c:v>Advanced Certificate</c:v>
                </c:pt>
                <c:pt idx="12">
                  <c:v>Associate</c:v>
                </c:pt>
                <c:pt idx="14">
                  <c:v>Technical Certificate</c:v>
                </c:pt>
                <c:pt idx="16">
                  <c:v>Certificate of Proficiency</c:v>
                </c:pt>
              </c:strCache>
            </c:strRef>
          </c:cat>
          <c:val>
            <c:numRef>
              <c:f>'All Status Comparison AY23 Only'!$L$5:$L$21</c:f>
              <c:numCache>
                <c:formatCode>General</c:formatCode>
                <c:ptCount val="17"/>
                <c:pt idx="0">
                  <c:v>0</c:v>
                </c:pt>
                <c:pt idx="2">
                  <c:v>0</c:v>
                </c:pt>
                <c:pt idx="4">
                  <c:v>10</c:v>
                </c:pt>
                <c:pt idx="6">
                  <c:v>20</c:v>
                </c:pt>
                <c:pt idx="8">
                  <c:v>10</c:v>
                </c:pt>
                <c:pt idx="10">
                  <c:v>3</c:v>
                </c:pt>
                <c:pt idx="12">
                  <c:v>10</c:v>
                </c:pt>
                <c:pt idx="14">
                  <c:v>30</c:v>
                </c:pt>
                <c:pt idx="16" formatCode="@">
                  <c:v>93</c:v>
                </c:pt>
              </c:numCache>
            </c:numRef>
          </c:val>
          <c:extLst>
            <c:ext xmlns:c16="http://schemas.microsoft.com/office/drawing/2014/chart" uri="{C3380CC4-5D6E-409C-BE32-E72D297353CC}">
              <c16:uniqueId val="{00000000-12D0-4E16-95D6-C0A79A243E23}"/>
            </c:ext>
          </c:extLst>
        </c:ser>
        <c:ser>
          <c:idx val="1"/>
          <c:order val="1"/>
          <c:tx>
            <c:strRef>
              <c:f>'All Status Comparison AY23 Only'!$M$4</c:f>
              <c:strCache>
                <c:ptCount val="1"/>
                <c:pt idx="0">
                  <c:v>Inactivation/Future Inactivation</c:v>
                </c:pt>
              </c:strCache>
            </c:strRef>
          </c:tx>
          <c:spPr>
            <a:solidFill>
              <a:schemeClr val="accent6"/>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Status Comparison AY23 Only'!$K$5:$K$21</c:f>
              <c:strCache>
                <c:ptCount val="17"/>
                <c:pt idx="0">
                  <c:v>Doctoral</c:v>
                </c:pt>
                <c:pt idx="2">
                  <c:v>Post-Masters Certificate</c:v>
                </c:pt>
                <c:pt idx="4">
                  <c:v>Masters</c:v>
                </c:pt>
                <c:pt idx="6">
                  <c:v>Graduate Certificate</c:v>
                </c:pt>
                <c:pt idx="8">
                  <c:v>Bachelor</c:v>
                </c:pt>
                <c:pt idx="10">
                  <c:v>Advanced Certificate</c:v>
                </c:pt>
                <c:pt idx="12">
                  <c:v>Associate</c:v>
                </c:pt>
                <c:pt idx="14">
                  <c:v>Technical Certificate</c:v>
                </c:pt>
                <c:pt idx="16">
                  <c:v>Certificate of Proficiency</c:v>
                </c:pt>
              </c:strCache>
            </c:strRef>
          </c:cat>
          <c:val>
            <c:numRef>
              <c:f>'All Status Comparison AY23 Only'!$M$5:$M$21</c:f>
              <c:numCache>
                <c:formatCode>General</c:formatCode>
                <c:ptCount val="17"/>
                <c:pt idx="0">
                  <c:v>0</c:v>
                </c:pt>
                <c:pt idx="2">
                  <c:v>0</c:v>
                </c:pt>
                <c:pt idx="4">
                  <c:v>0</c:v>
                </c:pt>
                <c:pt idx="6">
                  <c:v>0</c:v>
                </c:pt>
                <c:pt idx="8">
                  <c:v>0</c:v>
                </c:pt>
                <c:pt idx="10">
                  <c:v>0</c:v>
                </c:pt>
                <c:pt idx="12">
                  <c:v>7</c:v>
                </c:pt>
                <c:pt idx="14">
                  <c:v>10</c:v>
                </c:pt>
                <c:pt idx="16">
                  <c:v>9</c:v>
                </c:pt>
              </c:numCache>
            </c:numRef>
          </c:val>
          <c:extLst>
            <c:ext xmlns:c16="http://schemas.microsoft.com/office/drawing/2014/chart" uri="{C3380CC4-5D6E-409C-BE32-E72D297353CC}">
              <c16:uniqueId val="{00000001-12D0-4E16-95D6-C0A79A243E23}"/>
            </c:ext>
          </c:extLst>
        </c:ser>
        <c:ser>
          <c:idx val="2"/>
          <c:order val="2"/>
          <c:tx>
            <c:strRef>
              <c:f>'All Status Comparison AY23 Only'!$N$4</c:f>
              <c:strCache>
                <c:ptCount val="1"/>
                <c:pt idx="0">
                  <c:v>Deletion/Phase-Out</c:v>
                </c:pt>
              </c:strCache>
            </c:strRef>
          </c:tx>
          <c:spPr>
            <a:solidFill>
              <a:srgbClr val="C00000"/>
            </a:solidFill>
            <a:ln>
              <a:noFill/>
            </a:ln>
            <a:effectLst/>
          </c:spPr>
          <c:invertIfNegative val="0"/>
          <c:dLbls>
            <c:dLbl>
              <c:idx val="2"/>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12D0-4E16-95D6-C0A79A243E23}"/>
                </c:ext>
              </c:extLst>
            </c:dLbl>
            <c:numFmt formatCode="#&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Status Comparison AY23 Only'!$K$5:$K$21</c:f>
              <c:strCache>
                <c:ptCount val="17"/>
                <c:pt idx="0">
                  <c:v>Doctoral</c:v>
                </c:pt>
                <c:pt idx="2">
                  <c:v>Post-Masters Certificate</c:v>
                </c:pt>
                <c:pt idx="4">
                  <c:v>Masters</c:v>
                </c:pt>
                <c:pt idx="6">
                  <c:v>Graduate Certificate</c:v>
                </c:pt>
                <c:pt idx="8">
                  <c:v>Bachelor</c:v>
                </c:pt>
                <c:pt idx="10">
                  <c:v>Advanced Certificate</c:v>
                </c:pt>
                <c:pt idx="12">
                  <c:v>Associate</c:v>
                </c:pt>
                <c:pt idx="14">
                  <c:v>Technical Certificate</c:v>
                </c:pt>
                <c:pt idx="16">
                  <c:v>Certificate of Proficiency</c:v>
                </c:pt>
              </c:strCache>
            </c:strRef>
          </c:cat>
          <c:val>
            <c:numRef>
              <c:f>'All Status Comparison AY23 Only'!$N$5:$N$21</c:f>
              <c:numCache>
                <c:formatCode>General</c:formatCode>
                <c:ptCount val="17"/>
                <c:pt idx="0">
                  <c:v>0</c:v>
                </c:pt>
                <c:pt idx="2">
                  <c:v>2</c:v>
                </c:pt>
                <c:pt idx="4">
                  <c:v>12</c:v>
                </c:pt>
                <c:pt idx="6">
                  <c:v>7</c:v>
                </c:pt>
                <c:pt idx="8">
                  <c:v>19</c:v>
                </c:pt>
                <c:pt idx="10">
                  <c:v>0</c:v>
                </c:pt>
                <c:pt idx="12">
                  <c:v>15</c:v>
                </c:pt>
                <c:pt idx="14">
                  <c:v>24</c:v>
                </c:pt>
                <c:pt idx="16">
                  <c:v>28</c:v>
                </c:pt>
              </c:numCache>
            </c:numRef>
          </c:val>
          <c:extLst>
            <c:ext xmlns:c16="http://schemas.microsoft.com/office/drawing/2014/chart" uri="{C3380CC4-5D6E-409C-BE32-E72D297353CC}">
              <c16:uniqueId val="{00000002-12D0-4E16-95D6-C0A79A243E23}"/>
            </c:ext>
          </c:extLst>
        </c:ser>
        <c:dLbls>
          <c:dLblPos val="ctr"/>
          <c:showLegendKey val="0"/>
          <c:showVal val="1"/>
          <c:showCatName val="0"/>
          <c:showSerName val="0"/>
          <c:showPercent val="0"/>
          <c:showBubbleSize val="0"/>
        </c:dLbls>
        <c:gapWidth val="0"/>
        <c:overlap val="100"/>
        <c:axId val="1392619120"/>
        <c:axId val="691853024"/>
      </c:barChart>
      <c:catAx>
        <c:axId val="139261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91853024"/>
        <c:crosses val="autoZero"/>
        <c:auto val="1"/>
        <c:lblAlgn val="ctr"/>
        <c:lblOffset val="100"/>
        <c:noMultiLvlLbl val="0"/>
      </c:catAx>
      <c:valAx>
        <c:axId val="69185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392619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'[Data for Program Status Report - all.xlsx]All Status Comparisons AY19-23'!$A$85</c:f>
              <c:strCache>
                <c:ptCount val="1"/>
                <c:pt idx="0">
                  <c:v>Addition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5.9438339438339441E-2"/>
                  <c:y val="-1.21396035288329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C6-4743-8816-A30CD1D0C63C}"/>
                </c:ext>
              </c:extLst>
            </c:dLbl>
            <c:dLbl>
              <c:idx val="1"/>
              <c:layout>
                <c:manualLayout>
                  <c:x val="-4.166056166056166E-2"/>
                  <c:y val="3.64188105864989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C6-4743-8816-A30CD1D0C63C}"/>
                </c:ext>
              </c:extLst>
            </c:dLbl>
            <c:dLbl>
              <c:idx val="2"/>
              <c:layout>
                <c:manualLayout>
                  <c:x val="-1.304029304029313E-2"/>
                  <c:y val="2.42792070576659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C6-4743-8816-A30CD1D0C63C}"/>
                </c:ext>
              </c:extLst>
            </c:dLbl>
            <c:dLbl>
              <c:idx val="3"/>
              <c:layout>
                <c:manualLayout>
                  <c:x val="-3.7460317460317548E-2"/>
                  <c:y val="-2.42792070576660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9C6-4743-8816-A30CD1D0C63C}"/>
                </c:ext>
              </c:extLst>
            </c:dLbl>
            <c:dLbl>
              <c:idx val="4"/>
              <c:layout>
                <c:manualLayout>
                  <c:x val="-1.3040293040293041E-2"/>
                  <c:y val="8.093069019221920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9C6-4743-8816-A30CD1D0C63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for Program Status Report - all.xlsx]All Status Comparisons AY19-23'!$B$84:$F$84</c:f>
              <c:strCache>
                <c:ptCount val="5"/>
                <c:pt idx="0">
                  <c:v>AY2019</c:v>
                </c:pt>
                <c:pt idx="1">
                  <c:v>AY2020</c:v>
                </c:pt>
                <c:pt idx="2">
                  <c:v>AY2021</c:v>
                </c:pt>
                <c:pt idx="3">
                  <c:v>AY2022</c:v>
                </c:pt>
                <c:pt idx="4">
                  <c:v>AY2023</c:v>
                </c:pt>
              </c:strCache>
            </c:strRef>
          </c:cat>
          <c:val>
            <c:numRef>
              <c:f>'[Data for Program Status Report - all.xlsx]All Status Comparisons AY19-23'!$B$85:$F$85</c:f>
              <c:numCache>
                <c:formatCode>General</c:formatCode>
                <c:ptCount val="5"/>
                <c:pt idx="0">
                  <c:v>187</c:v>
                </c:pt>
                <c:pt idx="1">
                  <c:v>80</c:v>
                </c:pt>
                <c:pt idx="2">
                  <c:v>107</c:v>
                </c:pt>
                <c:pt idx="3">
                  <c:v>193</c:v>
                </c:pt>
                <c:pt idx="4" formatCode="@">
                  <c:v>176</c:v>
                </c:pt>
              </c:numCache>
            </c:numRef>
          </c:val>
          <c:smooth val="0"/>
          <c:extLst>
            <c:ext xmlns:c16="http://schemas.microsoft.com/office/drawing/2014/chart" uri="{C3380CC4-5D6E-409C-BE32-E72D297353CC}">
              <c16:uniqueId val="{00000005-A9C6-4743-8816-A30CD1D0C63C}"/>
            </c:ext>
          </c:extLst>
        </c:ser>
        <c:ser>
          <c:idx val="1"/>
          <c:order val="1"/>
          <c:tx>
            <c:strRef>
              <c:f>'[Data for Program Status Report - all.xlsx]All Status Comparisons AY19-23'!$A$86</c:f>
              <c:strCache>
                <c:ptCount val="1"/>
                <c:pt idx="0">
                  <c:v>Inactivation/Future Inactivation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0"/>
              <c:layout>
                <c:manualLayout>
                  <c:x val="-5.4172687176989462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9C6-4743-8816-A30CD1D0C63C}"/>
                </c:ext>
              </c:extLst>
            </c:dLbl>
            <c:dLbl>
              <c:idx val="1"/>
              <c:layout>
                <c:manualLayout>
                  <c:x val="-3.1892551892551892E-2"/>
                  <c:y val="3.23722760768879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9C6-4743-8816-A30CD1D0C63C}"/>
                </c:ext>
              </c:extLst>
            </c:dLbl>
            <c:dLbl>
              <c:idx val="2"/>
              <c:layout>
                <c:manualLayout>
                  <c:x val="-3.189255189255194E-2"/>
                  <c:y val="4.04653450961098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9C6-4743-8816-A30CD1D0C63C}"/>
                </c:ext>
              </c:extLst>
            </c:dLbl>
            <c:dLbl>
              <c:idx val="3"/>
              <c:layout>
                <c:manualLayout>
                  <c:x val="-3.1892551892551982E-2"/>
                  <c:y val="3.64188105864989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9C6-4743-8816-A30CD1D0C63C}"/>
                </c:ext>
              </c:extLst>
            </c:dLbl>
            <c:dLbl>
              <c:idx val="4"/>
              <c:layout>
                <c:manualLayout>
                  <c:x val="-9.9145299145299154E-3"/>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9C6-4743-8816-A30CD1D0C63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for Program Status Report - all.xlsx]All Status Comparisons AY19-23'!$B$84:$F$84</c:f>
              <c:strCache>
                <c:ptCount val="5"/>
                <c:pt idx="0">
                  <c:v>AY2019</c:v>
                </c:pt>
                <c:pt idx="1">
                  <c:v>AY2020</c:v>
                </c:pt>
                <c:pt idx="2">
                  <c:v>AY2021</c:v>
                </c:pt>
                <c:pt idx="3">
                  <c:v>AY2022</c:v>
                </c:pt>
                <c:pt idx="4">
                  <c:v>AY2023</c:v>
                </c:pt>
              </c:strCache>
            </c:strRef>
          </c:cat>
          <c:val>
            <c:numRef>
              <c:f>'[Data for Program Status Report - all.xlsx]All Status Comparisons AY19-23'!$B$86:$F$86</c:f>
              <c:numCache>
                <c:formatCode>General</c:formatCode>
                <c:ptCount val="5"/>
                <c:pt idx="0">
                  <c:v>11</c:v>
                </c:pt>
                <c:pt idx="1">
                  <c:v>12</c:v>
                </c:pt>
                <c:pt idx="2">
                  <c:v>23</c:v>
                </c:pt>
                <c:pt idx="3">
                  <c:v>17</c:v>
                </c:pt>
                <c:pt idx="4" formatCode="@">
                  <c:v>26</c:v>
                </c:pt>
              </c:numCache>
            </c:numRef>
          </c:val>
          <c:smooth val="0"/>
          <c:extLst>
            <c:ext xmlns:c16="http://schemas.microsoft.com/office/drawing/2014/chart" uri="{C3380CC4-5D6E-409C-BE32-E72D297353CC}">
              <c16:uniqueId val="{0000000B-A9C6-4743-8816-A30CD1D0C63C}"/>
            </c:ext>
          </c:extLst>
        </c:ser>
        <c:ser>
          <c:idx val="2"/>
          <c:order val="2"/>
          <c:tx>
            <c:strRef>
              <c:f>'[Data for Program Status Report - all.xlsx]All Status Comparisons AY19-23'!$A$87</c:f>
              <c:strCache>
                <c:ptCount val="1"/>
                <c:pt idx="0">
                  <c:v>Deletion/Phase-Out</c:v>
                </c:pt>
              </c:strCache>
            </c:strRef>
          </c:tx>
          <c:spPr>
            <a:ln w="28575" cap="rnd">
              <a:solidFill>
                <a:srgbClr val="C00000"/>
              </a:solidFill>
              <a:round/>
            </a:ln>
            <a:effectLst/>
          </c:spPr>
          <c:marker>
            <c:symbol val="circle"/>
            <c:size val="5"/>
            <c:spPr>
              <a:solidFill>
                <a:srgbClr val="C00000"/>
              </a:solidFill>
              <a:ln w="9525">
                <a:solidFill>
                  <a:schemeClr val="accent3"/>
                </a:solidFill>
              </a:ln>
              <a:effectLst/>
            </c:spPr>
          </c:marker>
          <c:dLbls>
            <c:dLbl>
              <c:idx val="0"/>
              <c:layout>
                <c:manualLayout>
                  <c:x val="-6.6764346764346769E-2"/>
                  <c:y val="-7.4185609011049153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9C6-4743-8816-A30CD1D0C63C}"/>
                </c:ext>
              </c:extLst>
            </c:dLbl>
            <c:dLbl>
              <c:idx val="1"/>
              <c:layout>
                <c:manualLayout>
                  <c:x val="-1.2356532356532401E-2"/>
                  <c:y val="-5.26049486249429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9C6-4743-8816-A30CD1D0C63C}"/>
                </c:ext>
              </c:extLst>
            </c:dLbl>
            <c:dLbl>
              <c:idx val="2"/>
              <c:layout>
                <c:manualLayout>
                  <c:x val="-2.7008547008547098E-2"/>
                  <c:y val="3.23722760768879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9C6-4743-8816-A30CD1D0C63C}"/>
                </c:ext>
              </c:extLst>
            </c:dLbl>
            <c:dLbl>
              <c:idx val="3"/>
              <c:layout>
                <c:manualLayout>
                  <c:x val="-2.4566544566544658E-2"/>
                  <c:y val="2.8325741567276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9C6-4743-8816-A30CD1D0C63C}"/>
                </c:ext>
              </c:extLst>
            </c:dLbl>
            <c:dLbl>
              <c:idx val="4"/>
              <c:layout>
                <c:manualLayout>
                  <c:x val="-1.3040293040293041E-2"/>
                  <c:y val="-7.4185609011049153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9C6-4743-8816-A30CD1D0C63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for Program Status Report - all.xlsx]All Status Comparisons AY19-23'!$B$84:$F$84</c:f>
              <c:strCache>
                <c:ptCount val="5"/>
                <c:pt idx="0">
                  <c:v>AY2019</c:v>
                </c:pt>
                <c:pt idx="1">
                  <c:v>AY2020</c:v>
                </c:pt>
                <c:pt idx="2">
                  <c:v>AY2021</c:v>
                </c:pt>
                <c:pt idx="3">
                  <c:v>AY2022</c:v>
                </c:pt>
                <c:pt idx="4">
                  <c:v>AY2023</c:v>
                </c:pt>
              </c:strCache>
            </c:strRef>
          </c:cat>
          <c:val>
            <c:numRef>
              <c:f>'[Data for Program Status Report - all.xlsx]All Status Comparisons AY19-23'!$B$87:$F$87</c:f>
              <c:numCache>
                <c:formatCode>General</c:formatCode>
                <c:ptCount val="5"/>
                <c:pt idx="0">
                  <c:v>113</c:v>
                </c:pt>
                <c:pt idx="1">
                  <c:v>88</c:v>
                </c:pt>
                <c:pt idx="2">
                  <c:v>56</c:v>
                </c:pt>
                <c:pt idx="3">
                  <c:v>60</c:v>
                </c:pt>
                <c:pt idx="4" formatCode="@">
                  <c:v>107</c:v>
                </c:pt>
              </c:numCache>
            </c:numRef>
          </c:val>
          <c:smooth val="0"/>
          <c:extLst>
            <c:ext xmlns:c16="http://schemas.microsoft.com/office/drawing/2014/chart" uri="{C3380CC4-5D6E-409C-BE32-E72D297353CC}">
              <c16:uniqueId val="{00000011-A9C6-4743-8816-A30CD1D0C63C}"/>
            </c:ext>
          </c:extLst>
        </c:ser>
        <c:dLbls>
          <c:dLblPos val="ctr"/>
          <c:showLegendKey val="0"/>
          <c:showVal val="1"/>
          <c:showCatName val="0"/>
          <c:showSerName val="0"/>
          <c:showPercent val="0"/>
          <c:showBubbleSize val="0"/>
        </c:dLbls>
        <c:marker val="1"/>
        <c:smooth val="0"/>
        <c:axId val="1392592672"/>
        <c:axId val="691842944"/>
      </c:lineChart>
      <c:catAx>
        <c:axId val="1392592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91842944"/>
        <c:crosses val="autoZero"/>
        <c:auto val="1"/>
        <c:lblAlgn val="ctr"/>
        <c:lblOffset val="100"/>
        <c:noMultiLvlLbl val="0"/>
      </c:catAx>
      <c:valAx>
        <c:axId val="691842944"/>
        <c:scaling>
          <c:orientation val="minMax"/>
          <c:max val="2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92592672"/>
        <c:crosses val="autoZero"/>
        <c:crossBetween val="between"/>
        <c:minorUnit val="50"/>
      </c:valAx>
      <c:spPr>
        <a:noFill/>
        <a:ln>
          <a:noFill/>
        </a:ln>
        <a:effectLst/>
      </c:spPr>
    </c:plotArea>
    <c:legend>
      <c:legendPos val="r"/>
      <c:layout>
        <c:manualLayout>
          <c:xMode val="edge"/>
          <c:yMode val="edge"/>
          <c:x val="0.71316787834911299"/>
          <c:y val="0.26066521930505376"/>
          <c:w val="0.27800697047963768"/>
          <c:h val="0.54888290192459399"/>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'[Data for Program Status Report - all.xlsx]All Status Comparisons AY19-23'!$B$3</c:f>
              <c:strCache>
                <c:ptCount val="1"/>
                <c:pt idx="0">
                  <c:v>AY2019</c:v>
                </c:pt>
              </c:strCache>
            </c:strRef>
          </c:tx>
          <c:spPr>
            <a:solidFill>
              <a:schemeClr val="accent1"/>
            </a:solidFill>
            <a:ln>
              <a:noFill/>
            </a:ln>
            <a:effectLst/>
          </c:spPr>
          <c:invertIfNegative val="0"/>
          <c:cat>
            <c:strRef>
              <c:f>'[Data for Program Status Report - all.xlsx]All Status Comparisons AY19-23'!$A$4:$A$20</c:f>
              <c:strCache>
                <c:ptCount val="17"/>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pt idx="16">
                  <c:v>PCCUA</c:v>
                </c:pt>
              </c:strCache>
            </c:strRef>
          </c:cat>
          <c:val>
            <c:numRef>
              <c:f>'[Data for Program Status Report - all.xlsx]All Status Comparisons AY19-23'!$B$4:$B$20</c:f>
              <c:numCache>
                <c:formatCode>General</c:formatCode>
                <c:ptCount val="17"/>
                <c:pt idx="0">
                  <c:v>6</c:v>
                </c:pt>
                <c:pt idx="1">
                  <c:v>10</c:v>
                </c:pt>
                <c:pt idx="2">
                  <c:v>2</c:v>
                </c:pt>
                <c:pt idx="3">
                  <c:v>0</c:v>
                </c:pt>
                <c:pt idx="4">
                  <c:v>4</c:v>
                </c:pt>
                <c:pt idx="5">
                  <c:v>3</c:v>
                </c:pt>
                <c:pt idx="6">
                  <c:v>2</c:v>
                </c:pt>
                <c:pt idx="7">
                  <c:v>17</c:v>
                </c:pt>
                <c:pt idx="8">
                  <c:v>1</c:v>
                </c:pt>
                <c:pt idx="9">
                  <c:v>3</c:v>
                </c:pt>
                <c:pt idx="10">
                  <c:v>1</c:v>
                </c:pt>
                <c:pt idx="11">
                  <c:v>8</c:v>
                </c:pt>
                <c:pt idx="12">
                  <c:v>1</c:v>
                </c:pt>
                <c:pt idx="13">
                  <c:v>12</c:v>
                </c:pt>
                <c:pt idx="14">
                  <c:v>3</c:v>
                </c:pt>
                <c:pt idx="15">
                  <c:v>7</c:v>
                </c:pt>
                <c:pt idx="16">
                  <c:v>5</c:v>
                </c:pt>
              </c:numCache>
            </c:numRef>
          </c:val>
          <c:extLst>
            <c:ext xmlns:c16="http://schemas.microsoft.com/office/drawing/2014/chart" uri="{C3380CC4-5D6E-409C-BE32-E72D297353CC}">
              <c16:uniqueId val="{00000000-817B-498D-9787-714C0DB5EBC6}"/>
            </c:ext>
          </c:extLst>
        </c:ser>
        <c:ser>
          <c:idx val="1"/>
          <c:order val="1"/>
          <c:tx>
            <c:strRef>
              <c:f>'[Data for Program Status Report - all.xlsx]All Status Comparisons AY19-23'!$C$3</c:f>
              <c:strCache>
                <c:ptCount val="1"/>
                <c:pt idx="0">
                  <c:v>AY2020</c:v>
                </c:pt>
              </c:strCache>
            </c:strRef>
          </c:tx>
          <c:spPr>
            <a:solidFill>
              <a:schemeClr val="accent2"/>
            </a:solidFill>
            <a:ln>
              <a:noFill/>
            </a:ln>
            <a:effectLst/>
          </c:spPr>
          <c:invertIfNegative val="0"/>
          <c:cat>
            <c:strRef>
              <c:f>'[Data for Program Status Report - all.xlsx]All Status Comparisons AY19-23'!$A$4:$A$20</c:f>
              <c:strCache>
                <c:ptCount val="17"/>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pt idx="16">
                  <c:v>PCCUA</c:v>
                </c:pt>
              </c:strCache>
            </c:strRef>
          </c:cat>
          <c:val>
            <c:numRef>
              <c:f>'[Data for Program Status Report - all.xlsx]All Status Comparisons AY19-23'!$C$4:$C$20</c:f>
              <c:numCache>
                <c:formatCode>General</c:formatCode>
                <c:ptCount val="17"/>
                <c:pt idx="0">
                  <c:v>6</c:v>
                </c:pt>
                <c:pt idx="1">
                  <c:v>0</c:v>
                </c:pt>
                <c:pt idx="2">
                  <c:v>0</c:v>
                </c:pt>
                <c:pt idx="3">
                  <c:v>1</c:v>
                </c:pt>
                <c:pt idx="4">
                  <c:v>2</c:v>
                </c:pt>
                <c:pt idx="5">
                  <c:v>1</c:v>
                </c:pt>
                <c:pt idx="6">
                  <c:v>2</c:v>
                </c:pt>
                <c:pt idx="7">
                  <c:v>9</c:v>
                </c:pt>
                <c:pt idx="8">
                  <c:v>3</c:v>
                </c:pt>
                <c:pt idx="9">
                  <c:v>2</c:v>
                </c:pt>
                <c:pt idx="10">
                  <c:v>1</c:v>
                </c:pt>
                <c:pt idx="11">
                  <c:v>0</c:v>
                </c:pt>
                <c:pt idx="12">
                  <c:v>6</c:v>
                </c:pt>
                <c:pt idx="13">
                  <c:v>0</c:v>
                </c:pt>
                <c:pt idx="14">
                  <c:v>1</c:v>
                </c:pt>
                <c:pt idx="15">
                  <c:v>0</c:v>
                </c:pt>
                <c:pt idx="16">
                  <c:v>0</c:v>
                </c:pt>
              </c:numCache>
            </c:numRef>
          </c:val>
          <c:extLst>
            <c:ext xmlns:c16="http://schemas.microsoft.com/office/drawing/2014/chart" uri="{C3380CC4-5D6E-409C-BE32-E72D297353CC}">
              <c16:uniqueId val="{00000001-817B-498D-9787-714C0DB5EBC6}"/>
            </c:ext>
          </c:extLst>
        </c:ser>
        <c:ser>
          <c:idx val="2"/>
          <c:order val="2"/>
          <c:tx>
            <c:strRef>
              <c:f>'[Data for Program Status Report - all.xlsx]All Status Comparisons AY19-23'!$D$3</c:f>
              <c:strCache>
                <c:ptCount val="1"/>
                <c:pt idx="0">
                  <c:v>AY2021</c:v>
                </c:pt>
              </c:strCache>
            </c:strRef>
          </c:tx>
          <c:spPr>
            <a:solidFill>
              <a:srgbClr val="C00000"/>
            </a:solidFill>
            <a:ln>
              <a:noFill/>
            </a:ln>
            <a:effectLst/>
          </c:spPr>
          <c:invertIfNegative val="0"/>
          <c:cat>
            <c:strRef>
              <c:f>'[Data for Program Status Report - all.xlsx]All Status Comparisons AY19-23'!$A$4:$A$20</c:f>
              <c:strCache>
                <c:ptCount val="17"/>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pt idx="16">
                  <c:v>PCCUA</c:v>
                </c:pt>
              </c:strCache>
            </c:strRef>
          </c:cat>
          <c:val>
            <c:numRef>
              <c:f>'[Data for Program Status Report - all.xlsx]All Status Comparisons AY19-23'!$D$4:$D$20</c:f>
              <c:numCache>
                <c:formatCode>General</c:formatCode>
                <c:ptCount val="17"/>
                <c:pt idx="0">
                  <c:v>2</c:v>
                </c:pt>
                <c:pt idx="1">
                  <c:v>1</c:v>
                </c:pt>
                <c:pt idx="2">
                  <c:v>1</c:v>
                </c:pt>
                <c:pt idx="3">
                  <c:v>1</c:v>
                </c:pt>
                <c:pt idx="4">
                  <c:v>2</c:v>
                </c:pt>
                <c:pt idx="5">
                  <c:v>4</c:v>
                </c:pt>
                <c:pt idx="6">
                  <c:v>5</c:v>
                </c:pt>
                <c:pt idx="7">
                  <c:v>2</c:v>
                </c:pt>
                <c:pt idx="8">
                  <c:v>7</c:v>
                </c:pt>
                <c:pt idx="9">
                  <c:v>4</c:v>
                </c:pt>
                <c:pt idx="10">
                  <c:v>3</c:v>
                </c:pt>
                <c:pt idx="11">
                  <c:v>5</c:v>
                </c:pt>
                <c:pt idx="12">
                  <c:v>12</c:v>
                </c:pt>
                <c:pt idx="13">
                  <c:v>8</c:v>
                </c:pt>
                <c:pt idx="14">
                  <c:v>4</c:v>
                </c:pt>
                <c:pt idx="15">
                  <c:v>2</c:v>
                </c:pt>
                <c:pt idx="16">
                  <c:v>0</c:v>
                </c:pt>
              </c:numCache>
            </c:numRef>
          </c:val>
          <c:extLst>
            <c:ext xmlns:c16="http://schemas.microsoft.com/office/drawing/2014/chart" uri="{C3380CC4-5D6E-409C-BE32-E72D297353CC}">
              <c16:uniqueId val="{00000002-817B-498D-9787-714C0DB5EBC6}"/>
            </c:ext>
          </c:extLst>
        </c:ser>
        <c:ser>
          <c:idx val="3"/>
          <c:order val="3"/>
          <c:tx>
            <c:strRef>
              <c:f>'[Data for Program Status Report - all.xlsx]All Status Comparisons AY19-23'!$E$3</c:f>
              <c:strCache>
                <c:ptCount val="1"/>
                <c:pt idx="0">
                  <c:v>AY2022</c:v>
                </c:pt>
              </c:strCache>
            </c:strRef>
          </c:tx>
          <c:spPr>
            <a:solidFill>
              <a:schemeClr val="accent4"/>
            </a:solidFill>
            <a:ln>
              <a:noFill/>
            </a:ln>
            <a:effectLst/>
          </c:spPr>
          <c:invertIfNegative val="0"/>
          <c:cat>
            <c:strRef>
              <c:f>'[Data for Program Status Report - all.xlsx]All Status Comparisons AY19-23'!$A$4:$A$20</c:f>
              <c:strCache>
                <c:ptCount val="17"/>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pt idx="16">
                  <c:v>PCCUA</c:v>
                </c:pt>
              </c:strCache>
            </c:strRef>
          </c:cat>
          <c:val>
            <c:numRef>
              <c:f>'[Data for Program Status Report - all.xlsx]All Status Comparisons AY19-23'!$E$4:$E$20</c:f>
              <c:numCache>
                <c:formatCode>General</c:formatCode>
                <c:ptCount val="17"/>
                <c:pt idx="0">
                  <c:v>0</c:v>
                </c:pt>
                <c:pt idx="1">
                  <c:v>2</c:v>
                </c:pt>
                <c:pt idx="2">
                  <c:v>2</c:v>
                </c:pt>
                <c:pt idx="3">
                  <c:v>1</c:v>
                </c:pt>
                <c:pt idx="4">
                  <c:v>7</c:v>
                </c:pt>
                <c:pt idx="5">
                  <c:v>3</c:v>
                </c:pt>
                <c:pt idx="6">
                  <c:v>1</c:v>
                </c:pt>
                <c:pt idx="7">
                  <c:v>8</c:v>
                </c:pt>
                <c:pt idx="8">
                  <c:v>2</c:v>
                </c:pt>
                <c:pt idx="9">
                  <c:v>0</c:v>
                </c:pt>
                <c:pt idx="10">
                  <c:v>7</c:v>
                </c:pt>
                <c:pt idx="11">
                  <c:v>9</c:v>
                </c:pt>
                <c:pt idx="12">
                  <c:v>3</c:v>
                </c:pt>
                <c:pt idx="13">
                  <c:v>6</c:v>
                </c:pt>
                <c:pt idx="14">
                  <c:v>4</c:v>
                </c:pt>
                <c:pt idx="15">
                  <c:v>7</c:v>
                </c:pt>
                <c:pt idx="16">
                  <c:v>2</c:v>
                </c:pt>
              </c:numCache>
            </c:numRef>
          </c:val>
          <c:extLst>
            <c:ext xmlns:c16="http://schemas.microsoft.com/office/drawing/2014/chart" uri="{C3380CC4-5D6E-409C-BE32-E72D297353CC}">
              <c16:uniqueId val="{00000003-817B-498D-9787-714C0DB5EBC6}"/>
            </c:ext>
          </c:extLst>
        </c:ser>
        <c:ser>
          <c:idx val="4"/>
          <c:order val="4"/>
          <c:tx>
            <c:strRef>
              <c:f>'[Data for Program Status Report - all.xlsx]All Status Comparisons AY19-23'!$F$3</c:f>
              <c:strCache>
                <c:ptCount val="1"/>
                <c:pt idx="0">
                  <c:v>AY2023</c:v>
                </c:pt>
              </c:strCache>
            </c:strRef>
          </c:tx>
          <c:spPr>
            <a:solidFill>
              <a:schemeClr val="accent6"/>
            </a:solidFill>
            <a:ln>
              <a:noFill/>
            </a:ln>
            <a:effectLst/>
          </c:spPr>
          <c:invertIfNegative val="0"/>
          <c:cat>
            <c:strRef>
              <c:f>'[Data for Program Status Report - all.xlsx]All Status Comparisons AY19-23'!$A$4:$A$20</c:f>
              <c:strCache>
                <c:ptCount val="17"/>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pt idx="16">
                  <c:v>PCCUA</c:v>
                </c:pt>
              </c:strCache>
            </c:strRef>
          </c:cat>
          <c:val>
            <c:numRef>
              <c:f>'[Data for Program Status Report - all.xlsx]All Status Comparisons AY19-23'!$F$4:$F$20</c:f>
              <c:numCache>
                <c:formatCode>General</c:formatCode>
                <c:ptCount val="17"/>
                <c:pt idx="0">
                  <c:v>2</c:v>
                </c:pt>
                <c:pt idx="1">
                  <c:v>6</c:v>
                </c:pt>
                <c:pt idx="2">
                  <c:v>1</c:v>
                </c:pt>
                <c:pt idx="3">
                  <c:v>8</c:v>
                </c:pt>
                <c:pt idx="4">
                  <c:v>3</c:v>
                </c:pt>
                <c:pt idx="5">
                  <c:v>21</c:v>
                </c:pt>
                <c:pt idx="6">
                  <c:v>7</c:v>
                </c:pt>
                <c:pt idx="7">
                  <c:v>10</c:v>
                </c:pt>
                <c:pt idx="8">
                  <c:v>0</c:v>
                </c:pt>
                <c:pt idx="9">
                  <c:v>7</c:v>
                </c:pt>
                <c:pt idx="10">
                  <c:v>7</c:v>
                </c:pt>
                <c:pt idx="11">
                  <c:v>4</c:v>
                </c:pt>
                <c:pt idx="12">
                  <c:v>4</c:v>
                </c:pt>
                <c:pt idx="13">
                  <c:v>11</c:v>
                </c:pt>
                <c:pt idx="14">
                  <c:v>6</c:v>
                </c:pt>
                <c:pt idx="15">
                  <c:v>8</c:v>
                </c:pt>
                <c:pt idx="16">
                  <c:v>1</c:v>
                </c:pt>
              </c:numCache>
            </c:numRef>
          </c:val>
          <c:extLst>
            <c:ext xmlns:c16="http://schemas.microsoft.com/office/drawing/2014/chart" uri="{C3380CC4-5D6E-409C-BE32-E72D297353CC}">
              <c16:uniqueId val="{00000004-817B-498D-9787-714C0DB5EBC6}"/>
            </c:ext>
          </c:extLst>
        </c:ser>
        <c:dLbls>
          <c:showLegendKey val="0"/>
          <c:showVal val="0"/>
          <c:showCatName val="0"/>
          <c:showSerName val="0"/>
          <c:showPercent val="0"/>
          <c:showBubbleSize val="0"/>
        </c:dLbls>
        <c:gapWidth val="150"/>
        <c:overlap val="100"/>
        <c:axId val="441590848"/>
        <c:axId val="527823312"/>
      </c:barChart>
      <c:catAx>
        <c:axId val="441590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27823312"/>
        <c:crosses val="autoZero"/>
        <c:auto val="1"/>
        <c:lblAlgn val="ctr"/>
        <c:lblOffset val="100"/>
        <c:noMultiLvlLbl val="0"/>
      </c:catAx>
      <c:valAx>
        <c:axId val="527823312"/>
        <c:scaling>
          <c:orientation val="minMax"/>
          <c:max val="6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415908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'[Data for Program Status Report - all.xlsx]All Status Comparisons AY19-23'!$B$3</c:f>
              <c:strCache>
                <c:ptCount val="1"/>
                <c:pt idx="0">
                  <c:v>AY2019</c:v>
                </c:pt>
              </c:strCache>
            </c:strRef>
          </c:tx>
          <c:spPr>
            <a:solidFill>
              <a:schemeClr val="accent1"/>
            </a:solidFill>
            <a:ln>
              <a:noFill/>
            </a:ln>
            <a:effectLst/>
          </c:spPr>
          <c:invertIfNegative val="0"/>
          <c:cat>
            <c:strRef>
              <c:f>'[Data for Program Status Report - all.xlsx]All Status Comparisons AY19-23'!$A$21:$A$36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AY19-23'!$B$21:$B$36</c:f>
              <c:numCache>
                <c:formatCode>General</c:formatCode>
                <c:ptCount val="16"/>
                <c:pt idx="0">
                  <c:v>4</c:v>
                </c:pt>
                <c:pt idx="1">
                  <c:v>4</c:v>
                </c:pt>
                <c:pt idx="2">
                  <c:v>1</c:v>
                </c:pt>
                <c:pt idx="3">
                  <c:v>2</c:v>
                </c:pt>
                <c:pt idx="4">
                  <c:v>15</c:v>
                </c:pt>
                <c:pt idx="5">
                  <c:v>9</c:v>
                </c:pt>
                <c:pt idx="6">
                  <c:v>2</c:v>
                </c:pt>
                <c:pt idx="7">
                  <c:v>1</c:v>
                </c:pt>
                <c:pt idx="8">
                  <c:v>8</c:v>
                </c:pt>
                <c:pt idx="9">
                  <c:v>6</c:v>
                </c:pt>
                <c:pt idx="10">
                  <c:v>16</c:v>
                </c:pt>
                <c:pt idx="11">
                  <c:v>5</c:v>
                </c:pt>
                <c:pt idx="12">
                  <c:v>6</c:v>
                </c:pt>
                <c:pt idx="13">
                  <c:v>17</c:v>
                </c:pt>
                <c:pt idx="14">
                  <c:v>2</c:v>
                </c:pt>
                <c:pt idx="15">
                  <c:v>4</c:v>
                </c:pt>
              </c:numCache>
            </c:numRef>
          </c:val>
          <c:extLst>
            <c:ext xmlns:c16="http://schemas.microsoft.com/office/drawing/2014/chart" uri="{C3380CC4-5D6E-409C-BE32-E72D297353CC}">
              <c16:uniqueId val="{00000000-54FC-4547-8D14-9B0867B0B33E}"/>
            </c:ext>
          </c:extLst>
        </c:ser>
        <c:ser>
          <c:idx val="1"/>
          <c:order val="1"/>
          <c:tx>
            <c:strRef>
              <c:f>'[Data for Program Status Report - all.xlsx]All Status Comparisons AY19-23'!$C$3</c:f>
              <c:strCache>
                <c:ptCount val="1"/>
                <c:pt idx="0">
                  <c:v>AY2020</c:v>
                </c:pt>
              </c:strCache>
            </c:strRef>
          </c:tx>
          <c:spPr>
            <a:solidFill>
              <a:schemeClr val="accent2"/>
            </a:solidFill>
            <a:ln>
              <a:noFill/>
            </a:ln>
            <a:effectLst/>
          </c:spPr>
          <c:invertIfNegative val="0"/>
          <c:cat>
            <c:strRef>
              <c:f>'[Data for Program Status Report - all.xlsx]All Status Comparisons AY19-23'!$A$21:$A$36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AY19-23'!$C$21:$C$36</c:f>
              <c:numCache>
                <c:formatCode>General</c:formatCode>
                <c:ptCount val="16"/>
                <c:pt idx="0">
                  <c:v>1</c:v>
                </c:pt>
                <c:pt idx="1">
                  <c:v>0</c:v>
                </c:pt>
                <c:pt idx="2">
                  <c:v>1</c:v>
                </c:pt>
                <c:pt idx="3">
                  <c:v>1</c:v>
                </c:pt>
                <c:pt idx="4">
                  <c:v>7</c:v>
                </c:pt>
                <c:pt idx="5">
                  <c:v>7</c:v>
                </c:pt>
                <c:pt idx="6">
                  <c:v>1</c:v>
                </c:pt>
                <c:pt idx="7">
                  <c:v>8</c:v>
                </c:pt>
                <c:pt idx="8">
                  <c:v>3</c:v>
                </c:pt>
                <c:pt idx="9">
                  <c:v>0</c:v>
                </c:pt>
                <c:pt idx="10">
                  <c:v>0</c:v>
                </c:pt>
                <c:pt idx="11">
                  <c:v>4</c:v>
                </c:pt>
                <c:pt idx="12">
                  <c:v>4</c:v>
                </c:pt>
                <c:pt idx="13">
                  <c:v>8</c:v>
                </c:pt>
                <c:pt idx="14">
                  <c:v>0</c:v>
                </c:pt>
                <c:pt idx="15">
                  <c:v>1</c:v>
                </c:pt>
              </c:numCache>
            </c:numRef>
          </c:val>
          <c:extLst>
            <c:ext xmlns:c16="http://schemas.microsoft.com/office/drawing/2014/chart" uri="{C3380CC4-5D6E-409C-BE32-E72D297353CC}">
              <c16:uniqueId val="{00000001-54FC-4547-8D14-9B0867B0B33E}"/>
            </c:ext>
          </c:extLst>
        </c:ser>
        <c:ser>
          <c:idx val="2"/>
          <c:order val="2"/>
          <c:tx>
            <c:strRef>
              <c:f>'[Data for Program Status Report - all.xlsx]All Status Comparisons AY19-23'!$D$3</c:f>
              <c:strCache>
                <c:ptCount val="1"/>
                <c:pt idx="0">
                  <c:v>AY2021</c:v>
                </c:pt>
              </c:strCache>
            </c:strRef>
          </c:tx>
          <c:spPr>
            <a:solidFill>
              <a:srgbClr val="C00000"/>
            </a:solidFill>
            <a:ln>
              <a:noFill/>
            </a:ln>
            <a:effectLst/>
          </c:spPr>
          <c:invertIfNegative val="0"/>
          <c:cat>
            <c:strRef>
              <c:f>'[Data for Program Status Report - all.xlsx]All Status Comparisons AY19-23'!$A$21:$A$36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AY19-23'!$D$21:$D$36</c:f>
              <c:numCache>
                <c:formatCode>General</c:formatCode>
                <c:ptCount val="16"/>
                <c:pt idx="0">
                  <c:v>0</c:v>
                </c:pt>
                <c:pt idx="1">
                  <c:v>2</c:v>
                </c:pt>
                <c:pt idx="2">
                  <c:v>0</c:v>
                </c:pt>
                <c:pt idx="3">
                  <c:v>11</c:v>
                </c:pt>
                <c:pt idx="4">
                  <c:v>3</c:v>
                </c:pt>
                <c:pt idx="5">
                  <c:v>7</c:v>
                </c:pt>
                <c:pt idx="6">
                  <c:v>1</c:v>
                </c:pt>
                <c:pt idx="7">
                  <c:v>5</c:v>
                </c:pt>
                <c:pt idx="8">
                  <c:v>1</c:v>
                </c:pt>
                <c:pt idx="9">
                  <c:v>4</c:v>
                </c:pt>
                <c:pt idx="10">
                  <c:v>1</c:v>
                </c:pt>
                <c:pt idx="11">
                  <c:v>4</c:v>
                </c:pt>
                <c:pt idx="12">
                  <c:v>0</c:v>
                </c:pt>
                <c:pt idx="13">
                  <c:v>5</c:v>
                </c:pt>
                <c:pt idx="14">
                  <c:v>0</c:v>
                </c:pt>
                <c:pt idx="15">
                  <c:v>0</c:v>
                </c:pt>
              </c:numCache>
            </c:numRef>
          </c:val>
          <c:extLst>
            <c:ext xmlns:c16="http://schemas.microsoft.com/office/drawing/2014/chart" uri="{C3380CC4-5D6E-409C-BE32-E72D297353CC}">
              <c16:uniqueId val="{00000002-54FC-4547-8D14-9B0867B0B33E}"/>
            </c:ext>
          </c:extLst>
        </c:ser>
        <c:ser>
          <c:idx val="3"/>
          <c:order val="3"/>
          <c:tx>
            <c:strRef>
              <c:f>'[Data for Program Status Report - all.xlsx]All Status Comparisons AY19-23'!$E$3</c:f>
              <c:strCache>
                <c:ptCount val="1"/>
                <c:pt idx="0">
                  <c:v>AY2022</c:v>
                </c:pt>
              </c:strCache>
            </c:strRef>
          </c:tx>
          <c:spPr>
            <a:solidFill>
              <a:schemeClr val="accent4"/>
            </a:solidFill>
            <a:ln>
              <a:noFill/>
            </a:ln>
            <a:effectLst/>
          </c:spPr>
          <c:invertIfNegative val="0"/>
          <c:cat>
            <c:strRef>
              <c:f>'[Data for Program Status Report - all.xlsx]All Status Comparisons AY19-23'!$A$21:$A$36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AY19-23'!$E$21:$E$36</c:f>
              <c:numCache>
                <c:formatCode>General</c:formatCode>
                <c:ptCount val="16"/>
                <c:pt idx="0">
                  <c:v>5</c:v>
                </c:pt>
                <c:pt idx="1">
                  <c:v>4</c:v>
                </c:pt>
                <c:pt idx="2">
                  <c:v>2</c:v>
                </c:pt>
                <c:pt idx="3">
                  <c:v>7</c:v>
                </c:pt>
                <c:pt idx="4">
                  <c:v>10</c:v>
                </c:pt>
                <c:pt idx="5">
                  <c:v>4</c:v>
                </c:pt>
                <c:pt idx="6">
                  <c:v>14</c:v>
                </c:pt>
                <c:pt idx="7">
                  <c:v>41</c:v>
                </c:pt>
                <c:pt idx="8">
                  <c:v>11</c:v>
                </c:pt>
                <c:pt idx="9">
                  <c:v>2</c:v>
                </c:pt>
                <c:pt idx="10">
                  <c:v>3</c:v>
                </c:pt>
                <c:pt idx="11">
                  <c:v>2</c:v>
                </c:pt>
                <c:pt idx="12">
                  <c:v>2</c:v>
                </c:pt>
                <c:pt idx="13">
                  <c:v>15</c:v>
                </c:pt>
                <c:pt idx="14">
                  <c:v>3</c:v>
                </c:pt>
                <c:pt idx="15">
                  <c:v>4</c:v>
                </c:pt>
              </c:numCache>
            </c:numRef>
          </c:val>
          <c:extLst>
            <c:ext xmlns:c16="http://schemas.microsoft.com/office/drawing/2014/chart" uri="{C3380CC4-5D6E-409C-BE32-E72D297353CC}">
              <c16:uniqueId val="{00000003-54FC-4547-8D14-9B0867B0B33E}"/>
            </c:ext>
          </c:extLst>
        </c:ser>
        <c:ser>
          <c:idx val="4"/>
          <c:order val="4"/>
          <c:tx>
            <c:strRef>
              <c:f>'[Data for Program Status Report - all.xlsx]All Status Comparisons AY19-23'!$F$3</c:f>
              <c:strCache>
                <c:ptCount val="1"/>
                <c:pt idx="0">
                  <c:v>AY2023</c:v>
                </c:pt>
              </c:strCache>
            </c:strRef>
          </c:tx>
          <c:spPr>
            <a:solidFill>
              <a:schemeClr val="accent6"/>
            </a:solidFill>
            <a:ln>
              <a:noFill/>
            </a:ln>
            <a:effectLst/>
          </c:spPr>
          <c:invertIfNegative val="0"/>
          <c:cat>
            <c:strRef>
              <c:f>'[Data for Program Status Report - all.xlsx]All Status Comparisons AY19-23'!$A$21:$A$36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AY19-23'!$F$21:$F$36</c:f>
              <c:numCache>
                <c:formatCode>General</c:formatCode>
                <c:ptCount val="16"/>
                <c:pt idx="0">
                  <c:v>0</c:v>
                </c:pt>
                <c:pt idx="1">
                  <c:v>0</c:v>
                </c:pt>
                <c:pt idx="2">
                  <c:v>3</c:v>
                </c:pt>
                <c:pt idx="3">
                  <c:v>5</c:v>
                </c:pt>
                <c:pt idx="4">
                  <c:v>0</c:v>
                </c:pt>
                <c:pt idx="5">
                  <c:v>9</c:v>
                </c:pt>
                <c:pt idx="6">
                  <c:v>6</c:v>
                </c:pt>
                <c:pt idx="7">
                  <c:v>4</c:v>
                </c:pt>
                <c:pt idx="8">
                  <c:v>18</c:v>
                </c:pt>
                <c:pt idx="9">
                  <c:v>1</c:v>
                </c:pt>
                <c:pt idx="10">
                  <c:v>0</c:v>
                </c:pt>
                <c:pt idx="11">
                  <c:v>5</c:v>
                </c:pt>
                <c:pt idx="12">
                  <c:v>6</c:v>
                </c:pt>
                <c:pt idx="13">
                  <c:v>8</c:v>
                </c:pt>
                <c:pt idx="14">
                  <c:v>3</c:v>
                </c:pt>
                <c:pt idx="15">
                  <c:v>2</c:v>
                </c:pt>
              </c:numCache>
            </c:numRef>
          </c:val>
          <c:extLst>
            <c:ext xmlns:c16="http://schemas.microsoft.com/office/drawing/2014/chart" uri="{C3380CC4-5D6E-409C-BE32-E72D297353CC}">
              <c16:uniqueId val="{00000004-54FC-4547-8D14-9B0867B0B33E}"/>
            </c:ext>
          </c:extLst>
        </c:ser>
        <c:dLbls>
          <c:showLegendKey val="0"/>
          <c:showVal val="0"/>
          <c:showCatName val="0"/>
          <c:showSerName val="0"/>
          <c:showPercent val="0"/>
          <c:showBubbleSize val="0"/>
        </c:dLbls>
        <c:gapWidth val="150"/>
        <c:overlap val="100"/>
        <c:axId val="439496768"/>
        <c:axId val="527821872"/>
      </c:barChart>
      <c:catAx>
        <c:axId val="439496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27821872"/>
        <c:crosses val="autoZero"/>
        <c:auto val="1"/>
        <c:lblAlgn val="ctr"/>
        <c:lblOffset val="100"/>
        <c:noMultiLvlLbl val="0"/>
      </c:catAx>
      <c:valAx>
        <c:axId val="527821872"/>
        <c:scaling>
          <c:orientation val="minMax"/>
          <c:max val="6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3949676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cat>
            <c:strRef>
              <c:f>'[Data for Program Status Report - all.xlsx]All Status Comparisons AY19-23'!$H$21:$H$36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AY19-23'!$I$21:$I$36</c:f>
              <c:numCache>
                <c:formatCode>General</c:formatCode>
                <c:ptCount val="16"/>
                <c:pt idx="0">
                  <c:v>7</c:v>
                </c:pt>
                <c:pt idx="1">
                  <c:v>8</c:v>
                </c:pt>
                <c:pt idx="2">
                  <c:v>3</c:v>
                </c:pt>
                <c:pt idx="3">
                  <c:v>2</c:v>
                </c:pt>
                <c:pt idx="4">
                  <c:v>1</c:v>
                </c:pt>
                <c:pt idx="5">
                  <c:v>0</c:v>
                </c:pt>
                <c:pt idx="6">
                  <c:v>3</c:v>
                </c:pt>
                <c:pt idx="7">
                  <c:v>0</c:v>
                </c:pt>
                <c:pt idx="8">
                  <c:v>7</c:v>
                </c:pt>
                <c:pt idx="9">
                  <c:v>8</c:v>
                </c:pt>
                <c:pt idx="10">
                  <c:v>0</c:v>
                </c:pt>
                <c:pt idx="11">
                  <c:v>1</c:v>
                </c:pt>
                <c:pt idx="12">
                  <c:v>0</c:v>
                </c:pt>
                <c:pt idx="13">
                  <c:v>4</c:v>
                </c:pt>
                <c:pt idx="14">
                  <c:v>0</c:v>
                </c:pt>
                <c:pt idx="15">
                  <c:v>1</c:v>
                </c:pt>
              </c:numCache>
            </c:numRef>
          </c:val>
          <c:extLst>
            <c:ext xmlns:c16="http://schemas.microsoft.com/office/drawing/2014/chart" uri="{C3380CC4-5D6E-409C-BE32-E72D297353CC}">
              <c16:uniqueId val="{00000000-2330-4A75-B251-CDC03616EFCC}"/>
            </c:ext>
          </c:extLst>
        </c:ser>
        <c:ser>
          <c:idx val="1"/>
          <c:order val="1"/>
          <c:spPr>
            <a:solidFill>
              <a:schemeClr val="accent2"/>
            </a:solidFill>
            <a:ln>
              <a:noFill/>
            </a:ln>
            <a:effectLst/>
          </c:spPr>
          <c:invertIfNegative val="0"/>
          <c:cat>
            <c:strRef>
              <c:f>'[Data for Program Status Report - all.xlsx]All Status Comparisons AY19-23'!$H$21:$H$36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AY19-23'!$J$21:$J$36</c:f>
              <c:numCache>
                <c:formatCode>General</c:formatCode>
                <c:ptCount val="16"/>
                <c:pt idx="0">
                  <c:v>6</c:v>
                </c:pt>
                <c:pt idx="1">
                  <c:v>0</c:v>
                </c:pt>
                <c:pt idx="2">
                  <c:v>5</c:v>
                </c:pt>
                <c:pt idx="3">
                  <c:v>1</c:v>
                </c:pt>
                <c:pt idx="4">
                  <c:v>1</c:v>
                </c:pt>
                <c:pt idx="5">
                  <c:v>7</c:v>
                </c:pt>
                <c:pt idx="6">
                  <c:v>3</c:v>
                </c:pt>
                <c:pt idx="7">
                  <c:v>15</c:v>
                </c:pt>
                <c:pt idx="8">
                  <c:v>2</c:v>
                </c:pt>
                <c:pt idx="9">
                  <c:v>0</c:v>
                </c:pt>
                <c:pt idx="10">
                  <c:v>0</c:v>
                </c:pt>
                <c:pt idx="11">
                  <c:v>0</c:v>
                </c:pt>
                <c:pt idx="12">
                  <c:v>0</c:v>
                </c:pt>
                <c:pt idx="13">
                  <c:v>8</c:v>
                </c:pt>
                <c:pt idx="14">
                  <c:v>0</c:v>
                </c:pt>
                <c:pt idx="15">
                  <c:v>0</c:v>
                </c:pt>
              </c:numCache>
            </c:numRef>
          </c:val>
          <c:extLst>
            <c:ext xmlns:c16="http://schemas.microsoft.com/office/drawing/2014/chart" uri="{C3380CC4-5D6E-409C-BE32-E72D297353CC}">
              <c16:uniqueId val="{00000001-2330-4A75-B251-CDC03616EFCC}"/>
            </c:ext>
          </c:extLst>
        </c:ser>
        <c:ser>
          <c:idx val="2"/>
          <c:order val="2"/>
          <c:spPr>
            <a:solidFill>
              <a:srgbClr val="C00000"/>
            </a:solidFill>
            <a:ln>
              <a:noFill/>
            </a:ln>
            <a:effectLst/>
          </c:spPr>
          <c:invertIfNegative val="0"/>
          <c:cat>
            <c:strRef>
              <c:f>'[Data for Program Status Report - all.xlsx]All Status Comparisons AY19-23'!$H$21:$H$36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AY19-23'!$K$21:$K$36</c:f>
              <c:numCache>
                <c:formatCode>General</c:formatCode>
                <c:ptCount val="16"/>
                <c:pt idx="0">
                  <c:v>8</c:v>
                </c:pt>
                <c:pt idx="1">
                  <c:v>0</c:v>
                </c:pt>
                <c:pt idx="2">
                  <c:v>4</c:v>
                </c:pt>
                <c:pt idx="3">
                  <c:v>0</c:v>
                </c:pt>
                <c:pt idx="4">
                  <c:v>4</c:v>
                </c:pt>
                <c:pt idx="5">
                  <c:v>0</c:v>
                </c:pt>
                <c:pt idx="6">
                  <c:v>2</c:v>
                </c:pt>
                <c:pt idx="7">
                  <c:v>4</c:v>
                </c:pt>
                <c:pt idx="8">
                  <c:v>2</c:v>
                </c:pt>
                <c:pt idx="9">
                  <c:v>1</c:v>
                </c:pt>
                <c:pt idx="10">
                  <c:v>0</c:v>
                </c:pt>
                <c:pt idx="11">
                  <c:v>0</c:v>
                </c:pt>
                <c:pt idx="12">
                  <c:v>0</c:v>
                </c:pt>
                <c:pt idx="13">
                  <c:v>2</c:v>
                </c:pt>
                <c:pt idx="14">
                  <c:v>0</c:v>
                </c:pt>
                <c:pt idx="15">
                  <c:v>0</c:v>
                </c:pt>
              </c:numCache>
            </c:numRef>
          </c:val>
          <c:extLst>
            <c:ext xmlns:c16="http://schemas.microsoft.com/office/drawing/2014/chart" uri="{C3380CC4-5D6E-409C-BE32-E72D297353CC}">
              <c16:uniqueId val="{00000002-2330-4A75-B251-CDC03616EFCC}"/>
            </c:ext>
          </c:extLst>
        </c:ser>
        <c:ser>
          <c:idx val="3"/>
          <c:order val="3"/>
          <c:spPr>
            <a:solidFill>
              <a:schemeClr val="accent4"/>
            </a:solidFill>
            <a:ln>
              <a:noFill/>
            </a:ln>
            <a:effectLst/>
          </c:spPr>
          <c:invertIfNegative val="0"/>
          <c:cat>
            <c:strRef>
              <c:f>'[Data for Program Status Report - all.xlsx]All Status Comparisons AY19-23'!$H$21:$H$36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AY19-23'!$L$21:$L$36</c:f>
              <c:numCache>
                <c:formatCode>General</c:formatCode>
                <c:ptCount val="16"/>
                <c:pt idx="0">
                  <c:v>0</c:v>
                </c:pt>
                <c:pt idx="1">
                  <c:v>0</c:v>
                </c:pt>
                <c:pt idx="2">
                  <c:v>5</c:v>
                </c:pt>
                <c:pt idx="3">
                  <c:v>0</c:v>
                </c:pt>
                <c:pt idx="4">
                  <c:v>2</c:v>
                </c:pt>
                <c:pt idx="5">
                  <c:v>0</c:v>
                </c:pt>
                <c:pt idx="6">
                  <c:v>0</c:v>
                </c:pt>
                <c:pt idx="7">
                  <c:v>2</c:v>
                </c:pt>
                <c:pt idx="8">
                  <c:v>8</c:v>
                </c:pt>
                <c:pt idx="9">
                  <c:v>0</c:v>
                </c:pt>
                <c:pt idx="10">
                  <c:v>1</c:v>
                </c:pt>
                <c:pt idx="11">
                  <c:v>0</c:v>
                </c:pt>
                <c:pt idx="12">
                  <c:v>0</c:v>
                </c:pt>
                <c:pt idx="13">
                  <c:v>0</c:v>
                </c:pt>
                <c:pt idx="14">
                  <c:v>6</c:v>
                </c:pt>
                <c:pt idx="15">
                  <c:v>0</c:v>
                </c:pt>
              </c:numCache>
            </c:numRef>
          </c:val>
          <c:extLst>
            <c:ext xmlns:c16="http://schemas.microsoft.com/office/drawing/2014/chart" uri="{C3380CC4-5D6E-409C-BE32-E72D297353CC}">
              <c16:uniqueId val="{00000003-2330-4A75-B251-CDC03616EFCC}"/>
            </c:ext>
          </c:extLst>
        </c:ser>
        <c:ser>
          <c:idx val="4"/>
          <c:order val="4"/>
          <c:spPr>
            <a:solidFill>
              <a:schemeClr val="accent6"/>
            </a:solidFill>
            <a:ln>
              <a:noFill/>
            </a:ln>
            <a:effectLst/>
          </c:spPr>
          <c:invertIfNegative val="0"/>
          <c:cat>
            <c:strRef>
              <c:f>'[Data for Program Status Report - all.xlsx]All Status Comparisons AY19-23'!$H$21:$H$36</c:f>
              <c:strCache>
                <c:ptCount val="16"/>
                <c:pt idx="0">
                  <c:v>OZC</c:v>
                </c:pt>
                <c:pt idx="1">
                  <c:v>NWACC</c:v>
                </c:pt>
                <c:pt idx="2">
                  <c:v>NPC</c:v>
                </c:pt>
                <c:pt idx="3">
                  <c:v>NAC</c:v>
                </c:pt>
                <c:pt idx="4">
                  <c:v>HSU</c:v>
                </c:pt>
                <c:pt idx="5">
                  <c:v>EACC</c:v>
                </c:pt>
                <c:pt idx="6">
                  <c:v>CCCUA</c:v>
                </c:pt>
                <c:pt idx="7">
                  <c:v>BRTC</c:v>
                </c:pt>
                <c:pt idx="8">
                  <c:v>ATU</c:v>
                </c:pt>
                <c:pt idx="9">
                  <c:v>ASUTR</c:v>
                </c:pt>
                <c:pt idx="10">
                  <c:v>ASUN</c:v>
                </c:pt>
                <c:pt idx="11">
                  <c:v>ASUMS</c:v>
                </c:pt>
                <c:pt idx="12">
                  <c:v>ASUMH</c:v>
                </c:pt>
                <c:pt idx="13">
                  <c:v>ASUJ</c:v>
                </c:pt>
                <c:pt idx="14">
                  <c:v>ASUB</c:v>
                </c:pt>
                <c:pt idx="15">
                  <c:v>ANC</c:v>
                </c:pt>
              </c:strCache>
            </c:strRef>
          </c:cat>
          <c:val>
            <c:numRef>
              <c:f>'[Data for Program Status Report - all.xlsx]All Status Comparisons AY19-23'!$M$21:$M$36</c:f>
              <c:numCache>
                <c:formatCode>General</c:formatCode>
                <c:ptCount val="16"/>
                <c:pt idx="0">
                  <c:v>0</c:v>
                </c:pt>
                <c:pt idx="1">
                  <c:v>3</c:v>
                </c:pt>
                <c:pt idx="2">
                  <c:v>1</c:v>
                </c:pt>
                <c:pt idx="3">
                  <c:v>4</c:v>
                </c:pt>
                <c:pt idx="4">
                  <c:v>0</c:v>
                </c:pt>
                <c:pt idx="5">
                  <c:v>16</c:v>
                </c:pt>
                <c:pt idx="6">
                  <c:v>0</c:v>
                </c:pt>
                <c:pt idx="7">
                  <c:v>3</c:v>
                </c:pt>
                <c:pt idx="8">
                  <c:v>1</c:v>
                </c:pt>
                <c:pt idx="9">
                  <c:v>4</c:v>
                </c:pt>
                <c:pt idx="10">
                  <c:v>0</c:v>
                </c:pt>
                <c:pt idx="11">
                  <c:v>0</c:v>
                </c:pt>
                <c:pt idx="12">
                  <c:v>0</c:v>
                </c:pt>
                <c:pt idx="13">
                  <c:v>15</c:v>
                </c:pt>
                <c:pt idx="14">
                  <c:v>0</c:v>
                </c:pt>
                <c:pt idx="15">
                  <c:v>0</c:v>
                </c:pt>
              </c:numCache>
            </c:numRef>
          </c:val>
          <c:extLst>
            <c:ext xmlns:c16="http://schemas.microsoft.com/office/drawing/2014/chart" uri="{C3380CC4-5D6E-409C-BE32-E72D297353CC}">
              <c16:uniqueId val="{00000004-2330-4A75-B251-CDC03616EFCC}"/>
            </c:ext>
          </c:extLst>
        </c:ser>
        <c:dLbls>
          <c:showLegendKey val="0"/>
          <c:showVal val="0"/>
          <c:showCatName val="0"/>
          <c:showSerName val="0"/>
          <c:showPercent val="0"/>
          <c:showBubbleSize val="0"/>
        </c:dLbls>
        <c:gapWidth val="150"/>
        <c:overlap val="100"/>
        <c:axId val="337822688"/>
        <c:axId val="59757808"/>
      </c:barChart>
      <c:catAx>
        <c:axId val="337822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9757808"/>
        <c:crosses val="autoZero"/>
        <c:auto val="1"/>
        <c:lblAlgn val="ctr"/>
        <c:lblOffset val="100"/>
        <c:noMultiLvlLbl val="0"/>
      </c:catAx>
      <c:valAx>
        <c:axId val="59757808"/>
        <c:scaling>
          <c:orientation val="minMax"/>
          <c:max val="6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3782268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'[Data for Program Status Report - all.xlsx]All Status Comparisons AY19-23'!$I$3</c:f>
              <c:strCache>
                <c:ptCount val="1"/>
                <c:pt idx="0">
                  <c:v>AY2019</c:v>
                </c:pt>
              </c:strCache>
            </c:strRef>
          </c:tx>
          <c:spPr>
            <a:solidFill>
              <a:schemeClr val="accent1"/>
            </a:solidFill>
            <a:ln>
              <a:noFill/>
            </a:ln>
            <a:effectLst/>
          </c:spPr>
          <c:invertIfNegative val="0"/>
          <c:cat>
            <c:strRef>
              <c:f>'[Data for Program Status Report - all.xlsx]All Status Comparisons AY19-23'!$H$4:$H$20</c:f>
              <c:strCache>
                <c:ptCount val="17"/>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pt idx="16">
                  <c:v>PCCUA</c:v>
                </c:pt>
              </c:strCache>
            </c:strRef>
          </c:cat>
          <c:val>
            <c:numRef>
              <c:f>'[Data for Program Status Report - all.xlsx]All Status Comparisons AY19-23'!$I$4:$I$20</c:f>
              <c:numCache>
                <c:formatCode>General</c:formatCode>
                <c:ptCount val="17"/>
                <c:pt idx="0">
                  <c:v>3</c:v>
                </c:pt>
                <c:pt idx="1">
                  <c:v>0</c:v>
                </c:pt>
                <c:pt idx="2">
                  <c:v>0</c:v>
                </c:pt>
                <c:pt idx="3">
                  <c:v>12</c:v>
                </c:pt>
                <c:pt idx="4">
                  <c:v>0</c:v>
                </c:pt>
                <c:pt idx="5">
                  <c:v>23</c:v>
                </c:pt>
                <c:pt idx="6">
                  <c:v>0</c:v>
                </c:pt>
                <c:pt idx="7">
                  <c:v>6</c:v>
                </c:pt>
                <c:pt idx="8">
                  <c:v>0</c:v>
                </c:pt>
                <c:pt idx="9">
                  <c:v>0</c:v>
                </c:pt>
                <c:pt idx="10">
                  <c:v>1</c:v>
                </c:pt>
                <c:pt idx="11">
                  <c:v>1</c:v>
                </c:pt>
                <c:pt idx="12">
                  <c:v>3</c:v>
                </c:pt>
                <c:pt idx="13">
                  <c:v>5</c:v>
                </c:pt>
                <c:pt idx="14">
                  <c:v>2</c:v>
                </c:pt>
                <c:pt idx="15">
                  <c:v>6</c:v>
                </c:pt>
                <c:pt idx="16">
                  <c:v>6</c:v>
                </c:pt>
              </c:numCache>
            </c:numRef>
          </c:val>
          <c:extLst>
            <c:ext xmlns:c16="http://schemas.microsoft.com/office/drawing/2014/chart" uri="{C3380CC4-5D6E-409C-BE32-E72D297353CC}">
              <c16:uniqueId val="{00000000-B77C-4A40-AD6C-77AC54ADC906}"/>
            </c:ext>
          </c:extLst>
        </c:ser>
        <c:ser>
          <c:idx val="1"/>
          <c:order val="1"/>
          <c:tx>
            <c:strRef>
              <c:f>'[Data for Program Status Report - all.xlsx]All Status Comparisons AY19-23'!$J$3</c:f>
              <c:strCache>
                <c:ptCount val="1"/>
                <c:pt idx="0">
                  <c:v>AY2020</c:v>
                </c:pt>
              </c:strCache>
            </c:strRef>
          </c:tx>
          <c:spPr>
            <a:solidFill>
              <a:schemeClr val="accent2"/>
            </a:solidFill>
            <a:ln>
              <a:noFill/>
            </a:ln>
            <a:effectLst/>
          </c:spPr>
          <c:invertIfNegative val="0"/>
          <c:cat>
            <c:strRef>
              <c:f>'[Data for Program Status Report - all.xlsx]All Status Comparisons AY19-23'!$H$4:$H$20</c:f>
              <c:strCache>
                <c:ptCount val="17"/>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pt idx="16">
                  <c:v>PCCUA</c:v>
                </c:pt>
              </c:strCache>
            </c:strRef>
          </c:cat>
          <c:val>
            <c:numRef>
              <c:f>'[Data for Program Status Report - all.xlsx]All Status Comparisons AY19-23'!$J$4:$J$20</c:f>
              <c:numCache>
                <c:formatCode>General</c:formatCode>
                <c:ptCount val="17"/>
                <c:pt idx="0">
                  <c:v>4</c:v>
                </c:pt>
                <c:pt idx="1">
                  <c:v>2</c:v>
                </c:pt>
                <c:pt idx="2">
                  <c:v>0</c:v>
                </c:pt>
                <c:pt idx="3">
                  <c:v>3</c:v>
                </c:pt>
                <c:pt idx="4">
                  <c:v>0</c:v>
                </c:pt>
                <c:pt idx="5">
                  <c:v>10</c:v>
                </c:pt>
                <c:pt idx="6">
                  <c:v>1</c:v>
                </c:pt>
                <c:pt idx="7">
                  <c:v>4</c:v>
                </c:pt>
                <c:pt idx="8">
                  <c:v>2</c:v>
                </c:pt>
                <c:pt idx="9">
                  <c:v>8</c:v>
                </c:pt>
                <c:pt idx="10">
                  <c:v>0</c:v>
                </c:pt>
                <c:pt idx="11">
                  <c:v>1</c:v>
                </c:pt>
                <c:pt idx="12">
                  <c:v>2</c:v>
                </c:pt>
                <c:pt idx="13">
                  <c:v>0</c:v>
                </c:pt>
                <c:pt idx="14">
                  <c:v>0</c:v>
                </c:pt>
                <c:pt idx="15">
                  <c:v>0</c:v>
                </c:pt>
                <c:pt idx="16">
                  <c:v>3</c:v>
                </c:pt>
              </c:numCache>
            </c:numRef>
          </c:val>
          <c:extLst>
            <c:ext xmlns:c16="http://schemas.microsoft.com/office/drawing/2014/chart" uri="{C3380CC4-5D6E-409C-BE32-E72D297353CC}">
              <c16:uniqueId val="{00000001-B77C-4A40-AD6C-77AC54ADC906}"/>
            </c:ext>
          </c:extLst>
        </c:ser>
        <c:ser>
          <c:idx val="2"/>
          <c:order val="2"/>
          <c:tx>
            <c:strRef>
              <c:f>'[Data for Program Status Report - all.xlsx]All Status Comparisons AY19-23'!$K$3</c:f>
              <c:strCache>
                <c:ptCount val="1"/>
                <c:pt idx="0">
                  <c:v>AY2021</c:v>
                </c:pt>
              </c:strCache>
            </c:strRef>
          </c:tx>
          <c:spPr>
            <a:solidFill>
              <a:srgbClr val="C00000"/>
            </a:solidFill>
            <a:ln>
              <a:noFill/>
            </a:ln>
            <a:effectLst/>
          </c:spPr>
          <c:invertIfNegative val="0"/>
          <c:cat>
            <c:strRef>
              <c:f>'[Data for Program Status Report - all.xlsx]All Status Comparisons AY19-23'!$H$4:$H$20</c:f>
              <c:strCache>
                <c:ptCount val="17"/>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pt idx="16">
                  <c:v>PCCUA</c:v>
                </c:pt>
              </c:strCache>
            </c:strRef>
          </c:cat>
          <c:val>
            <c:numRef>
              <c:f>'[Data for Program Status Report - all.xlsx]All Status Comparisons AY19-23'!$K$4:$K$20</c:f>
              <c:numCache>
                <c:formatCode>General</c:formatCode>
                <c:ptCount val="17"/>
                <c:pt idx="0">
                  <c:v>9</c:v>
                </c:pt>
                <c:pt idx="1">
                  <c:v>0</c:v>
                </c:pt>
                <c:pt idx="2">
                  <c:v>0</c:v>
                </c:pt>
                <c:pt idx="3">
                  <c:v>1</c:v>
                </c:pt>
                <c:pt idx="4">
                  <c:v>0</c:v>
                </c:pt>
                <c:pt idx="5">
                  <c:v>3</c:v>
                </c:pt>
                <c:pt idx="6">
                  <c:v>1</c:v>
                </c:pt>
                <c:pt idx="7">
                  <c:v>3</c:v>
                </c:pt>
                <c:pt idx="8">
                  <c:v>0</c:v>
                </c:pt>
                <c:pt idx="9">
                  <c:v>0</c:v>
                </c:pt>
                <c:pt idx="10">
                  <c:v>4</c:v>
                </c:pt>
                <c:pt idx="11">
                  <c:v>0</c:v>
                </c:pt>
                <c:pt idx="12">
                  <c:v>6</c:v>
                </c:pt>
                <c:pt idx="13">
                  <c:v>0</c:v>
                </c:pt>
                <c:pt idx="14">
                  <c:v>2</c:v>
                </c:pt>
                <c:pt idx="15">
                  <c:v>0</c:v>
                </c:pt>
                <c:pt idx="16">
                  <c:v>0</c:v>
                </c:pt>
              </c:numCache>
            </c:numRef>
          </c:val>
          <c:extLst>
            <c:ext xmlns:c16="http://schemas.microsoft.com/office/drawing/2014/chart" uri="{C3380CC4-5D6E-409C-BE32-E72D297353CC}">
              <c16:uniqueId val="{00000002-B77C-4A40-AD6C-77AC54ADC906}"/>
            </c:ext>
          </c:extLst>
        </c:ser>
        <c:ser>
          <c:idx val="3"/>
          <c:order val="3"/>
          <c:tx>
            <c:strRef>
              <c:f>'[Data for Program Status Report - all.xlsx]All Status Comparisons AY19-23'!$L$3</c:f>
              <c:strCache>
                <c:ptCount val="1"/>
                <c:pt idx="0">
                  <c:v>AY2022</c:v>
                </c:pt>
              </c:strCache>
            </c:strRef>
          </c:tx>
          <c:spPr>
            <a:solidFill>
              <a:schemeClr val="accent4"/>
            </a:solidFill>
            <a:ln>
              <a:noFill/>
            </a:ln>
            <a:effectLst/>
          </c:spPr>
          <c:invertIfNegative val="0"/>
          <c:cat>
            <c:strRef>
              <c:f>'[Data for Program Status Report - all.xlsx]All Status Comparisons AY19-23'!$H$4:$H$20</c:f>
              <c:strCache>
                <c:ptCount val="17"/>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pt idx="16">
                  <c:v>PCCUA</c:v>
                </c:pt>
              </c:strCache>
            </c:strRef>
          </c:cat>
          <c:val>
            <c:numRef>
              <c:f>'[Data for Program Status Report - all.xlsx]All Status Comparisons AY19-23'!$L$4:$L$20</c:f>
              <c:numCache>
                <c:formatCode>General</c:formatCode>
                <c:ptCount val="17"/>
                <c:pt idx="0">
                  <c:v>3</c:v>
                </c:pt>
                <c:pt idx="1">
                  <c:v>0</c:v>
                </c:pt>
                <c:pt idx="2">
                  <c:v>0</c:v>
                </c:pt>
                <c:pt idx="3">
                  <c:v>3</c:v>
                </c:pt>
                <c:pt idx="4">
                  <c:v>3</c:v>
                </c:pt>
                <c:pt idx="5">
                  <c:v>21</c:v>
                </c:pt>
                <c:pt idx="6">
                  <c:v>0</c:v>
                </c:pt>
                <c:pt idx="7">
                  <c:v>3</c:v>
                </c:pt>
                <c:pt idx="8">
                  <c:v>0</c:v>
                </c:pt>
                <c:pt idx="9">
                  <c:v>3</c:v>
                </c:pt>
                <c:pt idx="10">
                  <c:v>0</c:v>
                </c:pt>
                <c:pt idx="11">
                  <c:v>0</c:v>
                </c:pt>
                <c:pt idx="12">
                  <c:v>0</c:v>
                </c:pt>
                <c:pt idx="13">
                  <c:v>0</c:v>
                </c:pt>
                <c:pt idx="14">
                  <c:v>0</c:v>
                </c:pt>
                <c:pt idx="15">
                  <c:v>0</c:v>
                </c:pt>
                <c:pt idx="16">
                  <c:v>0</c:v>
                </c:pt>
              </c:numCache>
            </c:numRef>
          </c:val>
          <c:extLst>
            <c:ext xmlns:c16="http://schemas.microsoft.com/office/drawing/2014/chart" uri="{C3380CC4-5D6E-409C-BE32-E72D297353CC}">
              <c16:uniqueId val="{00000003-B77C-4A40-AD6C-77AC54ADC906}"/>
            </c:ext>
          </c:extLst>
        </c:ser>
        <c:ser>
          <c:idx val="4"/>
          <c:order val="4"/>
          <c:tx>
            <c:strRef>
              <c:f>'[Data for Program Status Report - all.xlsx]All Status Comparisons AY19-23'!$M$3</c:f>
              <c:strCache>
                <c:ptCount val="1"/>
                <c:pt idx="0">
                  <c:v>AY2023</c:v>
                </c:pt>
              </c:strCache>
            </c:strRef>
          </c:tx>
          <c:spPr>
            <a:solidFill>
              <a:schemeClr val="accent6"/>
            </a:solidFill>
            <a:ln>
              <a:noFill/>
            </a:ln>
            <a:effectLst/>
          </c:spPr>
          <c:invertIfNegative val="0"/>
          <c:cat>
            <c:strRef>
              <c:f>'[Data for Program Status Report - all.xlsx]All Status Comparisons AY19-23'!$H$4:$H$20</c:f>
              <c:strCache>
                <c:ptCount val="17"/>
                <c:pt idx="0">
                  <c:v>UCA</c:v>
                </c:pt>
                <c:pt idx="1">
                  <c:v>UAPTC</c:v>
                </c:pt>
                <c:pt idx="2">
                  <c:v>UAPB</c:v>
                </c:pt>
                <c:pt idx="3">
                  <c:v>UAMS</c:v>
                </c:pt>
                <c:pt idx="4">
                  <c:v>UAM</c:v>
                </c:pt>
                <c:pt idx="5">
                  <c:v>UALR</c:v>
                </c:pt>
                <c:pt idx="6">
                  <c:v>UAFS</c:v>
                </c:pt>
                <c:pt idx="7">
                  <c:v>UAF</c:v>
                </c:pt>
                <c:pt idx="8">
                  <c:v>UACCRM</c:v>
                </c:pt>
                <c:pt idx="9">
                  <c:v>UACCM</c:v>
                </c:pt>
                <c:pt idx="10">
                  <c:v>UACCHT</c:v>
                </c:pt>
                <c:pt idx="11">
                  <c:v>UACCB</c:v>
                </c:pt>
                <c:pt idx="12">
                  <c:v>SEARK</c:v>
                </c:pt>
                <c:pt idx="13">
                  <c:v>SAUT</c:v>
                </c:pt>
                <c:pt idx="14">
                  <c:v>SAUM</c:v>
                </c:pt>
                <c:pt idx="15">
                  <c:v>SACC</c:v>
                </c:pt>
                <c:pt idx="16">
                  <c:v>PCCUA</c:v>
                </c:pt>
              </c:strCache>
            </c:strRef>
          </c:cat>
          <c:val>
            <c:numRef>
              <c:f>'[Data for Program Status Report - all.xlsx]All Status Comparisons AY19-23'!$M$4:$M$20</c:f>
              <c:numCache>
                <c:formatCode>General</c:formatCode>
                <c:ptCount val="17"/>
                <c:pt idx="0">
                  <c:v>16</c:v>
                </c:pt>
                <c:pt idx="1">
                  <c:v>0</c:v>
                </c:pt>
                <c:pt idx="2">
                  <c:v>0</c:v>
                </c:pt>
                <c:pt idx="3">
                  <c:v>2</c:v>
                </c:pt>
                <c:pt idx="4">
                  <c:v>2</c:v>
                </c:pt>
                <c:pt idx="5">
                  <c:v>1</c:v>
                </c:pt>
                <c:pt idx="6">
                  <c:v>14</c:v>
                </c:pt>
                <c:pt idx="7">
                  <c:v>6</c:v>
                </c:pt>
                <c:pt idx="8">
                  <c:v>1</c:v>
                </c:pt>
                <c:pt idx="9">
                  <c:v>5</c:v>
                </c:pt>
                <c:pt idx="10">
                  <c:v>7</c:v>
                </c:pt>
                <c:pt idx="11">
                  <c:v>0</c:v>
                </c:pt>
                <c:pt idx="12">
                  <c:v>4</c:v>
                </c:pt>
                <c:pt idx="13">
                  <c:v>0</c:v>
                </c:pt>
                <c:pt idx="14">
                  <c:v>0</c:v>
                </c:pt>
                <c:pt idx="15">
                  <c:v>0</c:v>
                </c:pt>
                <c:pt idx="16">
                  <c:v>2</c:v>
                </c:pt>
              </c:numCache>
            </c:numRef>
          </c:val>
          <c:extLst>
            <c:ext xmlns:c16="http://schemas.microsoft.com/office/drawing/2014/chart" uri="{C3380CC4-5D6E-409C-BE32-E72D297353CC}">
              <c16:uniqueId val="{00000004-B77C-4A40-AD6C-77AC54ADC906}"/>
            </c:ext>
          </c:extLst>
        </c:ser>
        <c:dLbls>
          <c:showLegendKey val="0"/>
          <c:showVal val="0"/>
          <c:showCatName val="0"/>
          <c:showSerName val="0"/>
          <c:showPercent val="0"/>
          <c:showBubbleSize val="0"/>
        </c:dLbls>
        <c:gapWidth val="150"/>
        <c:overlap val="100"/>
        <c:axId val="119055792"/>
        <c:axId val="1909014128"/>
      </c:barChart>
      <c:catAx>
        <c:axId val="119055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909014128"/>
        <c:crosses val="autoZero"/>
        <c:auto val="1"/>
        <c:lblAlgn val="ctr"/>
        <c:lblOffset val="100"/>
        <c:noMultiLvlLbl val="0"/>
      </c:catAx>
      <c:valAx>
        <c:axId val="1909014128"/>
        <c:scaling>
          <c:orientation val="minMax"/>
          <c:max val="6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9055792"/>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0.57314</cdr:x>
      <cdr:y>0.42984</cdr:y>
    </cdr:from>
    <cdr:to>
      <cdr:x>0.78833</cdr:x>
      <cdr:y>0.62138</cdr:y>
    </cdr:to>
    <cdr:sp macro="" textlink="">
      <cdr:nvSpPr>
        <cdr:cNvPr id="2" name="TextBox 1">
          <a:extLst xmlns:a="http://schemas.openxmlformats.org/drawingml/2006/main">
            <a:ext uri="{FF2B5EF4-FFF2-40B4-BE49-F238E27FC236}">
              <a16:creationId xmlns:a16="http://schemas.microsoft.com/office/drawing/2014/main" id="{A3923F12-2AFA-999C-0742-893DC0C08139}"/>
            </a:ext>
          </a:extLst>
        </cdr:cNvPr>
        <cdr:cNvSpPr txBox="1"/>
      </cdr:nvSpPr>
      <cdr:spPr>
        <a:xfrm xmlns:a="http://schemas.openxmlformats.org/drawingml/2006/main">
          <a:off x="4105275" y="3062509"/>
          <a:ext cx="1541363" cy="13646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400" b="1" dirty="0">
              <a:solidFill>
                <a:schemeClr val="bg1"/>
              </a:solidFill>
              <a:latin typeface="Arial" panose="020B0604020202020204" pitchFamily="34" charset="0"/>
              <a:cs typeface="Arial" panose="020B0604020202020204" pitchFamily="34" charset="0"/>
            </a:rPr>
            <a:t>4-Year</a:t>
          </a:r>
        </a:p>
        <a:p xmlns:a="http://schemas.openxmlformats.org/drawingml/2006/main">
          <a:pPr algn="ctr"/>
          <a:r>
            <a:rPr lang="en-US" sz="2400" b="1" dirty="0">
              <a:solidFill>
                <a:schemeClr val="bg1"/>
              </a:solidFill>
              <a:latin typeface="Arial" panose="020B0604020202020204" pitchFamily="34" charset="0"/>
              <a:cs typeface="Arial" panose="020B0604020202020204" pitchFamily="34" charset="0"/>
            </a:rPr>
            <a:t>Public </a:t>
          </a:r>
        </a:p>
        <a:p xmlns:a="http://schemas.openxmlformats.org/drawingml/2006/main">
          <a:pPr algn="ctr"/>
          <a:r>
            <a:rPr lang="en-US" sz="2400" b="1" dirty="0">
              <a:solidFill>
                <a:schemeClr val="bg1"/>
              </a:solidFill>
              <a:latin typeface="Arial" panose="020B0604020202020204" pitchFamily="34" charset="0"/>
              <a:cs typeface="Arial" panose="020B0604020202020204" pitchFamily="34" charset="0"/>
            </a:rPr>
            <a:t>Institutions</a:t>
          </a:r>
        </a:p>
      </cdr:txBody>
    </cdr:sp>
  </cdr:relSizeAnchor>
</c:userShapes>
</file>

<file path=ppt/drawings/drawing2.xml><?xml version="1.0" encoding="utf-8"?>
<c:userShapes xmlns:c="http://schemas.openxmlformats.org/drawingml/2006/chart">
  <cdr:relSizeAnchor xmlns:cdr="http://schemas.openxmlformats.org/drawingml/2006/chartDrawing">
    <cdr:from>
      <cdr:x>0.44427</cdr:x>
      <cdr:y>0.56234</cdr:y>
    </cdr:from>
    <cdr:to>
      <cdr:x>0.65946</cdr:x>
      <cdr:y>0.75637</cdr:y>
    </cdr:to>
    <cdr:sp macro="" textlink="">
      <cdr:nvSpPr>
        <cdr:cNvPr id="2" name="TextBox 1">
          <a:extLst xmlns:a="http://schemas.openxmlformats.org/drawingml/2006/main">
            <a:ext uri="{FF2B5EF4-FFF2-40B4-BE49-F238E27FC236}">
              <a16:creationId xmlns:a16="http://schemas.microsoft.com/office/drawing/2014/main" id="{A3923F12-2AFA-999C-0742-893DC0C08139}"/>
            </a:ext>
          </a:extLst>
        </cdr:cNvPr>
        <cdr:cNvSpPr txBox="1"/>
      </cdr:nvSpPr>
      <cdr:spPr>
        <a:xfrm xmlns:a="http://schemas.openxmlformats.org/drawingml/2006/main">
          <a:off x="3194912" y="4006477"/>
          <a:ext cx="1547512" cy="138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400" b="1" dirty="0">
              <a:solidFill>
                <a:srgbClr val="002060"/>
              </a:solidFill>
              <a:latin typeface="Arial" panose="020B0604020202020204" pitchFamily="34" charset="0"/>
              <a:cs typeface="Arial" panose="020B0604020202020204" pitchFamily="34" charset="0"/>
            </a:rPr>
            <a:t>2-Year</a:t>
          </a:r>
        </a:p>
        <a:p xmlns:a="http://schemas.openxmlformats.org/drawingml/2006/main">
          <a:pPr algn="ctr"/>
          <a:r>
            <a:rPr lang="en-US" sz="2400" b="1" dirty="0">
              <a:solidFill>
                <a:srgbClr val="002060"/>
              </a:solidFill>
              <a:latin typeface="Arial" panose="020B0604020202020204" pitchFamily="34" charset="0"/>
              <a:cs typeface="Arial" panose="020B0604020202020204" pitchFamily="34" charset="0"/>
            </a:rPr>
            <a:t>Public </a:t>
          </a:r>
        </a:p>
        <a:p xmlns:a="http://schemas.openxmlformats.org/drawingml/2006/main">
          <a:pPr algn="ctr"/>
          <a:r>
            <a:rPr lang="en-US" sz="2400" b="1" dirty="0">
              <a:solidFill>
                <a:srgbClr val="002060"/>
              </a:solidFill>
              <a:latin typeface="Arial" panose="020B0604020202020204" pitchFamily="34" charset="0"/>
              <a:cs typeface="Arial" panose="020B0604020202020204" pitchFamily="34" charset="0"/>
            </a:rPr>
            <a:t>Institutions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EDA40-91A9-49DC-B402-0EBE674AAE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8CBB508-5589-42E7-A433-D119AC0FFB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2BFC85-49E4-447A-A7E3-16153CB2FE2A}" type="datetimeFigureOut">
              <a:rPr lang="en-US" smtClean="0"/>
              <a:t>10/25/2023</a:t>
            </a:fld>
            <a:endParaRPr lang="en-US" dirty="0"/>
          </a:p>
        </p:txBody>
      </p:sp>
      <p:sp>
        <p:nvSpPr>
          <p:cNvPr id="4" name="Footer Placeholder 3">
            <a:extLst>
              <a:ext uri="{FF2B5EF4-FFF2-40B4-BE49-F238E27FC236}">
                <a16:creationId xmlns:a16="http://schemas.microsoft.com/office/drawing/2014/main" id="{E9232ABA-B33A-4B3B-8412-C1773FBF3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AB1832E-3B48-42CB-80A7-CD8E48D52D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1072A3-100F-40A9-915F-8D2D9E6962D8}" type="slidenum">
              <a:rPr lang="en-US" smtClean="0"/>
              <a:t>‹#›</a:t>
            </a:fld>
            <a:endParaRPr lang="en-US" dirty="0"/>
          </a:p>
        </p:txBody>
      </p:sp>
    </p:spTree>
    <p:extLst>
      <p:ext uri="{BB962C8B-B14F-4D97-AF65-F5344CB8AC3E}">
        <p14:creationId xmlns:p14="http://schemas.microsoft.com/office/powerpoint/2010/main" val="513537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1B50E-4C60-4F9E-B773-52059170945B}" type="datetimeFigureOut">
              <a:rPr lang="en-US" noProof="0" smtClean="0"/>
              <a:t>10/25/2023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30CFA-805A-4FD3-B3A0-DAAA5993DA17}" type="slidenum">
              <a:rPr lang="en-US" noProof="0" smtClean="0"/>
              <a:t>‹#›</a:t>
            </a:fld>
            <a:endParaRPr lang="en-US" noProof="0" dirty="0"/>
          </a:p>
        </p:txBody>
      </p:sp>
    </p:spTree>
    <p:extLst>
      <p:ext uri="{BB962C8B-B14F-4D97-AF65-F5344CB8AC3E}">
        <p14:creationId xmlns:p14="http://schemas.microsoft.com/office/powerpoint/2010/main" val="79892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B2FC49-9C1F-2516-3F03-2C8F7F30CF0F}"/>
              </a:ext>
            </a:extLst>
          </p:cNvPr>
          <p:cNvGrpSpPr/>
          <p:nvPr userDrawn="1"/>
        </p:nvGrpSpPr>
        <p:grpSpPr>
          <a:xfrm>
            <a:off x="776176" y="2926872"/>
            <a:ext cx="2970166" cy="2596104"/>
            <a:chOff x="776176" y="2926872"/>
            <a:chExt cx="2970166" cy="2596104"/>
          </a:xfrm>
        </p:grpSpPr>
        <p:sp>
          <p:nvSpPr>
            <p:cNvPr id="7" name="Hexagon 6">
              <a:extLst>
                <a:ext uri="{FF2B5EF4-FFF2-40B4-BE49-F238E27FC236}">
                  <a16:creationId xmlns:a16="http://schemas.microsoft.com/office/drawing/2014/main" id="{D86F0DC8-EA4C-E2BB-05DC-A9F301BDD1BF}"/>
                </a:ext>
                <a:ext uri="{C183D7F6-B498-43B3-948B-1728B52AA6E4}">
                  <adec:decorative xmlns:adec="http://schemas.microsoft.com/office/drawing/2017/decorative" val="1"/>
                </a:ext>
              </a:extLst>
            </p:cNvPr>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 company name&#10;&#10;Description automatically generated">
              <a:extLst>
                <a:ext uri="{FF2B5EF4-FFF2-40B4-BE49-F238E27FC236}">
                  <a16:creationId xmlns:a16="http://schemas.microsoft.com/office/drawing/2014/main" id="{F08A10D7-7037-A3D8-40BD-54425E09168B}"/>
                </a:ext>
              </a:extLst>
            </p:cNvPr>
            <p:cNvPicPr/>
            <p:nvPr/>
          </p:nvPicPr>
          <p:blipFill>
            <a:blip r:embed="rId2"/>
            <a:stretch>
              <a:fillRect/>
            </a:stretch>
          </p:blipFill>
          <p:spPr>
            <a:xfrm>
              <a:off x="874028" y="2926872"/>
              <a:ext cx="2872314" cy="1992818"/>
            </a:xfrm>
            <a:prstGeom prst="rect">
              <a:avLst/>
            </a:prstGeom>
          </p:spPr>
        </p:pic>
      </p:grpSp>
      <p:sp>
        <p:nvSpPr>
          <p:cNvPr id="18" name="Title 17">
            <a:extLst>
              <a:ext uri="{FF2B5EF4-FFF2-40B4-BE49-F238E27FC236}">
                <a16:creationId xmlns:a16="http://schemas.microsoft.com/office/drawing/2014/main" id="{D354BDC8-1660-32FD-C8AF-E6498DC5B277}"/>
              </a:ext>
            </a:extLst>
          </p:cNvPr>
          <p:cNvSpPr>
            <a:spLocks noGrp="1"/>
          </p:cNvSpPr>
          <p:nvPr>
            <p:ph type="title"/>
          </p:nvPr>
        </p:nvSpPr>
        <p:spPr>
          <a:xfrm>
            <a:off x="5635057" y="2563948"/>
            <a:ext cx="6299277" cy="1147968"/>
          </a:xfrm>
        </p:spPr>
        <p:txBody>
          <a:bodyPr/>
          <a:lstStyle/>
          <a:p>
            <a:r>
              <a:rPr lang="en-US"/>
              <a:t>Click to edit Master title style</a:t>
            </a:r>
            <a:endParaRPr lang="en-US" dirty="0"/>
          </a:p>
        </p:txBody>
      </p:sp>
      <p:sp>
        <p:nvSpPr>
          <p:cNvPr id="21" name="Text Placeholder 4" title="Subtitle">
            <a:extLst>
              <a:ext uri="{FF2B5EF4-FFF2-40B4-BE49-F238E27FC236}">
                <a16:creationId xmlns:a16="http://schemas.microsoft.com/office/drawing/2014/main" id="{74D1677B-781F-36D6-744C-A386754300FC}"/>
              </a:ext>
            </a:extLst>
          </p:cNvPr>
          <p:cNvSpPr>
            <a:spLocks noGrp="1"/>
          </p:cNvSpPr>
          <p:nvPr>
            <p:ph type="body" sz="quarter" idx="16" hasCustomPrompt="1"/>
          </p:nvPr>
        </p:nvSpPr>
        <p:spPr>
          <a:xfrm>
            <a:off x="5759640" y="3730609"/>
            <a:ext cx="4865688" cy="1341012"/>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dirty="0"/>
              <a:t>CLICK TO SUBTITLE STYLE</a:t>
            </a:r>
          </a:p>
        </p:txBody>
      </p:sp>
    </p:spTree>
    <p:extLst>
      <p:ext uri="{BB962C8B-B14F-4D97-AF65-F5344CB8AC3E}">
        <p14:creationId xmlns:p14="http://schemas.microsoft.com/office/powerpoint/2010/main" val="2980920470"/>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lvl1pPr>
              <a:defRPr>
                <a:solidFill>
                  <a:srgbClr val="00194C"/>
                </a:solidFill>
              </a:defRPr>
            </a:lvl1pPr>
          </a:lstStyle>
          <a:p>
            <a:r>
              <a:rPr lang="en-US" dirty="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dirty="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dirty="0"/>
              <a:t>Click to Edit Master Title Style </a:t>
            </a:r>
          </a:p>
        </p:txBody>
      </p:sp>
      <p:sp>
        <p:nvSpPr>
          <p:cNvPr id="4" name="Table Placeholder 11" title="Table">
            <a:extLst>
              <a:ext uri="{FF2B5EF4-FFF2-40B4-BE49-F238E27FC236}">
                <a16:creationId xmlns:a16="http://schemas.microsoft.com/office/drawing/2014/main" id="{28CB0212-B929-5E56-AD9E-BE5F9A43964C}"/>
              </a:ext>
            </a:extLst>
          </p:cNvPr>
          <p:cNvSpPr>
            <a:spLocks noGrp="1"/>
          </p:cNvSpPr>
          <p:nvPr>
            <p:ph type="tbl" sz="quarter" idx="19"/>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3761817393"/>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1750045013"/>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ight Triangle 10">
            <a:extLst>
              <a:ext uri="{FF2B5EF4-FFF2-40B4-BE49-F238E27FC236}">
                <a16:creationId xmlns:a16="http://schemas.microsoft.com/office/drawing/2014/main" id="{037924D2-2AB4-4BE1-9687-836615C72DFC}"/>
              </a:ext>
            </a:extLst>
          </p:cNvPr>
          <p:cNvSpPr>
            <a:spLocks noGrp="1" noRot="1" noMove="1" noResize="1" noEditPoints="1" noAdjustHandles="1" noChangeArrowheads="1" noChangeShapeType="1"/>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385530670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ight Triangle 3">
            <a:extLst>
              <a:ext uri="{FF2B5EF4-FFF2-40B4-BE49-F238E27FC236}">
                <a16:creationId xmlns:a16="http://schemas.microsoft.com/office/drawing/2014/main" id="{79ED029D-F488-47E5-B064-0E35B31D23A5}"/>
              </a:ext>
            </a:extLst>
          </p:cNvPr>
          <p:cNvSpPr>
            <a:spLocks noGrp="1" noRot="1" noMove="1" noResize="1" noEditPoints="1" noAdjustHandles="1" noChangeArrowheads="1" noChangeShapeType="1"/>
          </p:cNvSpPr>
          <p:nvPr userDrawn="1"/>
        </p:nvSpPr>
        <p:spPr>
          <a:xfrm flipV="1">
            <a:off x="0" y="-5"/>
            <a:ext cx="11747500" cy="6299203"/>
          </a:xfrm>
          <a:prstGeom prst="rtTriangle">
            <a:avLst/>
          </a:prstGeom>
          <a:solidFill>
            <a:srgbClr val="CDD5E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Picture Placeholder 31" title="Image">
            <a:extLst>
              <a:ext uri="{FF2B5EF4-FFF2-40B4-BE49-F238E27FC236}">
                <a16:creationId xmlns:a16="http://schemas.microsoft.com/office/drawing/2014/main" id="{D683190A-95C6-428D-AEE4-FC8350C3246D}"/>
              </a:ext>
            </a:extLst>
          </p:cNvPr>
          <p:cNvSpPr>
            <a:spLocks noGrp="1" noRot="1" noMove="1" noResize="1" noEditPoints="1" noAdjustHandles="1" noChangeArrowheads="1" noChangeShapeType="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noGrp="1" noRot="1" noMove="1" noResize="1" noEditPoints="1" noAdjustHandles="1" noChangeArrowheads="1" noChangeShapeType="1"/>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noRot="1" noMove="1" noResize="1" noEditPoints="1" noAdjustHandles="1" noChangeArrowheads="1" noChangeShapeType="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dirty="0"/>
              <a:t>Add Caption Here</a:t>
            </a:r>
          </a:p>
        </p:txBody>
      </p:sp>
    </p:spTree>
    <p:extLst>
      <p:ext uri="{BB962C8B-B14F-4D97-AF65-F5344CB8AC3E}">
        <p14:creationId xmlns:p14="http://schemas.microsoft.com/office/powerpoint/2010/main" val="4237576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8918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4875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28413-1833-406D-BFC6-271BE6ECF0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AAB630-3B25-4934-809F-9A5CAC93CA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539322-A20B-416F-A569-085AC46F096B}"/>
              </a:ext>
            </a:extLst>
          </p:cNvPr>
          <p:cNvSpPr>
            <a:spLocks noGrp="1"/>
          </p:cNvSpPr>
          <p:nvPr>
            <p:ph type="dt" sz="half" idx="10"/>
          </p:nvPr>
        </p:nvSpPr>
        <p:spPr/>
        <p:txBody>
          <a:bodyPr/>
          <a:lstStyle/>
          <a:p>
            <a:fld id="{35B472F9-7FBC-4297-A66F-C0BA080B1A76}" type="datetime1">
              <a:rPr lang="en-US" smtClean="0"/>
              <a:t>10/25/2023</a:t>
            </a:fld>
            <a:endParaRPr lang="en-US"/>
          </a:p>
        </p:txBody>
      </p:sp>
      <p:sp>
        <p:nvSpPr>
          <p:cNvPr id="5" name="Footer Placeholder 4">
            <a:extLst>
              <a:ext uri="{FF2B5EF4-FFF2-40B4-BE49-F238E27FC236}">
                <a16:creationId xmlns:a16="http://schemas.microsoft.com/office/drawing/2014/main" id="{A82BEF97-DC75-466A-8CB0-5A9712F6E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A4A76-AD21-45B6-863B-4716F7BF39E5}"/>
              </a:ext>
            </a:extLst>
          </p:cNvPr>
          <p:cNvSpPr>
            <a:spLocks noGrp="1"/>
          </p:cNvSpPr>
          <p:nvPr>
            <p:ph type="sldNum" sz="quarter" idx="12"/>
          </p:nvPr>
        </p:nvSpPr>
        <p:spPr/>
        <p:txBody>
          <a:bodyPr/>
          <a:lstStyle/>
          <a:p>
            <a:fld id="{E1AE8BD2-CB36-446D-8C9C-AE697949A48A}" type="slidenum">
              <a:rPr lang="en-US" smtClean="0"/>
              <a:t>‹#›</a:t>
            </a:fld>
            <a:endParaRPr lang="en-US"/>
          </a:p>
        </p:txBody>
      </p:sp>
    </p:spTree>
    <p:extLst>
      <p:ext uri="{BB962C8B-B14F-4D97-AF65-F5344CB8AC3E}">
        <p14:creationId xmlns:p14="http://schemas.microsoft.com/office/powerpoint/2010/main" val="1491475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71308-0752-D831-D417-3EAB4B2ED8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FA07F-CF54-DA56-163B-D209C311C2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DD98D-5588-9401-22C4-630A38FA7502}"/>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5" name="Footer Placeholder 4">
            <a:extLst>
              <a:ext uri="{FF2B5EF4-FFF2-40B4-BE49-F238E27FC236}">
                <a16:creationId xmlns:a16="http://schemas.microsoft.com/office/drawing/2014/main" id="{657530A9-15D6-4986-CB3B-F211D26D5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26D3F-5DFC-016F-01BB-96CFCFC5EA16}"/>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1990022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58AE-8CBA-885D-AEDF-57DFBEAD0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C515B-5A67-5232-4653-E0B02CF5C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0952B-0C47-B448-3FB3-9D95C07240BB}"/>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5" name="Footer Placeholder 4">
            <a:extLst>
              <a:ext uri="{FF2B5EF4-FFF2-40B4-BE49-F238E27FC236}">
                <a16:creationId xmlns:a16="http://schemas.microsoft.com/office/drawing/2014/main" id="{BF7BF2E7-9B2F-C943-79DC-9A18BD462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4B82C4-33C0-EC3E-32CE-8664BE67D1FE}"/>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1705737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C76D-9D37-C440-926C-362BB560B6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20C530-59AE-00B8-7583-3A455A8200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64448-04B2-571C-F9EC-6F03942C3AE8}"/>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5" name="Footer Placeholder 4">
            <a:extLst>
              <a:ext uri="{FF2B5EF4-FFF2-40B4-BE49-F238E27FC236}">
                <a16:creationId xmlns:a16="http://schemas.microsoft.com/office/drawing/2014/main" id="{087A81C8-0A62-2576-EAB5-909E7FC8A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1605E-6EDC-BA23-F7CE-7CA575BB5F6F}"/>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84956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 name="Group 13">
            <a:extLst>
              <a:ext uri="{FF2B5EF4-FFF2-40B4-BE49-F238E27FC236}">
                <a16:creationId xmlns:a16="http://schemas.microsoft.com/office/drawing/2014/main" id="{4D6AA080-8FF2-739A-7EA4-FB4081E95949}"/>
              </a:ext>
            </a:extLst>
          </p:cNvPr>
          <p:cNvGrpSpPr/>
          <p:nvPr userDrawn="1"/>
        </p:nvGrpSpPr>
        <p:grpSpPr>
          <a:xfrm>
            <a:off x="865404" y="2926872"/>
            <a:ext cx="2880938" cy="2596104"/>
            <a:chOff x="865404" y="2926872"/>
            <a:chExt cx="2880938" cy="2596104"/>
          </a:xfrm>
        </p:grpSpPr>
        <p:sp>
          <p:nvSpPr>
            <p:cNvPr id="15" name="Hexagon 14">
              <a:extLst>
                <a:ext uri="{FF2B5EF4-FFF2-40B4-BE49-F238E27FC236}">
                  <a16:creationId xmlns:a16="http://schemas.microsoft.com/office/drawing/2014/main" id="{6F3D1D50-1647-CCFE-4F2A-83A67E7847DB}"/>
                </a:ext>
                <a:ext uri="{C183D7F6-B498-43B3-948B-1728B52AA6E4}">
                  <adec:decorative xmlns:adec="http://schemas.microsoft.com/office/drawing/2017/decorative" val="1"/>
                </a:ext>
              </a:extLst>
            </p:cNvPr>
            <p:cNvSpPr/>
            <p:nvPr/>
          </p:nvSpPr>
          <p:spPr>
            <a:xfrm rot="16200000">
              <a:off x="1071715" y="2856975"/>
              <a:ext cx="2459690" cy="2872312"/>
            </a:xfrm>
            <a:prstGeom prst="hexagon">
              <a:avLst/>
            </a:prstGeom>
            <a:solidFill>
              <a:srgbClr val="CDD5E4"/>
            </a:solidFill>
            <a:ln>
              <a:solidFill>
                <a:srgbClr val="CDD5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Logo, company name&#10;&#10;Description automatically generated">
              <a:extLst>
                <a:ext uri="{FF2B5EF4-FFF2-40B4-BE49-F238E27FC236}">
                  <a16:creationId xmlns:a16="http://schemas.microsoft.com/office/drawing/2014/main" id="{38E92071-916B-4733-1EA1-375B5AE595C4}"/>
                </a:ext>
              </a:extLst>
            </p:cNvPr>
            <p:cNvPicPr/>
            <p:nvPr/>
          </p:nvPicPr>
          <p:blipFill>
            <a:blip r:embed="rId2"/>
            <a:stretch>
              <a:fillRect/>
            </a:stretch>
          </p:blipFill>
          <p:spPr>
            <a:xfrm>
              <a:off x="874028" y="2926872"/>
              <a:ext cx="2872314" cy="1992818"/>
            </a:xfrm>
            <a:prstGeom prst="rect">
              <a:avLst/>
            </a:prstGeom>
          </p:spPr>
        </p:pic>
      </p:grpSp>
      <p:sp>
        <p:nvSpPr>
          <p:cNvPr id="5" name="Title 17">
            <a:extLst>
              <a:ext uri="{FF2B5EF4-FFF2-40B4-BE49-F238E27FC236}">
                <a16:creationId xmlns:a16="http://schemas.microsoft.com/office/drawing/2014/main" id="{CE8C2182-7142-332F-4321-CF8EE5CFB082}"/>
              </a:ext>
            </a:extLst>
          </p:cNvPr>
          <p:cNvSpPr>
            <a:spLocks noGrp="1"/>
          </p:cNvSpPr>
          <p:nvPr>
            <p:ph type="title"/>
          </p:nvPr>
        </p:nvSpPr>
        <p:spPr>
          <a:xfrm>
            <a:off x="5635057" y="2563948"/>
            <a:ext cx="6299277" cy="1147968"/>
          </a:xfrm>
        </p:spPr>
        <p:txBody>
          <a:bodyPr/>
          <a:lstStyle/>
          <a:p>
            <a:r>
              <a:rPr lang="en-US"/>
              <a:t>Click to edit Master title style</a:t>
            </a:r>
            <a:endParaRPr lang="en-US" dirty="0"/>
          </a:p>
        </p:txBody>
      </p:sp>
      <p:sp>
        <p:nvSpPr>
          <p:cNvPr id="7" name="Text Placeholder 4" title="Subtitle">
            <a:extLst>
              <a:ext uri="{FF2B5EF4-FFF2-40B4-BE49-F238E27FC236}">
                <a16:creationId xmlns:a16="http://schemas.microsoft.com/office/drawing/2014/main" id="{4333FB41-665C-5FBC-ADBD-C79698EC271F}"/>
              </a:ext>
            </a:extLst>
          </p:cNvPr>
          <p:cNvSpPr>
            <a:spLocks noGrp="1"/>
          </p:cNvSpPr>
          <p:nvPr>
            <p:ph type="body" sz="quarter" idx="16" hasCustomPrompt="1"/>
          </p:nvPr>
        </p:nvSpPr>
        <p:spPr>
          <a:xfrm>
            <a:off x="5759640" y="3730609"/>
            <a:ext cx="4865688" cy="1350438"/>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dirty="0"/>
              <a:t>CLICK TO SUBTITLE STYLE</a:t>
            </a:r>
          </a:p>
        </p:txBody>
      </p:sp>
    </p:spTree>
    <p:extLst>
      <p:ext uri="{BB962C8B-B14F-4D97-AF65-F5344CB8AC3E}">
        <p14:creationId xmlns:p14="http://schemas.microsoft.com/office/powerpoint/2010/main" val="411910648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EAC99-D716-3D65-2DF4-FF97C33A7E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5B89B-531B-6620-B647-A60A93EC27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11DA49-A580-D56B-4C57-124E125AAC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046F6C-BE94-B649-DC72-0F26DC511BE6}"/>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6" name="Footer Placeholder 5">
            <a:extLst>
              <a:ext uri="{FF2B5EF4-FFF2-40B4-BE49-F238E27FC236}">
                <a16:creationId xmlns:a16="http://schemas.microsoft.com/office/drawing/2014/main" id="{096A46E3-C75F-A26E-A015-7DFB71220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26545-391C-E167-888E-24F7438201F4}"/>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725879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6E4EE-466F-9DAB-B868-A537ED7AB8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BE8A5C-0253-2DEC-9149-F9A2166003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F1F827-C123-42A3-104F-22245108CC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6F1D35-8791-5683-9945-1F7A66EF0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5FA893-3D59-EB8A-0815-0CA3FFCA6A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840B8B-6BD5-8544-F8C9-6825FC53317F}"/>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8" name="Footer Placeholder 7">
            <a:extLst>
              <a:ext uri="{FF2B5EF4-FFF2-40B4-BE49-F238E27FC236}">
                <a16:creationId xmlns:a16="http://schemas.microsoft.com/office/drawing/2014/main" id="{DD8E7319-4054-FB13-C9FE-0D5DEEDAB9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B46D5E-6BE8-B7EC-E704-B81723946D7E}"/>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4249333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ECC0C-02BA-7B5A-B1A7-08661BC562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C2427A-C165-6C75-AC60-D858714D5D14}"/>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4" name="Footer Placeholder 3">
            <a:extLst>
              <a:ext uri="{FF2B5EF4-FFF2-40B4-BE49-F238E27FC236}">
                <a16:creationId xmlns:a16="http://schemas.microsoft.com/office/drawing/2014/main" id="{4BBD38F3-C7A2-DA44-21F5-B8BEDDD9F4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D47412-4DFD-746E-DCF1-9FCACFCFE369}"/>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9248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E12B7-895F-47B9-126B-6F24170DD7AA}"/>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3" name="Footer Placeholder 2">
            <a:extLst>
              <a:ext uri="{FF2B5EF4-FFF2-40B4-BE49-F238E27FC236}">
                <a16:creationId xmlns:a16="http://schemas.microsoft.com/office/drawing/2014/main" id="{42CAEC10-4509-9F0E-BFAD-F5A830480E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E5DF2-4281-D7B4-34FA-7FFAE909D0DB}"/>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1060660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D6EA-4618-7A23-6EB3-86957E1587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E2877E-6A73-A1A8-226F-A1829AAC5E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83922-35E1-BE55-198B-C31C5EF5C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6E9639-5CCA-BC64-C29C-579C61CC02A6}"/>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6" name="Footer Placeholder 5">
            <a:extLst>
              <a:ext uri="{FF2B5EF4-FFF2-40B4-BE49-F238E27FC236}">
                <a16:creationId xmlns:a16="http://schemas.microsoft.com/office/drawing/2014/main" id="{C2458CD5-A99D-2474-BE63-124F58167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10785-44D2-938C-08A0-34BEB55C4FA0}"/>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1757574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0FFD-7462-5F2C-8C0B-EE9B507A4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7C319C-9C14-05AF-3BEF-586F626CD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AF0890-5B87-7E6D-A8A7-1E907B33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AAE33-3E3E-90F2-7041-6B65CA210C79}"/>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6" name="Footer Placeholder 5">
            <a:extLst>
              <a:ext uri="{FF2B5EF4-FFF2-40B4-BE49-F238E27FC236}">
                <a16:creationId xmlns:a16="http://schemas.microsoft.com/office/drawing/2014/main" id="{DB316521-EFB0-4149-ED81-1C306DFB46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2A636D-133E-D430-E489-A54125288667}"/>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1135918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EA83-E269-B92E-F9FB-1C17DF829B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8A358C-3941-847C-CA4A-90BA179D6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1CC7E-8F0C-A888-89D8-2AB342487A8C}"/>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5" name="Footer Placeholder 4">
            <a:extLst>
              <a:ext uri="{FF2B5EF4-FFF2-40B4-BE49-F238E27FC236}">
                <a16:creationId xmlns:a16="http://schemas.microsoft.com/office/drawing/2014/main" id="{E7110AE8-7A3B-26DD-F6D9-44F42D25C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C83BB-E1E7-B6D4-4F6A-58140E58B27B}"/>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2602821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C14B0-0F7B-9722-5F56-56E07B2578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931AC0-3899-D248-C06D-AECE6D3336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29D04-D854-9E78-2A81-A60F4D34F976}"/>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5" name="Footer Placeholder 4">
            <a:extLst>
              <a:ext uri="{FF2B5EF4-FFF2-40B4-BE49-F238E27FC236}">
                <a16:creationId xmlns:a16="http://schemas.microsoft.com/office/drawing/2014/main" id="{7790BDB6-BEFE-AD8F-6960-BAD6AB41D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0A256-C890-CCBB-1CC1-CF4573DD4BF5}"/>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912890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FE0F-49ED-7F08-DDFB-6BD919A458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0A0F74-8F72-E306-6F23-8B8B54186AB4}"/>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4" name="Footer Placeholder 3">
            <a:extLst>
              <a:ext uri="{FF2B5EF4-FFF2-40B4-BE49-F238E27FC236}">
                <a16:creationId xmlns:a16="http://schemas.microsoft.com/office/drawing/2014/main" id="{FD274566-AF0E-D74A-F250-8FD914BF5E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4AC34-F6A9-6FEC-7BC4-EF7230D91F65}"/>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297391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B2FC49-9C1F-2516-3F03-2C8F7F30CF0F}"/>
              </a:ext>
            </a:extLst>
          </p:cNvPr>
          <p:cNvGrpSpPr/>
          <p:nvPr userDrawn="1"/>
        </p:nvGrpSpPr>
        <p:grpSpPr>
          <a:xfrm>
            <a:off x="776176" y="2926872"/>
            <a:ext cx="2970166" cy="2596104"/>
            <a:chOff x="776176" y="2926872"/>
            <a:chExt cx="2970166" cy="2596104"/>
          </a:xfrm>
        </p:grpSpPr>
        <p:sp>
          <p:nvSpPr>
            <p:cNvPr id="7" name="Hexagon 6">
              <a:extLst>
                <a:ext uri="{FF2B5EF4-FFF2-40B4-BE49-F238E27FC236}">
                  <a16:creationId xmlns:a16="http://schemas.microsoft.com/office/drawing/2014/main" id="{D86F0DC8-EA4C-E2BB-05DC-A9F301BDD1BF}"/>
                </a:ext>
                <a:ext uri="{C183D7F6-B498-43B3-948B-1728B52AA6E4}">
                  <adec:decorative xmlns:adec="http://schemas.microsoft.com/office/drawing/2017/decorative" val="1"/>
                </a:ext>
              </a:extLst>
            </p:cNvPr>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F08A10D7-7037-A3D8-40BD-54425E09168B}"/>
                </a:ext>
              </a:extLst>
            </p:cNvPr>
            <p:cNvPicPr/>
            <p:nvPr/>
          </p:nvPicPr>
          <p:blipFill>
            <a:blip r:embed="rId2"/>
            <a:stretch>
              <a:fillRect/>
            </a:stretch>
          </p:blipFill>
          <p:spPr>
            <a:xfrm>
              <a:off x="874028" y="2926872"/>
              <a:ext cx="2872314" cy="1992818"/>
            </a:xfrm>
            <a:prstGeom prst="rect">
              <a:avLst/>
            </a:prstGeom>
          </p:spPr>
        </p:pic>
      </p:grpSp>
      <p:sp>
        <p:nvSpPr>
          <p:cNvPr id="18" name="Title 17">
            <a:extLst>
              <a:ext uri="{FF2B5EF4-FFF2-40B4-BE49-F238E27FC236}">
                <a16:creationId xmlns:a16="http://schemas.microsoft.com/office/drawing/2014/main" id="{D354BDC8-1660-32FD-C8AF-E6498DC5B277}"/>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21" name="Text Placeholder 4" title="Subtitle">
            <a:extLst>
              <a:ext uri="{FF2B5EF4-FFF2-40B4-BE49-F238E27FC236}">
                <a16:creationId xmlns:a16="http://schemas.microsoft.com/office/drawing/2014/main" id="{74D1677B-781F-36D6-744C-A386754300FC}"/>
              </a:ext>
            </a:extLst>
          </p:cNvPr>
          <p:cNvSpPr>
            <a:spLocks noGrp="1"/>
          </p:cNvSpPr>
          <p:nvPr>
            <p:ph type="body" sz="quarter" idx="16" hasCustomPrompt="1"/>
          </p:nvPr>
        </p:nvSpPr>
        <p:spPr>
          <a:xfrm>
            <a:off x="5759640" y="3730609"/>
            <a:ext cx="4865688" cy="1341012"/>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4150254308"/>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00194C"/>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 name="Title 18">
            <a:extLst>
              <a:ext uri="{FF2B5EF4-FFF2-40B4-BE49-F238E27FC236}">
                <a16:creationId xmlns:a16="http://schemas.microsoft.com/office/drawing/2014/main" id="{5853B608-2411-AC08-3ADC-699310F9FF7B}"/>
              </a:ext>
            </a:extLst>
          </p:cNvPr>
          <p:cNvSpPr>
            <a:spLocks noGrp="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0F11CC9A-A569-50DA-6C68-90BDE363F6BC}"/>
              </a:ext>
            </a:extLst>
          </p:cNvPr>
          <p:cNvGrpSpPr>
            <a:grpSpLocks noGrp="1" noUngrp="1" noRot="1" noMove="1" noResize="1"/>
          </p:cNvGrpSpPr>
          <p:nvPr userDrawn="1"/>
        </p:nvGrpSpPr>
        <p:grpSpPr>
          <a:xfrm>
            <a:off x="958369" y="369528"/>
            <a:ext cx="2060902" cy="1862204"/>
            <a:chOff x="1850735" y="3352487"/>
            <a:chExt cx="2872315" cy="2595386"/>
          </a:xfrm>
        </p:grpSpPr>
        <p:sp>
          <p:nvSpPr>
            <p:cNvPr id="3" name="Hexagon 2">
              <a:extLst>
                <a:ext uri="{FF2B5EF4-FFF2-40B4-BE49-F238E27FC236}">
                  <a16:creationId xmlns:a16="http://schemas.microsoft.com/office/drawing/2014/main" id="{FC3F7801-FF74-B7FE-4085-5A09981882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 company name&#10;&#10;Description automatically generated">
              <a:extLst>
                <a:ext uri="{FF2B5EF4-FFF2-40B4-BE49-F238E27FC236}">
                  <a16:creationId xmlns:a16="http://schemas.microsoft.com/office/drawing/2014/main" id="{A27A51AA-CA2F-A6F2-464B-8F1BFDCB09C2}"/>
                </a:ext>
              </a:extLst>
            </p:cNvPr>
            <p:cNvPicPr>
              <a:picLocks noGrp="1" noRo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7BADF032-66E1-BF4C-F18A-BCE7C032684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6519924"/>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 name="Group 13">
            <a:extLst>
              <a:ext uri="{FF2B5EF4-FFF2-40B4-BE49-F238E27FC236}">
                <a16:creationId xmlns:a16="http://schemas.microsoft.com/office/drawing/2014/main" id="{4D6AA080-8FF2-739A-7EA4-FB4081E95949}"/>
              </a:ext>
            </a:extLst>
          </p:cNvPr>
          <p:cNvGrpSpPr/>
          <p:nvPr userDrawn="1"/>
        </p:nvGrpSpPr>
        <p:grpSpPr>
          <a:xfrm>
            <a:off x="865404" y="2926872"/>
            <a:ext cx="2880938" cy="2596104"/>
            <a:chOff x="865404" y="2926872"/>
            <a:chExt cx="2880938" cy="2596104"/>
          </a:xfrm>
        </p:grpSpPr>
        <p:sp>
          <p:nvSpPr>
            <p:cNvPr id="15" name="Hexagon 14">
              <a:extLst>
                <a:ext uri="{FF2B5EF4-FFF2-40B4-BE49-F238E27FC236}">
                  <a16:creationId xmlns:a16="http://schemas.microsoft.com/office/drawing/2014/main" id="{6F3D1D50-1647-CCFE-4F2A-83A67E7847DB}"/>
                </a:ext>
                <a:ext uri="{C183D7F6-B498-43B3-948B-1728B52AA6E4}">
                  <adec:decorative xmlns:adec="http://schemas.microsoft.com/office/drawing/2017/decorative" val="1"/>
                </a:ext>
              </a:extLst>
            </p:cNvPr>
            <p:cNvSpPr/>
            <p:nvPr/>
          </p:nvSpPr>
          <p:spPr>
            <a:xfrm rot="16200000">
              <a:off x="1071715" y="2856975"/>
              <a:ext cx="2459690" cy="2872312"/>
            </a:xfrm>
            <a:prstGeom prst="hexagon">
              <a:avLst/>
            </a:prstGeom>
            <a:solidFill>
              <a:srgbClr val="CDD5E4"/>
            </a:solidFill>
            <a:ln>
              <a:solidFill>
                <a:srgbClr val="CDD5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company name&#10;&#10;Description automatically generated">
              <a:extLst>
                <a:ext uri="{FF2B5EF4-FFF2-40B4-BE49-F238E27FC236}">
                  <a16:creationId xmlns:a16="http://schemas.microsoft.com/office/drawing/2014/main" id="{38E92071-916B-4733-1EA1-375B5AE595C4}"/>
                </a:ext>
              </a:extLst>
            </p:cNvPr>
            <p:cNvPicPr/>
            <p:nvPr/>
          </p:nvPicPr>
          <p:blipFill>
            <a:blip r:embed="rId2"/>
            <a:stretch>
              <a:fillRect/>
            </a:stretch>
          </p:blipFill>
          <p:spPr>
            <a:xfrm>
              <a:off x="874028" y="2926872"/>
              <a:ext cx="2872314" cy="1992818"/>
            </a:xfrm>
            <a:prstGeom prst="rect">
              <a:avLst/>
            </a:prstGeom>
          </p:spPr>
        </p:pic>
      </p:grpSp>
      <p:sp>
        <p:nvSpPr>
          <p:cNvPr id="5" name="Title 17">
            <a:extLst>
              <a:ext uri="{FF2B5EF4-FFF2-40B4-BE49-F238E27FC236}">
                <a16:creationId xmlns:a16="http://schemas.microsoft.com/office/drawing/2014/main" id="{CE8C2182-7142-332F-4321-CF8EE5CFB082}"/>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7" name="Text Placeholder 4" title="Subtitle">
            <a:extLst>
              <a:ext uri="{FF2B5EF4-FFF2-40B4-BE49-F238E27FC236}">
                <a16:creationId xmlns:a16="http://schemas.microsoft.com/office/drawing/2014/main" id="{4333FB41-665C-5FBC-ADBD-C79698EC271F}"/>
              </a:ext>
            </a:extLst>
          </p:cNvPr>
          <p:cNvSpPr>
            <a:spLocks noGrp="1"/>
          </p:cNvSpPr>
          <p:nvPr>
            <p:ph type="body" sz="quarter" idx="16" hasCustomPrompt="1"/>
          </p:nvPr>
        </p:nvSpPr>
        <p:spPr>
          <a:xfrm>
            <a:off x="5759640" y="3730609"/>
            <a:ext cx="4865688" cy="1350438"/>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381431661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00194C"/>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 name="Title 18">
            <a:extLst>
              <a:ext uri="{FF2B5EF4-FFF2-40B4-BE49-F238E27FC236}">
                <a16:creationId xmlns:a16="http://schemas.microsoft.com/office/drawing/2014/main" id="{5853B608-2411-AC08-3ADC-699310F9FF7B}"/>
              </a:ext>
            </a:extLst>
          </p:cNvPr>
          <p:cNvSpPr>
            <a:spLocks noGrp="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0F11CC9A-A569-50DA-6C68-90BDE363F6BC}"/>
              </a:ext>
            </a:extLst>
          </p:cNvPr>
          <p:cNvGrpSpPr>
            <a:grpSpLocks noGrp="1" noUngrp="1" noRot="1" noMove="1" noResize="1"/>
          </p:cNvGrpSpPr>
          <p:nvPr userDrawn="1"/>
        </p:nvGrpSpPr>
        <p:grpSpPr>
          <a:xfrm>
            <a:off x="958369" y="369528"/>
            <a:ext cx="2060902" cy="1862204"/>
            <a:chOff x="1850735" y="3352487"/>
            <a:chExt cx="2872315" cy="2595386"/>
          </a:xfrm>
        </p:grpSpPr>
        <p:sp>
          <p:nvSpPr>
            <p:cNvPr id="3" name="Hexagon 2">
              <a:extLst>
                <a:ext uri="{FF2B5EF4-FFF2-40B4-BE49-F238E27FC236}">
                  <a16:creationId xmlns:a16="http://schemas.microsoft.com/office/drawing/2014/main" id="{FC3F7801-FF74-B7FE-4085-5A09981882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A27A51AA-CA2F-A6F2-464B-8F1BFDCB09C2}"/>
                </a:ext>
              </a:extLst>
            </p:cNvPr>
            <p:cNvPicPr>
              <a:picLocks noGrp="1" noRo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7BADF032-66E1-BF4C-F18A-BCE7C032684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1120817"/>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7" name="Title 1" title="Title">
            <a:extLst>
              <a:ext uri="{FF2B5EF4-FFF2-40B4-BE49-F238E27FC236}">
                <a16:creationId xmlns:a16="http://schemas.microsoft.com/office/drawing/2014/main" id="{92AEF5BB-EB4D-FE33-A563-BFE5B3F7ED42}"/>
              </a:ext>
            </a:extLst>
          </p:cNvPr>
          <p:cNvSpPr txBox="1">
            <a:spLocks noGrp="1" noRot="1" noMove="1" noResize="1" noEditPoints="1" noAdjustHandles="1" noChangeArrowheads="1" noChangeShapeType="1"/>
          </p:cNvSpPr>
          <p:nvPr userDrawn="1"/>
        </p:nvSpPr>
        <p:spPr>
          <a:xfrm>
            <a:off x="3947532" y="265044"/>
            <a:ext cx="7805869" cy="1616252"/>
          </a:xfrm>
          <a:prstGeom prst="rect">
            <a:avLst/>
          </a:prstGeom>
        </p:spPr>
        <p:txBody>
          <a:bodyPr vert="horz" lIns="91440" tIns="45720" rIns="91440" bIns="0" rtlCol="0" anchor="t" anchorCtr="1">
            <a:normAutofit/>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endParaRPr lang="en-US"/>
          </a:p>
        </p:txBody>
      </p:sp>
      <p:sp>
        <p:nvSpPr>
          <p:cNvPr id="19" name="Title 18">
            <a:extLst>
              <a:ext uri="{FF2B5EF4-FFF2-40B4-BE49-F238E27FC236}">
                <a16:creationId xmlns:a16="http://schemas.microsoft.com/office/drawing/2014/main" id="{90F4D9CB-BB14-7B9C-A8D7-2ADA2F838ABE}"/>
              </a:ext>
            </a:extLst>
          </p:cNvPr>
          <p:cNvSpPr>
            <a:spLocks noGrp="1" noRot="1" noMove="1" noResize="1" noEditPoints="1" noAdjustHandles="1" noChangeArrowheads="1" noChangeShapeType="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879D0C2F-35CE-369F-7488-74CE2A2E335C}"/>
              </a:ext>
            </a:extLst>
          </p:cNvPr>
          <p:cNvGrpSpPr>
            <a:grpSpLocks noGrp="1" noUngrp="1" noRot="1" noChangeAspect="1" noMove="1" noResize="1"/>
          </p:cNvGrpSpPr>
          <p:nvPr userDrawn="1"/>
        </p:nvGrpSpPr>
        <p:grpSpPr>
          <a:xfrm>
            <a:off x="958369" y="317910"/>
            <a:ext cx="2060902" cy="1862204"/>
            <a:chOff x="1850735" y="3352487"/>
            <a:chExt cx="2872315" cy="2595386"/>
          </a:xfrm>
        </p:grpSpPr>
        <p:sp>
          <p:nvSpPr>
            <p:cNvPr id="3" name="Hexagon 2">
              <a:extLst>
                <a:ext uri="{FF2B5EF4-FFF2-40B4-BE49-F238E27FC236}">
                  <a16:creationId xmlns:a16="http://schemas.microsoft.com/office/drawing/2014/main" id="{A44E379B-28F4-0EAA-7571-3846955795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523CE6F0-744D-C990-6325-E932D1F905A6}"/>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EF4BF07A-7BE6-EF30-36B2-01BF0C174B1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708487"/>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Placeholder 12">
            <a:extLst>
              <a:ext uri="{FF2B5EF4-FFF2-40B4-BE49-F238E27FC236}">
                <a16:creationId xmlns:a16="http://schemas.microsoft.com/office/drawing/2014/main" id="{7236CE97-939F-2A73-DDC8-E15518972C14}"/>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Tree>
    <p:extLst>
      <p:ext uri="{BB962C8B-B14F-4D97-AF65-F5344CB8AC3E}">
        <p14:creationId xmlns:p14="http://schemas.microsoft.com/office/powerpoint/2010/main" val="67406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pic>
        <p:nvPicPr>
          <p:cNvPr id="15" name="Picture Placeholder 12">
            <a:extLst>
              <a:ext uri="{FF2B5EF4-FFF2-40B4-BE49-F238E27FC236}">
                <a16:creationId xmlns:a16="http://schemas.microsoft.com/office/drawing/2014/main" id="{2FAB2584-F724-B502-E8DA-8620413C9367}"/>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7333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6">
            <a:extLst>
              <a:ext uri="{FF2B5EF4-FFF2-40B4-BE49-F238E27FC236}">
                <a16:creationId xmlns:a16="http://schemas.microsoft.com/office/drawing/2014/main" id="{A57201CA-2845-26F7-B0DC-91D1169A1CD3}"/>
              </a:ext>
            </a:extLst>
          </p:cNvPr>
          <p:cNvSpPr>
            <a:spLocks noGrp="1"/>
          </p:cNvSpPr>
          <p:nvPr>
            <p:ph sz="quarter" idx="22"/>
          </p:nvPr>
        </p:nvSpPr>
        <p:spPr>
          <a:xfrm>
            <a:off x="6186926"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921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0">
            <a:extLst>
              <a:ext uri="{FF2B5EF4-FFF2-40B4-BE49-F238E27FC236}">
                <a16:creationId xmlns:a16="http://schemas.microsoft.com/office/drawing/2014/main" id="{92574166-3A8A-0B81-E22F-BCCD6E92CD99}"/>
              </a:ext>
            </a:extLst>
          </p:cNvPr>
          <p:cNvSpPr>
            <a:spLocks noGrp="1"/>
          </p:cNvSpPr>
          <p:nvPr>
            <p:ph sz="quarter" idx="23"/>
          </p:nvPr>
        </p:nvSpPr>
        <p:spPr>
          <a:xfrm>
            <a:off x="6196012"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3281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p>
            <a:fld id="{8699F50C-BE38-4BD0-BA84-9B090E1F2B9B}" type="slidenum">
              <a:rPr lang="en-US" noProof="0" smtClean="0"/>
              <a:t>‹#›</a:t>
            </a:fld>
            <a:endParaRPr lang="en-US" noProof="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2295890874"/>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lvl1pPr>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4" name="Table Placeholder 11" title="Table">
            <a:extLst>
              <a:ext uri="{FF2B5EF4-FFF2-40B4-BE49-F238E27FC236}">
                <a16:creationId xmlns:a16="http://schemas.microsoft.com/office/drawing/2014/main" id="{28CB0212-B929-5E56-AD9E-BE5F9A43964C}"/>
              </a:ext>
            </a:extLst>
          </p:cNvPr>
          <p:cNvSpPr>
            <a:spLocks noGrp="1"/>
          </p:cNvSpPr>
          <p:nvPr>
            <p:ph type="tbl" sz="quarter" idx="19"/>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120371118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2116781607"/>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7" name="Title 1" title="Title">
            <a:extLst>
              <a:ext uri="{FF2B5EF4-FFF2-40B4-BE49-F238E27FC236}">
                <a16:creationId xmlns:a16="http://schemas.microsoft.com/office/drawing/2014/main" id="{92AEF5BB-EB4D-FE33-A563-BFE5B3F7ED42}"/>
              </a:ext>
            </a:extLst>
          </p:cNvPr>
          <p:cNvSpPr txBox="1">
            <a:spLocks noGrp="1" noRot="1" noMove="1" noResize="1" noEditPoints="1" noAdjustHandles="1" noChangeArrowheads="1" noChangeShapeType="1"/>
          </p:cNvSpPr>
          <p:nvPr userDrawn="1"/>
        </p:nvSpPr>
        <p:spPr>
          <a:xfrm>
            <a:off x="3947532" y="265044"/>
            <a:ext cx="7805869" cy="1616252"/>
          </a:xfrm>
          <a:prstGeom prst="rect">
            <a:avLst/>
          </a:prstGeom>
        </p:spPr>
        <p:txBody>
          <a:bodyPr vert="horz" lIns="91440" tIns="45720" rIns="91440" bIns="0" rtlCol="0" anchor="t" anchorCtr="1">
            <a:normAutofit/>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endParaRPr lang="en-US" dirty="0"/>
          </a:p>
        </p:txBody>
      </p:sp>
      <p:sp>
        <p:nvSpPr>
          <p:cNvPr id="19" name="Title 18">
            <a:extLst>
              <a:ext uri="{FF2B5EF4-FFF2-40B4-BE49-F238E27FC236}">
                <a16:creationId xmlns:a16="http://schemas.microsoft.com/office/drawing/2014/main" id="{90F4D9CB-BB14-7B9C-A8D7-2ADA2F838ABE}"/>
              </a:ext>
            </a:extLst>
          </p:cNvPr>
          <p:cNvSpPr>
            <a:spLocks noGrp="1" noRot="1" noMove="1" noResize="1" noEditPoints="1" noAdjustHandles="1" noChangeArrowheads="1" noChangeShapeType="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879D0C2F-35CE-369F-7488-74CE2A2E335C}"/>
              </a:ext>
            </a:extLst>
          </p:cNvPr>
          <p:cNvGrpSpPr>
            <a:grpSpLocks noGrp="1" noUngrp="1" noRot="1" noChangeAspect="1" noMove="1" noResize="1"/>
          </p:cNvGrpSpPr>
          <p:nvPr userDrawn="1"/>
        </p:nvGrpSpPr>
        <p:grpSpPr>
          <a:xfrm>
            <a:off x="958369" y="317910"/>
            <a:ext cx="2060902" cy="1862204"/>
            <a:chOff x="1850735" y="3352487"/>
            <a:chExt cx="2872315" cy="2595386"/>
          </a:xfrm>
        </p:grpSpPr>
        <p:sp>
          <p:nvSpPr>
            <p:cNvPr id="3" name="Hexagon 2">
              <a:extLst>
                <a:ext uri="{FF2B5EF4-FFF2-40B4-BE49-F238E27FC236}">
                  <a16:creationId xmlns:a16="http://schemas.microsoft.com/office/drawing/2014/main" id="{A44E379B-28F4-0EAA-7571-3846955795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 company name&#10;&#10;Description automatically generated">
              <a:extLst>
                <a:ext uri="{FF2B5EF4-FFF2-40B4-BE49-F238E27FC236}">
                  <a16:creationId xmlns:a16="http://schemas.microsoft.com/office/drawing/2014/main" id="{523CE6F0-744D-C990-6325-E932D1F905A6}"/>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EF4BF07A-7BE6-EF30-36B2-01BF0C174B1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2505710"/>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a:spLocks noGrp="1" noRot="1" noMove="1" noResize="1" noEditPoints="1" noAdjustHandles="1" noChangeArrowheads="1" noChangeShapeType="1"/>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1448734541"/>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ight Triangle 3">
            <a:extLst>
              <a:ext uri="{FF2B5EF4-FFF2-40B4-BE49-F238E27FC236}">
                <a16:creationId xmlns:a16="http://schemas.microsoft.com/office/drawing/2014/main" id="{79ED029D-F488-47E5-B064-0E35B31D23A5}"/>
              </a:ext>
            </a:extLst>
          </p:cNvPr>
          <p:cNvSpPr>
            <a:spLocks noGrp="1" noRot="1" noMove="1" noResize="1" noEditPoints="1" noAdjustHandles="1" noChangeArrowheads="1" noChangeShapeType="1"/>
          </p:cNvSpPr>
          <p:nvPr userDrawn="1"/>
        </p:nvSpPr>
        <p:spPr>
          <a:xfrm flipV="1">
            <a:off x="0" y="-5"/>
            <a:ext cx="11747500" cy="6299203"/>
          </a:xfrm>
          <a:prstGeom prst="rtTriangle">
            <a:avLst/>
          </a:prstGeom>
          <a:solidFill>
            <a:srgbClr val="CDD5E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Picture Placeholder 31" title="Image">
            <a:extLst>
              <a:ext uri="{FF2B5EF4-FFF2-40B4-BE49-F238E27FC236}">
                <a16:creationId xmlns:a16="http://schemas.microsoft.com/office/drawing/2014/main" id="{D683190A-95C6-428D-AEE4-FC8350C3246D}"/>
              </a:ext>
            </a:extLst>
          </p:cNvPr>
          <p:cNvSpPr>
            <a:spLocks noGrp="1" noRot="1" noMove="1" noResize="1" noEditPoints="1" noAdjustHandles="1" noChangeArrowheads="1" noChangeShapeType="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noGrp="1" noRot="1" noMove="1" noResize="1" noEditPoints="1" noAdjustHandles="1" noChangeArrowheads="1" noChangeShapeType="1"/>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noRot="1" noMove="1" noResize="1" noEditPoints="1" noAdjustHandles="1" noChangeArrowheads="1" noChangeShapeType="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a:t>Add Caption Here</a:t>
            </a:r>
          </a:p>
        </p:txBody>
      </p:sp>
    </p:spTree>
    <p:extLst>
      <p:ext uri="{BB962C8B-B14F-4D97-AF65-F5344CB8AC3E}">
        <p14:creationId xmlns:p14="http://schemas.microsoft.com/office/powerpoint/2010/main" val="12782316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21807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58AE-8CBA-885D-AEDF-57DFBEAD0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C515B-5A67-5232-4653-E0B02CF5C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0952B-0C47-B448-3FB3-9D95C07240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666D5-947E-453D-901B-18240B950F0C}" type="datetimeFigureOut">
              <a:rPr kumimoji="0" lang="en-US" sz="1800" b="0" i="0" u="none" strike="noStrike" kern="1200" cap="none" spc="0" normalizeH="0" baseline="0" noProof="0" smtClean="0">
                <a:ln>
                  <a:noFill/>
                </a:ln>
                <a:solidFill>
                  <a:srgbClr val="3F3F3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10/25/2023</a:t>
            </a:fld>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7BF2E7-9B2F-C943-79DC-9A18BD46221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94B82C4-33C0-EC3E-32CE-8664BE67D1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034A-D7C2-4567-8CEA-508E51D08684}"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673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71308-0752-D831-D417-3EAB4B2ED8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FA07F-CF54-DA56-163B-D209C311C2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DD98D-5588-9401-22C4-630A38FA7502}"/>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5" name="Footer Placeholder 4">
            <a:extLst>
              <a:ext uri="{FF2B5EF4-FFF2-40B4-BE49-F238E27FC236}">
                <a16:creationId xmlns:a16="http://schemas.microsoft.com/office/drawing/2014/main" id="{657530A9-15D6-4986-CB3B-F211D26D5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26D3F-5DFC-016F-01BB-96CFCFC5EA16}"/>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213876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58AE-8CBA-885D-AEDF-57DFBEAD0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C515B-5A67-5232-4653-E0B02CF5C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0952B-0C47-B448-3FB3-9D95C07240BB}"/>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5" name="Footer Placeholder 4">
            <a:extLst>
              <a:ext uri="{FF2B5EF4-FFF2-40B4-BE49-F238E27FC236}">
                <a16:creationId xmlns:a16="http://schemas.microsoft.com/office/drawing/2014/main" id="{BF7BF2E7-9B2F-C943-79DC-9A18BD462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4B82C4-33C0-EC3E-32CE-8664BE67D1FE}"/>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66472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C76D-9D37-C440-926C-362BB560B6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20C530-59AE-00B8-7583-3A455A8200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64448-04B2-571C-F9EC-6F03942C3AE8}"/>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5" name="Footer Placeholder 4">
            <a:extLst>
              <a:ext uri="{FF2B5EF4-FFF2-40B4-BE49-F238E27FC236}">
                <a16:creationId xmlns:a16="http://schemas.microsoft.com/office/drawing/2014/main" id="{087A81C8-0A62-2576-EAB5-909E7FC8A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1605E-6EDC-BA23-F7CE-7CA575BB5F6F}"/>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1672451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EAC99-D716-3D65-2DF4-FF97C33A7E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5B89B-531B-6620-B647-A60A93EC27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11DA49-A580-D56B-4C57-124E125AAC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046F6C-BE94-B649-DC72-0F26DC511BE6}"/>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6" name="Footer Placeholder 5">
            <a:extLst>
              <a:ext uri="{FF2B5EF4-FFF2-40B4-BE49-F238E27FC236}">
                <a16:creationId xmlns:a16="http://schemas.microsoft.com/office/drawing/2014/main" id="{096A46E3-C75F-A26E-A015-7DFB71220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26545-391C-E167-888E-24F7438201F4}"/>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873011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6E4EE-466F-9DAB-B868-A537ED7AB8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BE8A5C-0253-2DEC-9149-F9A2166003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F1F827-C123-42A3-104F-22245108CC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6F1D35-8791-5683-9945-1F7A66EF0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5FA893-3D59-EB8A-0815-0CA3FFCA6A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840B8B-6BD5-8544-F8C9-6825FC53317F}"/>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8" name="Footer Placeholder 7">
            <a:extLst>
              <a:ext uri="{FF2B5EF4-FFF2-40B4-BE49-F238E27FC236}">
                <a16:creationId xmlns:a16="http://schemas.microsoft.com/office/drawing/2014/main" id="{DD8E7319-4054-FB13-C9FE-0D5DEEDAB9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B46D5E-6BE8-B7EC-E704-B81723946D7E}"/>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40072938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ECC0C-02BA-7B5A-B1A7-08661BC562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C2427A-C165-6C75-AC60-D858714D5D14}"/>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4" name="Footer Placeholder 3">
            <a:extLst>
              <a:ext uri="{FF2B5EF4-FFF2-40B4-BE49-F238E27FC236}">
                <a16:creationId xmlns:a16="http://schemas.microsoft.com/office/drawing/2014/main" id="{4BBD38F3-C7A2-DA44-21F5-B8BEDDD9F4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D47412-4DFD-746E-DCF1-9FCACFCFE369}"/>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66734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Placeholder 12">
            <a:extLst>
              <a:ext uri="{FF2B5EF4-FFF2-40B4-BE49-F238E27FC236}">
                <a16:creationId xmlns:a16="http://schemas.microsoft.com/office/drawing/2014/main" id="{7236CE97-939F-2A73-DDC8-E15518972C14}"/>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Tree>
    <p:extLst>
      <p:ext uri="{BB962C8B-B14F-4D97-AF65-F5344CB8AC3E}">
        <p14:creationId xmlns:p14="http://schemas.microsoft.com/office/powerpoint/2010/main" val="3256540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E12B7-895F-47B9-126B-6F24170DD7AA}"/>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3" name="Footer Placeholder 2">
            <a:extLst>
              <a:ext uri="{FF2B5EF4-FFF2-40B4-BE49-F238E27FC236}">
                <a16:creationId xmlns:a16="http://schemas.microsoft.com/office/drawing/2014/main" id="{42CAEC10-4509-9F0E-BFAD-F5A830480E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E5DF2-4281-D7B4-34FA-7FFAE909D0DB}"/>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1220018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D6EA-4618-7A23-6EB3-86957E1587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E2877E-6A73-A1A8-226F-A1829AAC5E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83922-35E1-BE55-198B-C31C5EF5C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6E9639-5CCA-BC64-C29C-579C61CC02A6}"/>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6" name="Footer Placeholder 5">
            <a:extLst>
              <a:ext uri="{FF2B5EF4-FFF2-40B4-BE49-F238E27FC236}">
                <a16:creationId xmlns:a16="http://schemas.microsoft.com/office/drawing/2014/main" id="{C2458CD5-A99D-2474-BE63-124F58167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10785-44D2-938C-08A0-34BEB55C4FA0}"/>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934384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0FFD-7462-5F2C-8C0B-EE9B507A4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7C319C-9C14-05AF-3BEF-586F626CD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AF0890-5B87-7E6D-A8A7-1E907B33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AAE33-3E3E-90F2-7041-6B65CA210C79}"/>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6" name="Footer Placeholder 5">
            <a:extLst>
              <a:ext uri="{FF2B5EF4-FFF2-40B4-BE49-F238E27FC236}">
                <a16:creationId xmlns:a16="http://schemas.microsoft.com/office/drawing/2014/main" id="{DB316521-EFB0-4149-ED81-1C306DFB46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2A636D-133E-D430-E489-A54125288667}"/>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495089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EA83-E269-B92E-F9FB-1C17DF829B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8A358C-3941-847C-CA4A-90BA179D6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1CC7E-8F0C-A888-89D8-2AB342487A8C}"/>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5" name="Footer Placeholder 4">
            <a:extLst>
              <a:ext uri="{FF2B5EF4-FFF2-40B4-BE49-F238E27FC236}">
                <a16:creationId xmlns:a16="http://schemas.microsoft.com/office/drawing/2014/main" id="{E7110AE8-7A3B-26DD-F6D9-44F42D25C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C83BB-E1E7-B6D4-4F6A-58140E58B27B}"/>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649094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C14B0-0F7B-9722-5F56-56E07B2578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931AC0-3899-D248-C06D-AECE6D3336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29D04-D854-9E78-2A81-A60F4D34F976}"/>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5" name="Footer Placeholder 4">
            <a:extLst>
              <a:ext uri="{FF2B5EF4-FFF2-40B4-BE49-F238E27FC236}">
                <a16:creationId xmlns:a16="http://schemas.microsoft.com/office/drawing/2014/main" id="{7790BDB6-BEFE-AD8F-6960-BAD6AB41D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0A256-C890-CCBB-1CC1-CF4573DD4BF5}"/>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59380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FE0F-49ED-7F08-DDFB-6BD919A458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0A0F74-8F72-E306-6F23-8B8B54186AB4}"/>
              </a:ext>
            </a:extLst>
          </p:cNvPr>
          <p:cNvSpPr>
            <a:spLocks noGrp="1"/>
          </p:cNvSpPr>
          <p:nvPr>
            <p:ph type="dt" sz="half" idx="10"/>
          </p:nvPr>
        </p:nvSpPr>
        <p:spPr/>
        <p:txBody>
          <a:bodyPr/>
          <a:lstStyle/>
          <a:p>
            <a:fld id="{A9D666D5-947E-453D-901B-18240B950F0C}" type="datetimeFigureOut">
              <a:rPr lang="en-US" smtClean="0"/>
              <a:t>10/25/2023</a:t>
            </a:fld>
            <a:endParaRPr lang="en-US"/>
          </a:p>
        </p:txBody>
      </p:sp>
      <p:sp>
        <p:nvSpPr>
          <p:cNvPr id="4" name="Footer Placeholder 3">
            <a:extLst>
              <a:ext uri="{FF2B5EF4-FFF2-40B4-BE49-F238E27FC236}">
                <a16:creationId xmlns:a16="http://schemas.microsoft.com/office/drawing/2014/main" id="{FD274566-AF0E-D74A-F250-8FD914BF5E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4AC34-F6A9-6FEC-7BC4-EF7230D91F65}"/>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2771970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B2FC49-9C1F-2516-3F03-2C8F7F30CF0F}"/>
              </a:ext>
            </a:extLst>
          </p:cNvPr>
          <p:cNvGrpSpPr/>
          <p:nvPr userDrawn="1"/>
        </p:nvGrpSpPr>
        <p:grpSpPr>
          <a:xfrm>
            <a:off x="776176" y="2926872"/>
            <a:ext cx="2970166" cy="2596104"/>
            <a:chOff x="776176" y="2926872"/>
            <a:chExt cx="2970166" cy="2596104"/>
          </a:xfrm>
        </p:grpSpPr>
        <p:sp>
          <p:nvSpPr>
            <p:cNvPr id="7" name="Hexagon 6">
              <a:extLst>
                <a:ext uri="{FF2B5EF4-FFF2-40B4-BE49-F238E27FC236}">
                  <a16:creationId xmlns:a16="http://schemas.microsoft.com/office/drawing/2014/main" id="{D86F0DC8-EA4C-E2BB-05DC-A9F301BDD1BF}"/>
                </a:ext>
                <a:ext uri="{C183D7F6-B498-43B3-948B-1728B52AA6E4}">
                  <adec:decorative xmlns:adec="http://schemas.microsoft.com/office/drawing/2017/decorative" val="1"/>
                </a:ext>
              </a:extLst>
            </p:cNvPr>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F08A10D7-7037-A3D8-40BD-54425E09168B}"/>
                </a:ext>
              </a:extLst>
            </p:cNvPr>
            <p:cNvPicPr/>
            <p:nvPr/>
          </p:nvPicPr>
          <p:blipFill>
            <a:blip r:embed="rId2"/>
            <a:stretch>
              <a:fillRect/>
            </a:stretch>
          </p:blipFill>
          <p:spPr>
            <a:xfrm>
              <a:off x="874028" y="2926872"/>
              <a:ext cx="2872314" cy="1992818"/>
            </a:xfrm>
            <a:prstGeom prst="rect">
              <a:avLst/>
            </a:prstGeom>
          </p:spPr>
        </p:pic>
      </p:grpSp>
      <p:sp>
        <p:nvSpPr>
          <p:cNvPr id="18" name="Title 17">
            <a:extLst>
              <a:ext uri="{FF2B5EF4-FFF2-40B4-BE49-F238E27FC236}">
                <a16:creationId xmlns:a16="http://schemas.microsoft.com/office/drawing/2014/main" id="{D354BDC8-1660-32FD-C8AF-E6498DC5B277}"/>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21" name="Text Placeholder 4" title="Subtitle">
            <a:extLst>
              <a:ext uri="{FF2B5EF4-FFF2-40B4-BE49-F238E27FC236}">
                <a16:creationId xmlns:a16="http://schemas.microsoft.com/office/drawing/2014/main" id="{74D1677B-781F-36D6-744C-A386754300FC}"/>
              </a:ext>
            </a:extLst>
          </p:cNvPr>
          <p:cNvSpPr>
            <a:spLocks noGrp="1"/>
          </p:cNvSpPr>
          <p:nvPr>
            <p:ph type="body" sz="quarter" idx="16" hasCustomPrompt="1"/>
          </p:nvPr>
        </p:nvSpPr>
        <p:spPr>
          <a:xfrm>
            <a:off x="5759640" y="3730609"/>
            <a:ext cx="4865688" cy="1341012"/>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3510571473"/>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4CF1E-D1D0-F115-84CA-1AA25666B5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CE74E9-56E0-271A-B214-277985092A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A79549-ABE1-C9D5-0E9D-38D11E483260}"/>
              </a:ext>
            </a:extLst>
          </p:cNvPr>
          <p:cNvSpPr>
            <a:spLocks noGrp="1"/>
          </p:cNvSpPr>
          <p:nvPr>
            <p:ph type="dt" sz="half" idx="10"/>
          </p:nvPr>
        </p:nvSpPr>
        <p:spPr/>
        <p:txBody>
          <a:bodyPr/>
          <a:lstStyle/>
          <a:p>
            <a:fld id="{4272D299-8FE7-4C1E-BDC3-47A868123FAE}" type="datetimeFigureOut">
              <a:rPr lang="en-US" smtClean="0"/>
              <a:t>10/25/2023</a:t>
            </a:fld>
            <a:endParaRPr lang="en-US"/>
          </a:p>
        </p:txBody>
      </p:sp>
      <p:sp>
        <p:nvSpPr>
          <p:cNvPr id="5" name="Footer Placeholder 4">
            <a:extLst>
              <a:ext uri="{FF2B5EF4-FFF2-40B4-BE49-F238E27FC236}">
                <a16:creationId xmlns:a16="http://schemas.microsoft.com/office/drawing/2014/main" id="{8612BE42-1666-33E0-F9BC-C505612EA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2823B-6C57-E79B-B2C8-1926394C5C9D}"/>
              </a:ext>
            </a:extLst>
          </p:cNvPr>
          <p:cNvSpPr>
            <a:spLocks noGrp="1"/>
          </p:cNvSpPr>
          <p:nvPr>
            <p:ph type="sldNum" sz="quarter" idx="12"/>
          </p:nvPr>
        </p:nvSpPr>
        <p:spPr/>
        <p:txBody>
          <a:bodyPr/>
          <a:lstStyle/>
          <a:p>
            <a:fld id="{A49F8795-B3D4-4271-94C6-A0E472570900}" type="slidenum">
              <a:rPr lang="en-US" smtClean="0"/>
              <a:t>‹#›</a:t>
            </a:fld>
            <a:endParaRPr lang="en-US"/>
          </a:p>
        </p:txBody>
      </p:sp>
    </p:spTree>
    <p:extLst>
      <p:ext uri="{BB962C8B-B14F-4D97-AF65-F5344CB8AC3E}">
        <p14:creationId xmlns:p14="http://schemas.microsoft.com/office/powerpoint/2010/main" val="25115102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1AC32-9A16-C866-239B-1A2D7DEAE2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BE0F9B-B6D6-D75F-671C-DCACDE59A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713CF-8D05-8247-1D1A-83C6597A84B7}"/>
              </a:ext>
            </a:extLst>
          </p:cNvPr>
          <p:cNvSpPr>
            <a:spLocks noGrp="1"/>
          </p:cNvSpPr>
          <p:nvPr>
            <p:ph type="dt" sz="half" idx="10"/>
          </p:nvPr>
        </p:nvSpPr>
        <p:spPr/>
        <p:txBody>
          <a:bodyPr/>
          <a:lstStyle/>
          <a:p>
            <a:fld id="{4272D299-8FE7-4C1E-BDC3-47A868123FAE}" type="datetimeFigureOut">
              <a:rPr lang="en-US" smtClean="0"/>
              <a:t>10/25/2023</a:t>
            </a:fld>
            <a:endParaRPr lang="en-US"/>
          </a:p>
        </p:txBody>
      </p:sp>
      <p:sp>
        <p:nvSpPr>
          <p:cNvPr id="5" name="Footer Placeholder 4">
            <a:extLst>
              <a:ext uri="{FF2B5EF4-FFF2-40B4-BE49-F238E27FC236}">
                <a16:creationId xmlns:a16="http://schemas.microsoft.com/office/drawing/2014/main" id="{04B9F379-721E-3F15-503A-D43A278A3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AD4CC-D581-3032-840F-CFF07BD600F1}"/>
              </a:ext>
            </a:extLst>
          </p:cNvPr>
          <p:cNvSpPr>
            <a:spLocks noGrp="1"/>
          </p:cNvSpPr>
          <p:nvPr>
            <p:ph type="sldNum" sz="quarter" idx="12"/>
          </p:nvPr>
        </p:nvSpPr>
        <p:spPr/>
        <p:txBody>
          <a:bodyPr/>
          <a:lstStyle/>
          <a:p>
            <a:fld id="{A49F8795-B3D4-4271-94C6-A0E472570900}" type="slidenum">
              <a:rPr lang="en-US" smtClean="0"/>
              <a:t>‹#›</a:t>
            </a:fld>
            <a:endParaRPr lang="en-US"/>
          </a:p>
        </p:txBody>
      </p:sp>
    </p:spTree>
    <p:extLst>
      <p:ext uri="{BB962C8B-B14F-4D97-AF65-F5344CB8AC3E}">
        <p14:creationId xmlns:p14="http://schemas.microsoft.com/office/powerpoint/2010/main" val="33125403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3B09B-6D7F-24CC-05D8-B56EDBE06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62D4A2-E153-2557-DC87-2CA498006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060AB-9741-514F-B3D3-4B5C7CE1F6F2}"/>
              </a:ext>
            </a:extLst>
          </p:cNvPr>
          <p:cNvSpPr>
            <a:spLocks noGrp="1"/>
          </p:cNvSpPr>
          <p:nvPr>
            <p:ph type="dt" sz="half" idx="10"/>
          </p:nvPr>
        </p:nvSpPr>
        <p:spPr/>
        <p:txBody>
          <a:bodyPr/>
          <a:lstStyle/>
          <a:p>
            <a:fld id="{4272D299-8FE7-4C1E-BDC3-47A868123FAE}" type="datetimeFigureOut">
              <a:rPr lang="en-US" smtClean="0"/>
              <a:t>10/25/2023</a:t>
            </a:fld>
            <a:endParaRPr lang="en-US"/>
          </a:p>
        </p:txBody>
      </p:sp>
      <p:sp>
        <p:nvSpPr>
          <p:cNvPr id="5" name="Footer Placeholder 4">
            <a:extLst>
              <a:ext uri="{FF2B5EF4-FFF2-40B4-BE49-F238E27FC236}">
                <a16:creationId xmlns:a16="http://schemas.microsoft.com/office/drawing/2014/main" id="{BE99BA06-1C98-0E5B-13B4-F00879686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AB6CA-0E21-A7FE-FA29-E82ECDE1EB59}"/>
              </a:ext>
            </a:extLst>
          </p:cNvPr>
          <p:cNvSpPr>
            <a:spLocks noGrp="1"/>
          </p:cNvSpPr>
          <p:nvPr>
            <p:ph type="sldNum" sz="quarter" idx="12"/>
          </p:nvPr>
        </p:nvSpPr>
        <p:spPr/>
        <p:txBody>
          <a:bodyPr/>
          <a:lstStyle/>
          <a:p>
            <a:fld id="{A49F8795-B3D4-4271-94C6-A0E472570900}" type="slidenum">
              <a:rPr lang="en-US" smtClean="0"/>
              <a:t>‹#›</a:t>
            </a:fld>
            <a:endParaRPr lang="en-US"/>
          </a:p>
        </p:txBody>
      </p:sp>
    </p:spTree>
    <p:extLst>
      <p:ext uri="{BB962C8B-B14F-4D97-AF65-F5344CB8AC3E}">
        <p14:creationId xmlns:p14="http://schemas.microsoft.com/office/powerpoint/2010/main" val="416342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dirty="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dirty="0"/>
              <a:t>Click to Edit Master Title Style </a:t>
            </a:r>
          </a:p>
        </p:txBody>
      </p:sp>
      <p:pic>
        <p:nvPicPr>
          <p:cNvPr id="15" name="Picture Placeholder 12">
            <a:extLst>
              <a:ext uri="{FF2B5EF4-FFF2-40B4-BE49-F238E27FC236}">
                <a16:creationId xmlns:a16="http://schemas.microsoft.com/office/drawing/2014/main" id="{2FAB2584-F724-B502-E8DA-8620413C9367}"/>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78414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0C65-1744-F1C6-12EF-06B9F006A0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ECD317-4209-E968-6873-E0EB1D0FFC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BCA4D7-0D33-6283-7CF2-791E4DF89A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81996E-1DDE-8926-14FC-C8A74C485E24}"/>
              </a:ext>
            </a:extLst>
          </p:cNvPr>
          <p:cNvSpPr>
            <a:spLocks noGrp="1"/>
          </p:cNvSpPr>
          <p:nvPr>
            <p:ph type="dt" sz="half" idx="10"/>
          </p:nvPr>
        </p:nvSpPr>
        <p:spPr/>
        <p:txBody>
          <a:bodyPr/>
          <a:lstStyle/>
          <a:p>
            <a:fld id="{4272D299-8FE7-4C1E-BDC3-47A868123FAE}" type="datetimeFigureOut">
              <a:rPr lang="en-US" smtClean="0"/>
              <a:t>10/25/2023</a:t>
            </a:fld>
            <a:endParaRPr lang="en-US"/>
          </a:p>
        </p:txBody>
      </p:sp>
      <p:sp>
        <p:nvSpPr>
          <p:cNvPr id="6" name="Footer Placeholder 5">
            <a:extLst>
              <a:ext uri="{FF2B5EF4-FFF2-40B4-BE49-F238E27FC236}">
                <a16:creationId xmlns:a16="http://schemas.microsoft.com/office/drawing/2014/main" id="{DACD7B0C-BF46-0E8D-EC4C-D15B6C8B9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FDD8BB-B09D-6799-A1FB-FB84D93598B9}"/>
              </a:ext>
            </a:extLst>
          </p:cNvPr>
          <p:cNvSpPr>
            <a:spLocks noGrp="1"/>
          </p:cNvSpPr>
          <p:nvPr>
            <p:ph type="sldNum" sz="quarter" idx="12"/>
          </p:nvPr>
        </p:nvSpPr>
        <p:spPr/>
        <p:txBody>
          <a:bodyPr/>
          <a:lstStyle/>
          <a:p>
            <a:fld id="{A49F8795-B3D4-4271-94C6-A0E472570900}" type="slidenum">
              <a:rPr lang="en-US" smtClean="0"/>
              <a:t>‹#›</a:t>
            </a:fld>
            <a:endParaRPr lang="en-US"/>
          </a:p>
        </p:txBody>
      </p:sp>
    </p:spTree>
    <p:extLst>
      <p:ext uri="{BB962C8B-B14F-4D97-AF65-F5344CB8AC3E}">
        <p14:creationId xmlns:p14="http://schemas.microsoft.com/office/powerpoint/2010/main" val="9431510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D5FB-6EA1-4534-5BDE-4F63C33995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1F3F41-147A-DE0F-E33A-B44F2AE4EE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4C69B4-0A71-F326-5CE7-310C6F10A9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A17D9D-FC7B-25AD-A826-BBDF1A7F4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34270-974A-DA9A-F4AB-6366020E06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B6FAA4-C87C-4828-8BE0-5282B7FBB545}"/>
              </a:ext>
            </a:extLst>
          </p:cNvPr>
          <p:cNvSpPr>
            <a:spLocks noGrp="1"/>
          </p:cNvSpPr>
          <p:nvPr>
            <p:ph type="dt" sz="half" idx="10"/>
          </p:nvPr>
        </p:nvSpPr>
        <p:spPr/>
        <p:txBody>
          <a:bodyPr/>
          <a:lstStyle/>
          <a:p>
            <a:fld id="{4272D299-8FE7-4C1E-BDC3-47A868123FAE}" type="datetimeFigureOut">
              <a:rPr lang="en-US" smtClean="0"/>
              <a:t>10/25/2023</a:t>
            </a:fld>
            <a:endParaRPr lang="en-US"/>
          </a:p>
        </p:txBody>
      </p:sp>
      <p:sp>
        <p:nvSpPr>
          <p:cNvPr id="8" name="Footer Placeholder 7">
            <a:extLst>
              <a:ext uri="{FF2B5EF4-FFF2-40B4-BE49-F238E27FC236}">
                <a16:creationId xmlns:a16="http://schemas.microsoft.com/office/drawing/2014/main" id="{D3C0AA21-51D9-F9DF-CE15-FF5AB1F22D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D23102-1C9E-AF1F-4995-6545C3D2F605}"/>
              </a:ext>
            </a:extLst>
          </p:cNvPr>
          <p:cNvSpPr>
            <a:spLocks noGrp="1"/>
          </p:cNvSpPr>
          <p:nvPr>
            <p:ph type="sldNum" sz="quarter" idx="12"/>
          </p:nvPr>
        </p:nvSpPr>
        <p:spPr/>
        <p:txBody>
          <a:bodyPr/>
          <a:lstStyle/>
          <a:p>
            <a:fld id="{A49F8795-B3D4-4271-94C6-A0E472570900}" type="slidenum">
              <a:rPr lang="en-US" smtClean="0"/>
              <a:t>‹#›</a:t>
            </a:fld>
            <a:endParaRPr lang="en-US"/>
          </a:p>
        </p:txBody>
      </p:sp>
    </p:spTree>
    <p:extLst>
      <p:ext uri="{BB962C8B-B14F-4D97-AF65-F5344CB8AC3E}">
        <p14:creationId xmlns:p14="http://schemas.microsoft.com/office/powerpoint/2010/main" val="1298382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3EC6-65ED-A5A1-6413-1650547FDA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CF3913-CFE6-D801-7702-EC56A1A72D98}"/>
              </a:ext>
            </a:extLst>
          </p:cNvPr>
          <p:cNvSpPr>
            <a:spLocks noGrp="1"/>
          </p:cNvSpPr>
          <p:nvPr>
            <p:ph type="dt" sz="half" idx="10"/>
          </p:nvPr>
        </p:nvSpPr>
        <p:spPr/>
        <p:txBody>
          <a:bodyPr/>
          <a:lstStyle/>
          <a:p>
            <a:fld id="{4272D299-8FE7-4C1E-BDC3-47A868123FAE}" type="datetimeFigureOut">
              <a:rPr lang="en-US" smtClean="0"/>
              <a:t>10/25/2023</a:t>
            </a:fld>
            <a:endParaRPr lang="en-US"/>
          </a:p>
        </p:txBody>
      </p:sp>
      <p:sp>
        <p:nvSpPr>
          <p:cNvPr id="4" name="Footer Placeholder 3">
            <a:extLst>
              <a:ext uri="{FF2B5EF4-FFF2-40B4-BE49-F238E27FC236}">
                <a16:creationId xmlns:a16="http://schemas.microsoft.com/office/drawing/2014/main" id="{1C6345C0-7F8C-9AC4-20A0-5C7506BB3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E2BB57-B311-D11D-DE94-B3A7491B2C6F}"/>
              </a:ext>
            </a:extLst>
          </p:cNvPr>
          <p:cNvSpPr>
            <a:spLocks noGrp="1"/>
          </p:cNvSpPr>
          <p:nvPr>
            <p:ph type="sldNum" sz="quarter" idx="12"/>
          </p:nvPr>
        </p:nvSpPr>
        <p:spPr/>
        <p:txBody>
          <a:bodyPr/>
          <a:lstStyle/>
          <a:p>
            <a:fld id="{A49F8795-B3D4-4271-94C6-A0E472570900}" type="slidenum">
              <a:rPr lang="en-US" smtClean="0"/>
              <a:t>‹#›</a:t>
            </a:fld>
            <a:endParaRPr lang="en-US"/>
          </a:p>
        </p:txBody>
      </p:sp>
    </p:spTree>
    <p:extLst>
      <p:ext uri="{BB962C8B-B14F-4D97-AF65-F5344CB8AC3E}">
        <p14:creationId xmlns:p14="http://schemas.microsoft.com/office/powerpoint/2010/main" val="4214971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62367F-8D34-622E-6050-7776BAAE0D00}"/>
              </a:ext>
            </a:extLst>
          </p:cNvPr>
          <p:cNvSpPr>
            <a:spLocks noGrp="1"/>
          </p:cNvSpPr>
          <p:nvPr>
            <p:ph type="dt" sz="half" idx="10"/>
          </p:nvPr>
        </p:nvSpPr>
        <p:spPr/>
        <p:txBody>
          <a:bodyPr/>
          <a:lstStyle/>
          <a:p>
            <a:fld id="{4272D299-8FE7-4C1E-BDC3-47A868123FAE}" type="datetimeFigureOut">
              <a:rPr lang="en-US" smtClean="0"/>
              <a:t>10/25/2023</a:t>
            </a:fld>
            <a:endParaRPr lang="en-US"/>
          </a:p>
        </p:txBody>
      </p:sp>
      <p:sp>
        <p:nvSpPr>
          <p:cNvPr id="3" name="Footer Placeholder 2">
            <a:extLst>
              <a:ext uri="{FF2B5EF4-FFF2-40B4-BE49-F238E27FC236}">
                <a16:creationId xmlns:a16="http://schemas.microsoft.com/office/drawing/2014/main" id="{9A1D453D-4C23-389A-99F9-6C8B50BABA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9A2BFD-A1C9-AA33-42EF-80CCB13FE629}"/>
              </a:ext>
            </a:extLst>
          </p:cNvPr>
          <p:cNvSpPr>
            <a:spLocks noGrp="1"/>
          </p:cNvSpPr>
          <p:nvPr>
            <p:ph type="sldNum" sz="quarter" idx="12"/>
          </p:nvPr>
        </p:nvSpPr>
        <p:spPr/>
        <p:txBody>
          <a:bodyPr/>
          <a:lstStyle/>
          <a:p>
            <a:fld id="{A49F8795-B3D4-4271-94C6-A0E472570900}" type="slidenum">
              <a:rPr lang="en-US" smtClean="0"/>
              <a:t>‹#›</a:t>
            </a:fld>
            <a:endParaRPr lang="en-US"/>
          </a:p>
        </p:txBody>
      </p:sp>
    </p:spTree>
    <p:extLst>
      <p:ext uri="{BB962C8B-B14F-4D97-AF65-F5344CB8AC3E}">
        <p14:creationId xmlns:p14="http://schemas.microsoft.com/office/powerpoint/2010/main" val="9592169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86B80-54BB-2BAB-58D9-40C64783CD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D04307-5EBA-56D6-B3A2-9ED27BD24F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66BC12-C58C-900E-9D87-17602B2B9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DE487-98CE-BD34-4426-4B7861CA9C71}"/>
              </a:ext>
            </a:extLst>
          </p:cNvPr>
          <p:cNvSpPr>
            <a:spLocks noGrp="1"/>
          </p:cNvSpPr>
          <p:nvPr>
            <p:ph type="dt" sz="half" idx="10"/>
          </p:nvPr>
        </p:nvSpPr>
        <p:spPr/>
        <p:txBody>
          <a:bodyPr/>
          <a:lstStyle/>
          <a:p>
            <a:fld id="{4272D299-8FE7-4C1E-BDC3-47A868123FAE}" type="datetimeFigureOut">
              <a:rPr lang="en-US" smtClean="0"/>
              <a:t>10/25/2023</a:t>
            </a:fld>
            <a:endParaRPr lang="en-US"/>
          </a:p>
        </p:txBody>
      </p:sp>
      <p:sp>
        <p:nvSpPr>
          <p:cNvPr id="6" name="Footer Placeholder 5">
            <a:extLst>
              <a:ext uri="{FF2B5EF4-FFF2-40B4-BE49-F238E27FC236}">
                <a16:creationId xmlns:a16="http://schemas.microsoft.com/office/drawing/2014/main" id="{186313DC-D303-3675-6F57-71F75C61E4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4D7086-4D3B-E2E0-3819-BCC1D754A67B}"/>
              </a:ext>
            </a:extLst>
          </p:cNvPr>
          <p:cNvSpPr>
            <a:spLocks noGrp="1"/>
          </p:cNvSpPr>
          <p:nvPr>
            <p:ph type="sldNum" sz="quarter" idx="12"/>
          </p:nvPr>
        </p:nvSpPr>
        <p:spPr/>
        <p:txBody>
          <a:bodyPr/>
          <a:lstStyle/>
          <a:p>
            <a:fld id="{A49F8795-B3D4-4271-94C6-A0E472570900}" type="slidenum">
              <a:rPr lang="en-US" smtClean="0"/>
              <a:t>‹#›</a:t>
            </a:fld>
            <a:endParaRPr lang="en-US"/>
          </a:p>
        </p:txBody>
      </p:sp>
    </p:spTree>
    <p:extLst>
      <p:ext uri="{BB962C8B-B14F-4D97-AF65-F5344CB8AC3E}">
        <p14:creationId xmlns:p14="http://schemas.microsoft.com/office/powerpoint/2010/main" val="5207158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53A3-0630-7F4A-C803-24FDCFFD3F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78C2E2-14C2-F507-7812-D282B4C828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8B2925-AD92-4A0D-B53C-58471074F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002689-251E-297C-991C-03CC519AE247}"/>
              </a:ext>
            </a:extLst>
          </p:cNvPr>
          <p:cNvSpPr>
            <a:spLocks noGrp="1"/>
          </p:cNvSpPr>
          <p:nvPr>
            <p:ph type="dt" sz="half" idx="10"/>
          </p:nvPr>
        </p:nvSpPr>
        <p:spPr/>
        <p:txBody>
          <a:bodyPr/>
          <a:lstStyle/>
          <a:p>
            <a:fld id="{4272D299-8FE7-4C1E-BDC3-47A868123FAE}" type="datetimeFigureOut">
              <a:rPr lang="en-US" smtClean="0"/>
              <a:t>10/25/2023</a:t>
            </a:fld>
            <a:endParaRPr lang="en-US"/>
          </a:p>
        </p:txBody>
      </p:sp>
      <p:sp>
        <p:nvSpPr>
          <p:cNvPr id="6" name="Footer Placeholder 5">
            <a:extLst>
              <a:ext uri="{FF2B5EF4-FFF2-40B4-BE49-F238E27FC236}">
                <a16:creationId xmlns:a16="http://schemas.microsoft.com/office/drawing/2014/main" id="{3517FCE2-CBAA-3BF8-547C-9189262FC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FEED2-BD13-E082-9845-FB1F381260DD}"/>
              </a:ext>
            </a:extLst>
          </p:cNvPr>
          <p:cNvSpPr>
            <a:spLocks noGrp="1"/>
          </p:cNvSpPr>
          <p:nvPr>
            <p:ph type="sldNum" sz="quarter" idx="12"/>
          </p:nvPr>
        </p:nvSpPr>
        <p:spPr/>
        <p:txBody>
          <a:bodyPr/>
          <a:lstStyle/>
          <a:p>
            <a:fld id="{A49F8795-B3D4-4271-94C6-A0E472570900}" type="slidenum">
              <a:rPr lang="en-US" smtClean="0"/>
              <a:t>‹#›</a:t>
            </a:fld>
            <a:endParaRPr lang="en-US"/>
          </a:p>
        </p:txBody>
      </p:sp>
    </p:spTree>
    <p:extLst>
      <p:ext uri="{BB962C8B-B14F-4D97-AF65-F5344CB8AC3E}">
        <p14:creationId xmlns:p14="http://schemas.microsoft.com/office/powerpoint/2010/main" val="15791890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CEBE1-5EFE-9C6B-A563-EE17BF6743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3255A7-D6F4-D2D5-6A98-C163A7F026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4292CD-4FF1-0EC3-FD37-B398228D784F}"/>
              </a:ext>
            </a:extLst>
          </p:cNvPr>
          <p:cNvSpPr>
            <a:spLocks noGrp="1"/>
          </p:cNvSpPr>
          <p:nvPr>
            <p:ph type="dt" sz="half" idx="10"/>
          </p:nvPr>
        </p:nvSpPr>
        <p:spPr/>
        <p:txBody>
          <a:bodyPr/>
          <a:lstStyle/>
          <a:p>
            <a:fld id="{4272D299-8FE7-4C1E-BDC3-47A868123FAE}" type="datetimeFigureOut">
              <a:rPr lang="en-US" smtClean="0"/>
              <a:t>10/25/2023</a:t>
            </a:fld>
            <a:endParaRPr lang="en-US"/>
          </a:p>
        </p:txBody>
      </p:sp>
      <p:sp>
        <p:nvSpPr>
          <p:cNvPr id="5" name="Footer Placeholder 4">
            <a:extLst>
              <a:ext uri="{FF2B5EF4-FFF2-40B4-BE49-F238E27FC236}">
                <a16:creationId xmlns:a16="http://schemas.microsoft.com/office/drawing/2014/main" id="{3D576B14-1954-8023-6FF2-A874B1957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2F7E1-E945-E129-F7A0-956B601018DF}"/>
              </a:ext>
            </a:extLst>
          </p:cNvPr>
          <p:cNvSpPr>
            <a:spLocks noGrp="1"/>
          </p:cNvSpPr>
          <p:nvPr>
            <p:ph type="sldNum" sz="quarter" idx="12"/>
          </p:nvPr>
        </p:nvSpPr>
        <p:spPr/>
        <p:txBody>
          <a:bodyPr/>
          <a:lstStyle/>
          <a:p>
            <a:fld id="{A49F8795-B3D4-4271-94C6-A0E472570900}" type="slidenum">
              <a:rPr lang="en-US" smtClean="0"/>
              <a:t>‹#›</a:t>
            </a:fld>
            <a:endParaRPr lang="en-US"/>
          </a:p>
        </p:txBody>
      </p:sp>
    </p:spTree>
    <p:extLst>
      <p:ext uri="{BB962C8B-B14F-4D97-AF65-F5344CB8AC3E}">
        <p14:creationId xmlns:p14="http://schemas.microsoft.com/office/powerpoint/2010/main" val="2219989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D0866A-2B9C-21B4-A8E5-C39BFA337B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0B2653-404D-ABBD-D287-59F33B4BE3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6A7A8-0BBD-3C53-B50B-C104277B72EE}"/>
              </a:ext>
            </a:extLst>
          </p:cNvPr>
          <p:cNvSpPr>
            <a:spLocks noGrp="1"/>
          </p:cNvSpPr>
          <p:nvPr>
            <p:ph type="dt" sz="half" idx="10"/>
          </p:nvPr>
        </p:nvSpPr>
        <p:spPr/>
        <p:txBody>
          <a:bodyPr/>
          <a:lstStyle/>
          <a:p>
            <a:fld id="{4272D299-8FE7-4C1E-BDC3-47A868123FAE}" type="datetimeFigureOut">
              <a:rPr lang="en-US" smtClean="0"/>
              <a:t>10/25/2023</a:t>
            </a:fld>
            <a:endParaRPr lang="en-US"/>
          </a:p>
        </p:txBody>
      </p:sp>
      <p:sp>
        <p:nvSpPr>
          <p:cNvPr id="5" name="Footer Placeholder 4">
            <a:extLst>
              <a:ext uri="{FF2B5EF4-FFF2-40B4-BE49-F238E27FC236}">
                <a16:creationId xmlns:a16="http://schemas.microsoft.com/office/drawing/2014/main" id="{C57E7B6F-37F9-E29F-5B2B-1CD5F3E2D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EFC94-C780-EB9B-89CD-DD8D794EB638}"/>
              </a:ext>
            </a:extLst>
          </p:cNvPr>
          <p:cNvSpPr>
            <a:spLocks noGrp="1"/>
          </p:cNvSpPr>
          <p:nvPr>
            <p:ph type="sldNum" sz="quarter" idx="12"/>
          </p:nvPr>
        </p:nvSpPr>
        <p:spPr/>
        <p:txBody>
          <a:bodyPr/>
          <a:lstStyle/>
          <a:p>
            <a:fld id="{A49F8795-B3D4-4271-94C6-A0E472570900}" type="slidenum">
              <a:rPr lang="en-US" smtClean="0"/>
              <a:t>‹#›</a:t>
            </a:fld>
            <a:endParaRPr lang="en-US"/>
          </a:p>
        </p:txBody>
      </p:sp>
    </p:spTree>
    <p:extLst>
      <p:ext uri="{BB962C8B-B14F-4D97-AF65-F5344CB8AC3E}">
        <p14:creationId xmlns:p14="http://schemas.microsoft.com/office/powerpoint/2010/main" val="6716451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00194C"/>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 name="Title 18">
            <a:extLst>
              <a:ext uri="{FF2B5EF4-FFF2-40B4-BE49-F238E27FC236}">
                <a16:creationId xmlns:a16="http://schemas.microsoft.com/office/drawing/2014/main" id="{5853B608-2411-AC08-3ADC-699310F9FF7B}"/>
              </a:ext>
            </a:extLst>
          </p:cNvPr>
          <p:cNvSpPr>
            <a:spLocks noGrp="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0F11CC9A-A569-50DA-6C68-90BDE363F6BC}"/>
              </a:ext>
            </a:extLst>
          </p:cNvPr>
          <p:cNvGrpSpPr>
            <a:grpSpLocks noGrp="1" noUngrp="1" noRot="1" noMove="1" noResize="1"/>
          </p:cNvGrpSpPr>
          <p:nvPr userDrawn="1"/>
        </p:nvGrpSpPr>
        <p:grpSpPr>
          <a:xfrm>
            <a:off x="958369" y="369528"/>
            <a:ext cx="2060902" cy="1862204"/>
            <a:chOff x="1850735" y="3352487"/>
            <a:chExt cx="2872315" cy="2595386"/>
          </a:xfrm>
        </p:grpSpPr>
        <p:sp>
          <p:nvSpPr>
            <p:cNvPr id="3" name="Hexagon 2">
              <a:extLst>
                <a:ext uri="{FF2B5EF4-FFF2-40B4-BE49-F238E27FC236}">
                  <a16:creationId xmlns:a16="http://schemas.microsoft.com/office/drawing/2014/main" id="{FC3F7801-FF74-B7FE-4085-5A09981882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 company name&#10;&#10;Description automatically generated">
              <a:extLst>
                <a:ext uri="{FF2B5EF4-FFF2-40B4-BE49-F238E27FC236}">
                  <a16:creationId xmlns:a16="http://schemas.microsoft.com/office/drawing/2014/main" id="{A27A51AA-CA2F-A6F2-464B-8F1BFDCB09C2}"/>
                </a:ext>
              </a:extLst>
            </p:cNvPr>
            <p:cNvPicPr>
              <a:picLocks noGrp="1" noRo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7BADF032-66E1-BF4C-F18A-BCE7C032684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468147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58AE-8CBA-885D-AEDF-57DFBEAD0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C515B-5A67-5232-4653-E0B02CF5C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0952B-0C47-B448-3FB3-9D95C07240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666D5-947E-453D-901B-18240B950F0C}" type="datetimeFigureOut">
              <a:rPr kumimoji="0" lang="en-US" sz="1800" b="0" i="0" u="none" strike="noStrike" kern="1200" cap="none" spc="0" normalizeH="0" baseline="0" noProof="0" smtClean="0">
                <a:ln>
                  <a:noFill/>
                </a:ln>
                <a:solidFill>
                  <a:srgbClr val="3F3F3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10/25/2023</a:t>
            </a:fld>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7BF2E7-9B2F-C943-79DC-9A18BD46221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94B82C4-33C0-EC3E-32CE-8664BE67D1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034A-D7C2-4567-8CEA-508E51D08684}"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470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6">
            <a:extLst>
              <a:ext uri="{FF2B5EF4-FFF2-40B4-BE49-F238E27FC236}">
                <a16:creationId xmlns:a16="http://schemas.microsoft.com/office/drawing/2014/main" id="{A57201CA-2845-26F7-B0DC-91D1169A1CD3}"/>
              </a:ext>
            </a:extLst>
          </p:cNvPr>
          <p:cNvSpPr>
            <a:spLocks noGrp="1"/>
          </p:cNvSpPr>
          <p:nvPr>
            <p:ph sz="quarter" idx="22"/>
          </p:nvPr>
        </p:nvSpPr>
        <p:spPr>
          <a:xfrm>
            <a:off x="6186926"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946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dirty="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dirty="0"/>
              <a:t>Click to Edit Master Title Style </a:t>
            </a:r>
          </a:p>
        </p:txBody>
      </p:sp>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0">
            <a:extLst>
              <a:ext uri="{FF2B5EF4-FFF2-40B4-BE49-F238E27FC236}">
                <a16:creationId xmlns:a16="http://schemas.microsoft.com/office/drawing/2014/main" id="{92574166-3A8A-0B81-E22F-BCCD6E92CD99}"/>
              </a:ext>
            </a:extLst>
          </p:cNvPr>
          <p:cNvSpPr>
            <a:spLocks noGrp="1"/>
          </p:cNvSpPr>
          <p:nvPr>
            <p:ph sz="quarter" idx="23"/>
          </p:nvPr>
        </p:nvSpPr>
        <p:spPr>
          <a:xfrm>
            <a:off x="6196012"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7473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341506091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US" noProof="0" smtClean="0"/>
              <a:pPr/>
              <a:t>‹#›</a:t>
            </a:fld>
            <a:endParaRPr lang="en-US" noProof="0" dirty="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noProof="0"/>
              <a:t>Click to edit Master title style</a:t>
            </a:r>
          </a:p>
        </p:txBody>
      </p:sp>
    </p:spTree>
    <p:extLst>
      <p:ext uri="{BB962C8B-B14F-4D97-AF65-F5344CB8AC3E}">
        <p14:creationId xmlns:p14="http://schemas.microsoft.com/office/powerpoint/2010/main" val="1564885083"/>
      </p:ext>
    </p:extLst>
  </p:cSld>
  <p:clrMap bg1="lt1" tx1="dk1" bg2="lt2" tx2="dk2" accent1="accent1" accent2="accent2" accent3="accent3" accent4="accent4" accent5="accent5" accent6="accent6" hlink="hlink" folHlink="folHlink"/>
  <p:sldLayoutIdLst>
    <p:sldLayoutId id="2147483710" r:id="rId1"/>
    <p:sldLayoutId id="2147483730" r:id="rId2"/>
    <p:sldLayoutId id="2147483733" r:id="rId3"/>
    <p:sldLayoutId id="2147483732" r:id="rId4"/>
    <p:sldLayoutId id="2147483708" r:id="rId5"/>
    <p:sldLayoutId id="2147483734" r:id="rId6"/>
    <p:sldLayoutId id="2147483739" r:id="rId7"/>
    <p:sldLayoutId id="2147483740" r:id="rId8"/>
    <p:sldLayoutId id="2147483689" r:id="rId9"/>
    <p:sldLayoutId id="2147483735" r:id="rId10"/>
    <p:sldLayoutId id="2147483649" r:id="rId11"/>
    <p:sldLayoutId id="2147483738" r:id="rId12"/>
    <p:sldLayoutId id="2147483668" r:id="rId13"/>
    <p:sldLayoutId id="2147483674" r:id="rId14"/>
    <p:sldLayoutId id="2147483741" r:id="rId15"/>
    <p:sldLayoutId id="2147483784" r:id="rId16"/>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DB423-2E1C-C559-3B8F-E37517F563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0CEC46-C612-C152-11DF-3C977B4F8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1D007-2803-3E8C-4B7E-3F0BF807D4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D666D5-947E-453D-901B-18240B950F0C}" type="datetimeFigureOut">
              <a:rPr lang="en-US" smtClean="0"/>
              <a:t>10/25/2023</a:t>
            </a:fld>
            <a:endParaRPr lang="en-US"/>
          </a:p>
        </p:txBody>
      </p:sp>
      <p:sp>
        <p:nvSpPr>
          <p:cNvPr id="5" name="Footer Placeholder 4">
            <a:extLst>
              <a:ext uri="{FF2B5EF4-FFF2-40B4-BE49-F238E27FC236}">
                <a16:creationId xmlns:a16="http://schemas.microsoft.com/office/drawing/2014/main" id="{D961EDBC-4FA7-9C76-8C93-4871B54927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3BF251-67AF-4CE5-9494-97B3640E8E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1034A-D7C2-4567-8CEA-508E51D08684}" type="slidenum">
              <a:rPr lang="en-US" smtClean="0"/>
              <a:t>‹#›</a:t>
            </a:fld>
            <a:endParaRPr lang="en-US"/>
          </a:p>
        </p:txBody>
      </p:sp>
    </p:spTree>
    <p:extLst>
      <p:ext uri="{BB962C8B-B14F-4D97-AF65-F5344CB8AC3E}">
        <p14:creationId xmlns:p14="http://schemas.microsoft.com/office/powerpoint/2010/main" val="86113403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US" noProof="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US" noProof="0" smtClean="0"/>
              <a:pPr/>
              <a:t>‹#›</a:t>
            </a:fld>
            <a:endParaRPr lang="en-US" noProof="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noProof="0"/>
              <a:t>Click to edit Master title style</a:t>
            </a:r>
          </a:p>
        </p:txBody>
      </p:sp>
    </p:spTree>
    <p:extLst>
      <p:ext uri="{BB962C8B-B14F-4D97-AF65-F5344CB8AC3E}">
        <p14:creationId xmlns:p14="http://schemas.microsoft.com/office/powerpoint/2010/main" val="218147531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83" r:id="rId15"/>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DB423-2E1C-C559-3B8F-E37517F563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0CEC46-C612-C152-11DF-3C977B4F8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1D007-2803-3E8C-4B7E-3F0BF807D4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D666D5-947E-453D-901B-18240B950F0C}" type="datetimeFigureOut">
              <a:rPr lang="en-US" smtClean="0"/>
              <a:t>10/25/2023</a:t>
            </a:fld>
            <a:endParaRPr lang="en-US"/>
          </a:p>
        </p:txBody>
      </p:sp>
      <p:sp>
        <p:nvSpPr>
          <p:cNvPr id="5" name="Footer Placeholder 4">
            <a:extLst>
              <a:ext uri="{FF2B5EF4-FFF2-40B4-BE49-F238E27FC236}">
                <a16:creationId xmlns:a16="http://schemas.microsoft.com/office/drawing/2014/main" id="{D961EDBC-4FA7-9C76-8C93-4871B54927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3BF251-67AF-4CE5-9494-97B3640E8E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1034A-D7C2-4567-8CEA-508E51D08684}" type="slidenum">
              <a:rPr lang="en-US" smtClean="0"/>
              <a:t>‹#›</a:t>
            </a:fld>
            <a:endParaRPr lang="en-US"/>
          </a:p>
        </p:txBody>
      </p:sp>
    </p:spTree>
    <p:extLst>
      <p:ext uri="{BB962C8B-B14F-4D97-AF65-F5344CB8AC3E}">
        <p14:creationId xmlns:p14="http://schemas.microsoft.com/office/powerpoint/2010/main" val="198704944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1133F6-EA9B-5ACB-B3B5-49B5B2291C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DF8A68-1B72-0821-369A-A0B72177F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1C778-F87A-898A-F7DF-2143830B9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2D299-8FE7-4C1E-BDC3-47A868123FAE}" type="datetimeFigureOut">
              <a:rPr lang="en-US" smtClean="0"/>
              <a:t>10/25/2023</a:t>
            </a:fld>
            <a:endParaRPr lang="en-US"/>
          </a:p>
        </p:txBody>
      </p:sp>
      <p:sp>
        <p:nvSpPr>
          <p:cNvPr id="5" name="Footer Placeholder 4">
            <a:extLst>
              <a:ext uri="{FF2B5EF4-FFF2-40B4-BE49-F238E27FC236}">
                <a16:creationId xmlns:a16="http://schemas.microsoft.com/office/drawing/2014/main" id="{130C38D9-B9D3-FA45-334E-B20260070F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F2C174-9036-C8B1-396F-F820D0CF0F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F8795-B3D4-4271-94C6-A0E472570900}" type="slidenum">
              <a:rPr lang="en-US" smtClean="0"/>
              <a:t>‹#›</a:t>
            </a:fld>
            <a:endParaRPr lang="en-US"/>
          </a:p>
        </p:txBody>
      </p:sp>
    </p:spTree>
    <p:extLst>
      <p:ext uri="{BB962C8B-B14F-4D97-AF65-F5344CB8AC3E}">
        <p14:creationId xmlns:p14="http://schemas.microsoft.com/office/powerpoint/2010/main" val="132931672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US" noProof="0" smtClean="0"/>
              <a:pPr/>
              <a:t>‹#›</a:t>
            </a:fld>
            <a:endParaRPr lang="en-US" noProof="0" dirty="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noProof="0"/>
              <a:t>Click to edit Master title style</a:t>
            </a:r>
          </a:p>
        </p:txBody>
      </p:sp>
    </p:spTree>
    <p:extLst>
      <p:ext uri="{BB962C8B-B14F-4D97-AF65-F5344CB8AC3E}">
        <p14:creationId xmlns:p14="http://schemas.microsoft.com/office/powerpoint/2010/main" val="116597341"/>
      </p:ext>
    </p:extLst>
  </p:cSld>
  <p:clrMap bg1="lt1" tx1="dk1" bg2="lt2" tx2="dk2" accent1="accent1" accent2="accent2" accent3="accent3" accent4="accent4" accent5="accent5" accent6="accent6" hlink="hlink" folHlink="folHlink"/>
  <p:sldLayoutIdLst>
    <p:sldLayoutId id="2147483786" r:id="rId1"/>
    <p:sldLayoutId id="2147483787" r:id="rId2"/>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hyperlink" Target="https://www.adhe.edu/about-adhe/coordinating-board/board-presentations" TargetMode="External"/><Relationship Id="rId2" Type="http://schemas.openxmlformats.org/officeDocument/2006/relationships/hyperlink" Target="mailto:Nichole.Abernathy@adhe.edu"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30.xml"/><Relationship Id="rId1" Type="http://schemas.openxmlformats.org/officeDocument/2006/relationships/themeOverride" Target="../theme/themeOverr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9.xml"/><Relationship Id="rId1" Type="http://schemas.openxmlformats.org/officeDocument/2006/relationships/themeOverride" Target="../theme/themeOverr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9.xml"/><Relationship Id="rId1" Type="http://schemas.openxmlformats.org/officeDocument/2006/relationships/themeOverride" Target="../theme/themeOverride5.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g"/><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9.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jp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3.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2.png"/><Relationship Id="rId1" Type="http://schemas.openxmlformats.org/officeDocument/2006/relationships/slideLayout" Target="../slideLayouts/slideLayout63.xml"/><Relationship Id="rId4" Type="http://schemas.openxmlformats.org/officeDocument/2006/relationships/chart" Target="../charts/chart9.xml"/></Relationships>
</file>

<file path=ppt/slides/_rels/slide7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2.png"/><Relationship Id="rId1" Type="http://schemas.openxmlformats.org/officeDocument/2006/relationships/slideLayout" Target="../slideLayouts/slideLayout63.xml"/><Relationship Id="rId4" Type="http://schemas.openxmlformats.org/officeDocument/2006/relationships/chart" Target="../charts/char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3.xml"/></Relationships>
</file>

<file path=ppt/slides/_rels/slide8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3.xml"/></Relationships>
</file>

<file path=ppt/slides/_rels/slide8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43.xml"/></Relationships>
</file>

<file path=ppt/slides/_rels/slide88.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30.xml"/><Relationship Id="rId1" Type="http://schemas.openxmlformats.org/officeDocument/2006/relationships/themeOverride" Target="../theme/themeOverrid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CABC3-1601-3CA4-C4E8-5EB15D59505A}"/>
              </a:ext>
            </a:extLst>
          </p:cNvPr>
          <p:cNvGrpSpPr>
            <a:grpSpLocks noGrp="1" noUngrp="1" noRot="1" noChangeAspect="1" noMove="1" noResize="1"/>
          </p:cNvGrpSpPr>
          <p:nvPr/>
        </p:nvGrpSpPr>
        <p:grpSpPr>
          <a:xfrm>
            <a:off x="958369" y="369528"/>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15" name="Text Placeholder 8">
            <a:extLst>
              <a:ext uri="{FF2B5EF4-FFF2-40B4-BE49-F238E27FC236}">
                <a16:creationId xmlns:a16="http://schemas.microsoft.com/office/drawing/2014/main" id="{F35203C7-E7FB-5045-0F9C-FBD8865C4E1D}"/>
              </a:ext>
            </a:extLst>
          </p:cNvPr>
          <p:cNvSpPr txBox="1">
            <a:spLocks noGrp="1" noRot="1" noMove="1" noResize="1" noEditPoints="1" noAdjustHandles="1" noChangeArrowheads="1" noChangeShapeType="1"/>
          </p:cNvSpPr>
          <p:nvPr/>
        </p:nvSpPr>
        <p:spPr>
          <a:xfrm>
            <a:off x="1906621" y="2361218"/>
            <a:ext cx="10085176" cy="4224408"/>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F3F3F"/>
              </a:buClr>
            </a:pPr>
            <a:endParaRPr lang="da-DK" dirty="0"/>
          </a:p>
        </p:txBody>
      </p:sp>
      <p:sp>
        <p:nvSpPr>
          <p:cNvPr id="3" name="TextBox 2">
            <a:extLst>
              <a:ext uri="{FF2B5EF4-FFF2-40B4-BE49-F238E27FC236}">
                <a16:creationId xmlns:a16="http://schemas.microsoft.com/office/drawing/2014/main" id="{930B7DBB-1A14-9AEC-026A-31BBB68401B8}"/>
              </a:ext>
            </a:extLst>
          </p:cNvPr>
          <p:cNvSpPr txBox="1"/>
          <p:nvPr/>
        </p:nvSpPr>
        <p:spPr>
          <a:xfrm>
            <a:off x="1988819" y="2231732"/>
            <a:ext cx="8465819" cy="440120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imes New Roman"/>
                <a:ea typeface="+mn-ea"/>
                <a:cs typeface="+mn-cs"/>
              </a:rPr>
              <a:t>REGULAR MEETING OF THE </a:t>
            </a:r>
            <a:br>
              <a:rPr kumimoji="0" lang="en-US" sz="4000" b="0" i="0" u="none" strike="noStrike" kern="1200" cap="none" spc="0" normalizeH="0" baseline="0" noProof="0" dirty="0">
                <a:ln>
                  <a:noFill/>
                </a:ln>
                <a:solidFill>
                  <a:srgbClr val="002060"/>
                </a:solidFill>
                <a:effectLst/>
                <a:uLnTx/>
                <a:uFillTx/>
                <a:latin typeface="Times New Roman"/>
                <a:ea typeface="+mn-ea"/>
                <a:cs typeface="+mn-cs"/>
              </a:rPr>
            </a:br>
            <a:r>
              <a:rPr kumimoji="0" lang="en-US" sz="4000" b="0" i="0" u="none" strike="noStrike" kern="1200" cap="none" spc="0" normalizeH="0" baseline="0" noProof="0" dirty="0">
                <a:ln>
                  <a:noFill/>
                </a:ln>
                <a:solidFill>
                  <a:srgbClr val="002060"/>
                </a:solidFill>
                <a:effectLst/>
                <a:uLnTx/>
                <a:uFillTx/>
                <a:latin typeface="Times New Roman"/>
                <a:ea typeface="+mn-ea"/>
                <a:cs typeface="+mn-cs"/>
              </a:rPr>
              <a:t>ARKANSAS HIGHER EDUCATION </a:t>
            </a:r>
            <a:br>
              <a:rPr kumimoji="0" lang="en-US" sz="4000" b="0" i="0" u="none" strike="noStrike" kern="1200" cap="none" spc="0" normalizeH="0" baseline="0" noProof="0" dirty="0">
                <a:ln>
                  <a:noFill/>
                </a:ln>
                <a:solidFill>
                  <a:srgbClr val="002060"/>
                </a:solidFill>
                <a:effectLst/>
                <a:uLnTx/>
                <a:uFillTx/>
                <a:latin typeface="Times New Roman"/>
                <a:ea typeface="+mn-ea"/>
                <a:cs typeface="+mn-cs"/>
              </a:rPr>
            </a:br>
            <a:r>
              <a:rPr kumimoji="0" lang="en-US" sz="4000" b="0" i="0" u="none" strike="noStrike" kern="1200" cap="none" spc="0" normalizeH="0" baseline="0" noProof="0" dirty="0">
                <a:ln>
                  <a:noFill/>
                </a:ln>
                <a:solidFill>
                  <a:srgbClr val="002060"/>
                </a:solidFill>
                <a:effectLst/>
                <a:uLnTx/>
                <a:uFillTx/>
                <a:latin typeface="Times New Roman"/>
                <a:ea typeface="+mn-ea"/>
                <a:cs typeface="+mn-cs"/>
              </a:rPr>
              <a:t>COORDINATING BOARD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imes New Roman"/>
                <a:ea typeface="+mn-ea"/>
                <a:cs typeface="+mn-cs"/>
              </a:rPr>
              <a:t>October 27,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p:txBody>
      </p:sp>
    </p:spTree>
    <p:extLst>
      <p:ext uri="{BB962C8B-B14F-4D97-AF65-F5344CB8AC3E}">
        <p14:creationId xmlns:p14="http://schemas.microsoft.com/office/powerpoint/2010/main" val="278747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Athletic Report</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199" y="1625600"/>
            <a:ext cx="10515600" cy="4451197"/>
          </a:xfrm>
        </p:spPr>
        <p:txBody>
          <a:bodyPr>
            <a:normAutofit/>
          </a:bodyPr>
          <a:lstStyle/>
          <a:p>
            <a:r>
              <a:rPr lang="en-US" sz="3200" dirty="0"/>
              <a:t>A.C.A. §6-62-106 directs AHECB to develop and establish uniform accounting standards and procedures for reporting revenues and expenditures.</a:t>
            </a:r>
          </a:p>
          <a:p>
            <a:pPr>
              <a:buNone/>
            </a:pPr>
            <a:endParaRPr lang="en-US" sz="3200" dirty="0"/>
          </a:p>
          <a:p>
            <a:pPr>
              <a:spcBef>
                <a:spcPts val="0"/>
              </a:spcBef>
              <a:spcAft>
                <a:spcPts val="600"/>
              </a:spcAft>
            </a:pPr>
            <a:r>
              <a:rPr lang="en-US" sz="3200" dirty="0"/>
              <a:t>The 2022-23 Athletic actual expenditures for state-supported universities was $242.3 million and $4.3 million for two-year colleges. </a:t>
            </a:r>
          </a:p>
          <a:p>
            <a:pPr marL="0" indent="0">
              <a:spcBef>
                <a:spcPts val="0"/>
              </a:spcBef>
              <a:spcAft>
                <a:spcPts val="600"/>
              </a:spcAft>
              <a:buNone/>
            </a:pPr>
            <a:endParaRPr lang="en-US" sz="3200" dirty="0"/>
          </a:p>
          <a:p>
            <a:pPr>
              <a:spcBef>
                <a:spcPts val="0"/>
              </a:spcBef>
              <a:spcAft>
                <a:spcPts val="600"/>
              </a:spcAft>
            </a:pPr>
            <a:r>
              <a:rPr lang="en-US" sz="3200" dirty="0"/>
              <a:t>This represents an increase of 12.1 percent over 2021-22.</a:t>
            </a:r>
          </a:p>
        </p:txBody>
      </p:sp>
    </p:spTree>
    <p:extLst>
      <p:ext uri="{BB962C8B-B14F-4D97-AF65-F5344CB8AC3E}">
        <p14:creationId xmlns:p14="http://schemas.microsoft.com/office/powerpoint/2010/main" val="33689940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1314308" y="2762569"/>
            <a:ext cx="9832663" cy="1147969"/>
          </a:xfrm>
        </p:spPr>
        <p:txBody>
          <a:bodyPr>
            <a:normAutofit/>
          </a:bodyPr>
          <a:lstStyle/>
          <a:p>
            <a:r>
              <a:rPr lang="en-US" dirty="0">
                <a:latin typeface="Times New Roman" panose="02020603050405020304" pitchFamily="18" charset="0"/>
                <a:cs typeface="Times New Roman" panose="02020603050405020304" pitchFamily="18" charset="0"/>
              </a:rPr>
              <a:t>FINANCE COMMITTEE REPORT</a:t>
            </a:r>
          </a:p>
        </p:txBody>
      </p:sp>
    </p:spTree>
    <p:extLst>
      <p:ext uri="{BB962C8B-B14F-4D97-AF65-F5344CB8AC3E}">
        <p14:creationId xmlns:p14="http://schemas.microsoft.com/office/powerpoint/2010/main" val="7127279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1499936" y="2794653"/>
            <a:ext cx="9832663" cy="1147969"/>
          </a:xfrm>
        </p:spPr>
        <p:txBody>
          <a:bodyPr>
            <a:normAutofit/>
          </a:bodyPr>
          <a:lstStyle/>
          <a:p>
            <a:r>
              <a:rPr lang="en-US" dirty="0">
                <a:latin typeface="Times New Roman" panose="02020603050405020304" pitchFamily="18" charset="0"/>
                <a:cs typeface="Times New Roman" panose="02020603050405020304" pitchFamily="18" charset="0"/>
              </a:rPr>
              <a:t>ACADEMIC COMMITTEE REPORT</a:t>
            </a:r>
          </a:p>
        </p:txBody>
      </p:sp>
    </p:spTree>
    <p:extLst>
      <p:ext uri="{BB962C8B-B14F-4D97-AF65-F5344CB8AC3E}">
        <p14:creationId xmlns:p14="http://schemas.microsoft.com/office/powerpoint/2010/main" val="37214917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3183862" y="2746527"/>
            <a:ext cx="8333222" cy="1147969"/>
          </a:xfrm>
        </p:spPr>
        <p:txBody>
          <a:bodyPr/>
          <a:lstStyle/>
          <a:p>
            <a:r>
              <a:rPr lang="en-US" dirty="0">
                <a:latin typeface="Times New Roman" panose="02020603050405020304" pitchFamily="18" charset="0"/>
                <a:cs typeface="Times New Roman" panose="02020603050405020304" pitchFamily="18" charset="0"/>
              </a:rPr>
              <a:t>ANY QUESTIONS?</a:t>
            </a:r>
          </a:p>
        </p:txBody>
      </p:sp>
    </p:spTree>
    <p:extLst>
      <p:ext uri="{BB962C8B-B14F-4D97-AF65-F5344CB8AC3E}">
        <p14:creationId xmlns:p14="http://schemas.microsoft.com/office/powerpoint/2010/main" val="40823839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764F18-9B71-4D59-80A4-C9436CB2F479}"/>
              </a:ext>
            </a:extLst>
          </p:cNvPr>
          <p:cNvSpPr>
            <a:spLocks noGrp="1" noRot="1" noMove="1" noResize="1" noEditPoints="1" noAdjustHandles="1" noChangeArrowheads="1" noChangeShapeType="1"/>
          </p:cNvSpPr>
          <p:nvPr>
            <p:ph type="ftr" sz="quarter" idx="17"/>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7553D90E-F2EA-4BA1-ACBD-9D3D0EB22C8A}"/>
              </a:ext>
            </a:extLst>
          </p:cNvPr>
          <p:cNvSpPr>
            <a:spLocks noGrp="1" noRot="1" noMove="1" noResize="1" noEditPoints="1" noAdjustHandles="1" noChangeArrowheads="1" noChangeShapeType="1"/>
          </p:cNvSpPr>
          <p:nvPr>
            <p:ph type="sldNum" sz="quarter" idx="18"/>
          </p:nvPr>
        </p:nvSpPr>
        <p:spPr/>
        <p:txBody>
          <a:bodyPr/>
          <a:lstStyle/>
          <a:p>
            <a:fld id="{8699F50C-BE38-4BD0-BA84-9B090E1F2B9B}" type="slidenum">
              <a:rPr lang="en-US" smtClean="0"/>
              <a:pPr/>
              <a:t>103</a:t>
            </a:fld>
            <a:endParaRPr lang="en-US" dirty="0"/>
          </a:p>
        </p:txBody>
      </p:sp>
      <p:sp>
        <p:nvSpPr>
          <p:cNvPr id="2" name="TextBox 1">
            <a:extLst>
              <a:ext uri="{FF2B5EF4-FFF2-40B4-BE49-F238E27FC236}">
                <a16:creationId xmlns:a16="http://schemas.microsoft.com/office/drawing/2014/main" id="{77B263E0-CBC2-79E8-CEBA-26778482542E}"/>
              </a:ext>
            </a:extLst>
          </p:cNvPr>
          <p:cNvSpPr txBox="1"/>
          <p:nvPr/>
        </p:nvSpPr>
        <p:spPr>
          <a:xfrm>
            <a:off x="1993469" y="4556125"/>
            <a:ext cx="8205061" cy="1231106"/>
          </a:xfrm>
          <a:prstGeom prst="rect">
            <a:avLst/>
          </a:prstGeom>
          <a:noFill/>
        </p:spPr>
        <p:txBody>
          <a:bodyPr wrap="square" rtlCol="0">
            <a:spAutoFit/>
          </a:bodyPr>
          <a:lstStyle/>
          <a:p>
            <a:pPr marL="120551" indent="-120551" defTabSz="192881">
              <a:buFont typeface="Wingdings" panose="05000000000000000000" pitchFamily="2" charset="2"/>
              <a:buChar char="Ø"/>
              <a:defRPr/>
            </a:pPr>
            <a:r>
              <a:rPr lang="en-US" sz="2000" dirty="0">
                <a:solidFill>
                  <a:schemeClr val="bg1"/>
                </a:solidFill>
                <a:latin typeface="Georgia"/>
              </a:rPr>
              <a:t>Follow-up questions can be sent to: </a:t>
            </a:r>
            <a:r>
              <a:rPr lang="en-US" sz="2000" dirty="0">
                <a:solidFill>
                  <a:schemeClr val="bg1"/>
                </a:solidFill>
                <a:latin typeface="Georgia"/>
                <a:hlinkClick r:id="rId2">
                  <a:extLst>
                    <a:ext uri="{A12FA001-AC4F-418D-AE19-62706E023703}">
                      <ahyp:hlinkClr xmlns:ahyp="http://schemas.microsoft.com/office/drawing/2018/hyperlinkcolor" val="tx"/>
                    </a:ext>
                  </a:extLst>
                </a:hlinkClick>
              </a:rPr>
              <a:t>Nichole.Abernathy@adhe.edu</a:t>
            </a:r>
            <a:r>
              <a:rPr lang="en-US" sz="2000" dirty="0">
                <a:solidFill>
                  <a:schemeClr val="bg1"/>
                </a:solidFill>
                <a:latin typeface="Georgia"/>
              </a:rPr>
              <a:t> </a:t>
            </a:r>
          </a:p>
          <a:p>
            <a:pPr defTabSz="192881">
              <a:defRPr/>
            </a:pPr>
            <a:endParaRPr lang="en-US" sz="2000" dirty="0">
              <a:solidFill>
                <a:schemeClr val="bg1"/>
              </a:solidFill>
              <a:latin typeface="Georgia"/>
            </a:endParaRPr>
          </a:p>
          <a:p>
            <a:pPr marL="120551" indent="-120551" defTabSz="192881">
              <a:buFont typeface="Wingdings" panose="05000000000000000000" pitchFamily="2" charset="2"/>
              <a:buChar char="Ø"/>
              <a:defRPr/>
            </a:pPr>
            <a:r>
              <a:rPr lang="en-US" sz="2000" dirty="0">
                <a:solidFill>
                  <a:schemeClr val="bg1"/>
                </a:solidFill>
                <a:latin typeface="Georgia"/>
              </a:rPr>
              <a:t>Presentations will be posted on the ADHE website at: </a:t>
            </a:r>
          </a:p>
          <a:p>
            <a:pPr defTabSz="192881">
              <a:defRPr/>
            </a:pPr>
            <a:r>
              <a:rPr lang="en-US" sz="1400" dirty="0">
                <a:solidFill>
                  <a:schemeClr val="bg1"/>
                </a:solidFill>
                <a:latin typeface="Georgia"/>
                <a:hlinkClick r:id="rId3">
                  <a:extLst>
                    <a:ext uri="{A12FA001-AC4F-418D-AE19-62706E023703}">
                      <ahyp:hlinkClr xmlns:ahyp="http://schemas.microsoft.com/office/drawing/2018/hyperlinkcolor" val="tx"/>
                    </a:ext>
                  </a:extLst>
                </a:hlinkClick>
              </a:rPr>
              <a:t>https://www.adhe.edu/about-adhe/coordinating-board/board-presentations</a:t>
            </a:r>
            <a:r>
              <a:rPr lang="en-US" sz="1400" dirty="0">
                <a:solidFill>
                  <a:schemeClr val="bg1"/>
                </a:solidFill>
                <a:latin typeface="Georgia"/>
              </a:rPr>
              <a:t> </a:t>
            </a:r>
          </a:p>
        </p:txBody>
      </p:sp>
      <p:sp>
        <p:nvSpPr>
          <p:cNvPr id="5" name="Title 6">
            <a:extLst>
              <a:ext uri="{FF2B5EF4-FFF2-40B4-BE49-F238E27FC236}">
                <a16:creationId xmlns:a16="http://schemas.microsoft.com/office/drawing/2014/main" id="{40DC619F-52B4-6D8C-CE32-508FE75E354E}"/>
              </a:ext>
            </a:extLst>
          </p:cNvPr>
          <p:cNvSpPr>
            <a:spLocks noGrp="1"/>
          </p:cNvSpPr>
          <p:nvPr>
            <p:ph type="title"/>
          </p:nvPr>
        </p:nvSpPr>
        <p:spPr>
          <a:xfrm>
            <a:off x="1387099" y="1232117"/>
            <a:ext cx="9144000" cy="1510074"/>
          </a:xfrm>
        </p:spPr>
        <p:txBody>
          <a:bodyPr>
            <a:normAutofit/>
          </a:bodyPr>
          <a:lstStyle/>
          <a:p>
            <a:pPr algn="ctr"/>
            <a:r>
              <a:rPr lang="en-US" sz="2800" kern="1400" spc="400" dirty="0">
                <a:latin typeface="Times New Roman" panose="02020603050405020304" pitchFamily="18" charset="0"/>
                <a:cs typeface="Times New Roman" panose="02020603050405020304" pitchFamily="18" charset="0"/>
              </a:rPr>
              <a:t>PUBLIC COMMENTS/</a:t>
            </a:r>
            <a:br>
              <a:rPr lang="en-US" sz="2800" kern="1400" spc="400" dirty="0">
                <a:latin typeface="Times New Roman" panose="02020603050405020304" pitchFamily="18" charset="0"/>
                <a:cs typeface="Times New Roman" panose="02020603050405020304" pitchFamily="18" charset="0"/>
              </a:rPr>
            </a:br>
            <a:r>
              <a:rPr lang="en-US" sz="2800" kern="1400" spc="400" dirty="0">
                <a:latin typeface="Times New Roman" panose="02020603050405020304" pitchFamily="18" charset="0"/>
                <a:cs typeface="Times New Roman" panose="02020603050405020304" pitchFamily="18" charset="0"/>
              </a:rPr>
              <a:t>ANNOUNCEMENTS</a:t>
            </a:r>
            <a:br>
              <a:rPr lang="en-US" sz="2800" kern="1400" spc="250" dirty="0"/>
            </a:br>
            <a:endParaRPr lang="en-US" sz="2800" kern="1400" spc="250" dirty="0"/>
          </a:p>
        </p:txBody>
      </p:sp>
    </p:spTree>
    <p:extLst>
      <p:ext uri="{BB962C8B-B14F-4D97-AF65-F5344CB8AC3E}">
        <p14:creationId xmlns:p14="http://schemas.microsoft.com/office/powerpoint/2010/main" val="2973707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Revenues By Source</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200" y="2273300"/>
            <a:ext cx="10515600" cy="2311400"/>
          </a:xfrm>
        </p:spPr>
        <p:txBody>
          <a:bodyPr>
            <a:normAutofit/>
          </a:bodyPr>
          <a:lstStyle/>
          <a:p>
            <a:endParaRPr lang="en-US" sz="3200" dirty="0"/>
          </a:p>
        </p:txBody>
      </p:sp>
      <p:pic>
        <p:nvPicPr>
          <p:cNvPr id="2" name="Picture 1">
            <a:extLst>
              <a:ext uri="{FF2B5EF4-FFF2-40B4-BE49-F238E27FC236}">
                <a16:creationId xmlns:a16="http://schemas.microsoft.com/office/drawing/2014/main" id="{89891C41-1349-9E7B-84FD-4068DC7CD9F8}"/>
              </a:ext>
            </a:extLst>
          </p:cNvPr>
          <p:cNvPicPr>
            <a:picLocks noChangeAspect="1"/>
          </p:cNvPicPr>
          <p:nvPr/>
        </p:nvPicPr>
        <p:blipFill>
          <a:blip r:embed="rId2"/>
          <a:stretch>
            <a:fillRect/>
          </a:stretch>
        </p:blipFill>
        <p:spPr>
          <a:xfrm>
            <a:off x="734290" y="1601821"/>
            <a:ext cx="10723420" cy="4854963"/>
          </a:xfrm>
          <a:prstGeom prst="rect">
            <a:avLst/>
          </a:prstGeom>
        </p:spPr>
      </p:pic>
    </p:spTree>
    <p:extLst>
      <p:ext uri="{BB962C8B-B14F-4D97-AF65-F5344CB8AC3E}">
        <p14:creationId xmlns:p14="http://schemas.microsoft.com/office/powerpoint/2010/main" val="4077980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 of Athletic Revenues By Source 2022-23</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200" y="2273300"/>
            <a:ext cx="10515600" cy="2311400"/>
          </a:xfrm>
        </p:spPr>
        <p:txBody>
          <a:bodyPr>
            <a:normAutofit/>
          </a:bodyPr>
          <a:lstStyle/>
          <a:p>
            <a:endParaRPr lang="en-US" sz="3200" dirty="0"/>
          </a:p>
        </p:txBody>
      </p:sp>
      <p:pic>
        <p:nvPicPr>
          <p:cNvPr id="2" name="Picture 1">
            <a:extLst>
              <a:ext uri="{FF2B5EF4-FFF2-40B4-BE49-F238E27FC236}">
                <a16:creationId xmlns:a16="http://schemas.microsoft.com/office/drawing/2014/main" id="{E9499E7E-FB7B-3B25-9BFF-0E55F592DD50}"/>
              </a:ext>
            </a:extLst>
          </p:cNvPr>
          <p:cNvPicPr>
            <a:picLocks noChangeAspect="1"/>
          </p:cNvPicPr>
          <p:nvPr/>
        </p:nvPicPr>
        <p:blipFill>
          <a:blip r:embed="rId2"/>
          <a:stretch>
            <a:fillRect/>
          </a:stretch>
        </p:blipFill>
        <p:spPr>
          <a:xfrm>
            <a:off x="0" y="1325563"/>
            <a:ext cx="12192000" cy="5532437"/>
          </a:xfrm>
          <a:prstGeom prst="rect">
            <a:avLst/>
          </a:prstGeom>
        </p:spPr>
      </p:pic>
    </p:spTree>
    <p:extLst>
      <p:ext uri="{BB962C8B-B14F-4D97-AF65-F5344CB8AC3E}">
        <p14:creationId xmlns:p14="http://schemas.microsoft.com/office/powerpoint/2010/main" val="648473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Expenditures By Source</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200" y="2273300"/>
            <a:ext cx="10515600" cy="2311400"/>
          </a:xfrm>
        </p:spPr>
        <p:txBody>
          <a:bodyPr>
            <a:normAutofit/>
          </a:bodyPr>
          <a:lstStyle/>
          <a:p>
            <a:endParaRPr lang="en-US" sz="3200" dirty="0"/>
          </a:p>
        </p:txBody>
      </p:sp>
      <p:pic>
        <p:nvPicPr>
          <p:cNvPr id="2" name="Picture 1">
            <a:extLst>
              <a:ext uri="{FF2B5EF4-FFF2-40B4-BE49-F238E27FC236}">
                <a16:creationId xmlns:a16="http://schemas.microsoft.com/office/drawing/2014/main" id="{AA108CA5-34B6-9E2F-9110-61C105A40E4D}"/>
              </a:ext>
            </a:extLst>
          </p:cNvPr>
          <p:cNvPicPr>
            <a:picLocks noChangeAspect="1"/>
          </p:cNvPicPr>
          <p:nvPr/>
        </p:nvPicPr>
        <p:blipFill>
          <a:blip r:embed="rId2"/>
          <a:stretch>
            <a:fillRect/>
          </a:stretch>
        </p:blipFill>
        <p:spPr>
          <a:xfrm>
            <a:off x="793879" y="1594465"/>
            <a:ext cx="10604241" cy="4833335"/>
          </a:xfrm>
          <a:prstGeom prst="rect">
            <a:avLst/>
          </a:prstGeom>
        </p:spPr>
      </p:pic>
    </p:spTree>
    <p:extLst>
      <p:ext uri="{BB962C8B-B14F-4D97-AF65-F5344CB8AC3E}">
        <p14:creationId xmlns:p14="http://schemas.microsoft.com/office/powerpoint/2010/main" val="1145653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 of Athletic Expenditures By Source 2022-23</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200" y="2273300"/>
            <a:ext cx="10515600" cy="2311400"/>
          </a:xfrm>
        </p:spPr>
        <p:txBody>
          <a:bodyPr>
            <a:normAutofit/>
          </a:bodyPr>
          <a:lstStyle/>
          <a:p>
            <a:endParaRPr lang="en-US" sz="3200" dirty="0"/>
          </a:p>
        </p:txBody>
      </p:sp>
      <p:pic>
        <p:nvPicPr>
          <p:cNvPr id="2" name="Picture 1">
            <a:extLst>
              <a:ext uri="{FF2B5EF4-FFF2-40B4-BE49-F238E27FC236}">
                <a16:creationId xmlns:a16="http://schemas.microsoft.com/office/drawing/2014/main" id="{74D9A4F7-FE63-D98D-444B-F2D6078217EA}"/>
              </a:ext>
            </a:extLst>
          </p:cNvPr>
          <p:cNvPicPr>
            <a:picLocks noChangeAspect="1"/>
          </p:cNvPicPr>
          <p:nvPr/>
        </p:nvPicPr>
        <p:blipFill>
          <a:blip r:embed="rId2"/>
          <a:stretch>
            <a:fillRect/>
          </a:stretch>
        </p:blipFill>
        <p:spPr>
          <a:xfrm>
            <a:off x="0" y="1325563"/>
            <a:ext cx="12192000" cy="5532437"/>
          </a:xfrm>
          <a:prstGeom prst="rect">
            <a:avLst/>
          </a:prstGeom>
        </p:spPr>
      </p:pic>
    </p:spTree>
    <p:extLst>
      <p:ext uri="{BB962C8B-B14F-4D97-AF65-F5344CB8AC3E}">
        <p14:creationId xmlns:p14="http://schemas.microsoft.com/office/powerpoint/2010/main" val="2880220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97EC756-183B-75BC-6CB8-C308217EE303}"/>
              </a:ext>
            </a:extLst>
          </p:cNvPr>
          <p:cNvSpPr>
            <a:spLocks noGrp="1"/>
          </p:cNvSpPr>
          <p:nvPr>
            <p:ph type="sldNum" sz="quarter" idx="18"/>
          </p:nvPr>
        </p:nvSpPr>
        <p:spPr/>
        <p:txBody>
          <a:bodyPr/>
          <a:lstStyle/>
          <a:p>
            <a:fld id="{8699F50C-BE38-4BD0-BA84-9B090E1F2B9B}" type="slidenum">
              <a:rPr lang="en-US" smtClean="0"/>
              <a:pPr/>
              <a:t>15</a:t>
            </a:fld>
            <a:endParaRPr lang="en-US" dirty="0"/>
          </a:p>
        </p:txBody>
      </p:sp>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3183862" y="2746527"/>
            <a:ext cx="8333222" cy="1147969"/>
          </a:xfrm>
        </p:spPr>
        <p:txBody>
          <a:bodyPr/>
          <a:lstStyle/>
          <a:p>
            <a:r>
              <a:rPr lang="en-US" dirty="0">
                <a:latin typeface="Times New Roman" panose="02020603050405020304" pitchFamily="18" charset="0"/>
                <a:cs typeface="Times New Roman" panose="02020603050405020304" pitchFamily="18" charset="0"/>
              </a:rPr>
              <a:t>ANY QUESTIONS?</a:t>
            </a:r>
          </a:p>
        </p:txBody>
      </p:sp>
    </p:spTree>
    <p:extLst>
      <p:ext uri="{BB962C8B-B14F-4D97-AF65-F5344CB8AC3E}">
        <p14:creationId xmlns:p14="http://schemas.microsoft.com/office/powerpoint/2010/main" val="1350429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a:bodyPr>
          <a:lstStyle/>
          <a:p>
            <a:pPr algn="r"/>
            <a:r>
              <a:rPr lang="en-US" sz="2800" b="0" dirty="0"/>
              <a:t>Nick Fuller</a:t>
            </a:r>
            <a:br>
              <a:rPr lang="en-US" sz="2800" b="0" dirty="0"/>
            </a:br>
            <a:r>
              <a:rPr lang="en-US" sz="2800" b="0" dirty="0"/>
              <a:t>Assistant 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951798"/>
            <a:ext cx="8293258" cy="2055302"/>
          </a:xfrm>
        </p:spPr>
        <p:txBody>
          <a:bodyPr>
            <a:noAutofit/>
          </a:bodyPr>
          <a:lstStyle/>
          <a:p>
            <a:pPr algn="ctr"/>
            <a:r>
              <a:rPr lang="en-US" sz="4000" b="1" dirty="0"/>
              <a:t>AGENDA ITEM NO. 4:</a:t>
            </a:r>
            <a:br>
              <a:rPr lang="en-US" sz="4000" b="1" dirty="0"/>
            </a:br>
            <a:r>
              <a:rPr lang="en-US" sz="4000" b="1" dirty="0"/>
              <a:t>PRODUCTIVITY-BASED FUNDING DISTRIBUTION 2024-25</a:t>
            </a:r>
          </a:p>
        </p:txBody>
      </p:sp>
    </p:spTree>
    <p:extLst>
      <p:ext uri="{BB962C8B-B14F-4D97-AF65-F5344CB8AC3E}">
        <p14:creationId xmlns:p14="http://schemas.microsoft.com/office/powerpoint/2010/main" val="181676611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Productivity Funding Distribution</a:t>
            </a:r>
          </a:p>
        </p:txBody>
      </p:sp>
      <p:sp>
        <p:nvSpPr>
          <p:cNvPr id="7" name="Content Placeholder 6">
            <a:extLst>
              <a:ext uri="{FF2B5EF4-FFF2-40B4-BE49-F238E27FC236}">
                <a16:creationId xmlns:a16="http://schemas.microsoft.com/office/drawing/2014/main" id="{8FC39CE9-3F7F-8DA0-F9F5-CE6141ADAE7F}"/>
              </a:ext>
            </a:extLst>
          </p:cNvPr>
          <p:cNvSpPr>
            <a:spLocks noGrp="1"/>
          </p:cNvSpPr>
          <p:nvPr>
            <p:ph idx="1"/>
          </p:nvPr>
        </p:nvSpPr>
        <p:spPr/>
        <p:txBody>
          <a:bodyPr/>
          <a:lstStyle/>
          <a:p>
            <a:pPr marL="457200" indent="-457200" algn="l" defTabSz="519411">
              <a:spcBef>
                <a:spcPts val="0"/>
              </a:spcBef>
              <a:buFont typeface="Arial" panose="020B0604020202020204" pitchFamily="34" charset="0"/>
              <a:buChar char="•"/>
            </a:pPr>
            <a:r>
              <a:rPr lang="en-US" dirty="0">
                <a:solidFill>
                  <a:srgbClr val="000000"/>
                </a:solidFill>
                <a:latin typeface="Calibri"/>
                <a:ea typeface="Rift" charset="0"/>
                <a:cs typeface="Rift" charset="0"/>
              </a:rPr>
              <a:t>7</a:t>
            </a:r>
            <a:r>
              <a:rPr lang="en-US" sz="2800" dirty="0">
                <a:solidFill>
                  <a:srgbClr val="000000"/>
                </a:solidFill>
                <a:latin typeface="Calibri"/>
                <a:ea typeface="Rift" charset="0"/>
                <a:cs typeface="Rift" charset="0"/>
              </a:rPr>
              <a:t>th Year of Productivity Funding Model.</a:t>
            </a:r>
          </a:p>
          <a:p>
            <a:pPr marL="457200" indent="-457200" algn="l" defTabSz="519411">
              <a:spcBef>
                <a:spcPts val="0"/>
              </a:spcBef>
              <a:buFont typeface="Arial" panose="020B0604020202020204" pitchFamily="34" charset="0"/>
              <a:buChar char="•"/>
            </a:pPr>
            <a:endParaRPr lang="en-US" sz="2800" dirty="0">
              <a:solidFill>
                <a:srgbClr val="000000"/>
              </a:solidFill>
              <a:latin typeface="Calibri"/>
              <a:ea typeface="Rift" charset="0"/>
              <a:cs typeface="Rift" charset="0"/>
            </a:endParaRPr>
          </a:p>
          <a:p>
            <a:pPr marL="457200" indent="-457200" algn="l" defTabSz="519411">
              <a:spcBef>
                <a:spcPts val="0"/>
              </a:spcBef>
              <a:buFont typeface="Arial" panose="020B0604020202020204" pitchFamily="34" charset="0"/>
              <a:buChar char="•"/>
            </a:pPr>
            <a:r>
              <a:rPr lang="en-US" sz="2800" dirty="0">
                <a:solidFill>
                  <a:srgbClr val="000000"/>
                </a:solidFill>
                <a:latin typeface="Calibri"/>
                <a:ea typeface="Rift" charset="0"/>
                <a:cs typeface="Rift" charset="0"/>
              </a:rPr>
              <a:t>Baseline Metrics used data from AY2019-2021 with Comparative metrics based on AY2020-2022.</a:t>
            </a:r>
          </a:p>
          <a:p>
            <a:pPr marL="457200" indent="-457200" algn="l" defTabSz="519411">
              <a:spcBef>
                <a:spcPts val="0"/>
              </a:spcBef>
              <a:buFont typeface="Arial" panose="020B0604020202020204" pitchFamily="34" charset="0"/>
              <a:buChar char="•"/>
            </a:pPr>
            <a:endParaRPr lang="en-US" sz="2800" dirty="0">
              <a:solidFill>
                <a:srgbClr val="000000"/>
              </a:solidFill>
              <a:latin typeface="Calibri"/>
              <a:ea typeface="Rift" charset="0"/>
              <a:cs typeface="Rift" charset="0"/>
            </a:endParaRPr>
          </a:p>
          <a:p>
            <a:pPr marL="457200" indent="-457200" algn="l" defTabSz="519411">
              <a:spcBef>
                <a:spcPts val="0"/>
              </a:spcBef>
              <a:buFont typeface="Arial" panose="020B0604020202020204" pitchFamily="34" charset="0"/>
              <a:buChar char="•"/>
            </a:pPr>
            <a:r>
              <a:rPr lang="en-US" sz="2800" dirty="0">
                <a:solidFill>
                  <a:srgbClr val="000000"/>
                </a:solidFill>
                <a:latin typeface="Calibri"/>
                <a:ea typeface="Rift" charset="0"/>
                <a:cs typeface="Rift" charset="0"/>
              </a:rPr>
              <a:t>Overall Productivity Decrease of 0.14% resulting in a recommendation for 0.00% funding increase.</a:t>
            </a:r>
          </a:p>
          <a:p>
            <a:pPr marL="457200" indent="-457200" algn="l" defTabSz="519411">
              <a:spcBef>
                <a:spcPts val="0"/>
              </a:spcBef>
              <a:buFont typeface="Arial" panose="020B0604020202020204" pitchFamily="34" charset="0"/>
              <a:buChar char="•"/>
            </a:pPr>
            <a:endParaRPr lang="en-US" dirty="0">
              <a:solidFill>
                <a:srgbClr val="000000"/>
              </a:solidFill>
              <a:latin typeface="Calibri"/>
              <a:ea typeface="Rift" charset="0"/>
              <a:cs typeface="Rift" charset="0"/>
            </a:endParaRPr>
          </a:p>
          <a:p>
            <a:pPr marL="457200" indent="-457200" algn="l" defTabSz="519411">
              <a:spcBef>
                <a:spcPts val="0"/>
              </a:spcBef>
              <a:buFont typeface="Arial" panose="020B0604020202020204" pitchFamily="34" charset="0"/>
              <a:buChar char="•"/>
            </a:pPr>
            <a:r>
              <a:rPr lang="en-US" sz="2800" dirty="0">
                <a:solidFill>
                  <a:srgbClr val="000000"/>
                </a:solidFill>
                <a:latin typeface="Calibri"/>
                <a:ea typeface="Rift" charset="0"/>
                <a:cs typeface="Rift" charset="0"/>
              </a:rPr>
              <a:t>$4,555,985 in “Incentive Funding” from FY2024 recommended to be utilized for Statewide purposes as per Funding Distribution policy.</a:t>
            </a:r>
          </a:p>
          <a:p>
            <a:endParaRPr lang="en-US" dirty="0"/>
          </a:p>
        </p:txBody>
      </p:sp>
    </p:spTree>
    <p:extLst>
      <p:ext uri="{BB962C8B-B14F-4D97-AF65-F5344CB8AC3E}">
        <p14:creationId xmlns:p14="http://schemas.microsoft.com/office/powerpoint/2010/main" val="604623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Productivity Funding Distribution</a:t>
            </a:r>
          </a:p>
        </p:txBody>
      </p:sp>
      <p:pic>
        <p:nvPicPr>
          <p:cNvPr id="3" name="Picture 2">
            <a:extLst>
              <a:ext uri="{FF2B5EF4-FFF2-40B4-BE49-F238E27FC236}">
                <a16:creationId xmlns:a16="http://schemas.microsoft.com/office/drawing/2014/main" id="{0139631E-0E60-4FA4-35A1-2C8E72C90B02}"/>
              </a:ext>
            </a:extLst>
          </p:cNvPr>
          <p:cNvPicPr>
            <a:picLocks noChangeAspect="1"/>
          </p:cNvPicPr>
          <p:nvPr/>
        </p:nvPicPr>
        <p:blipFill>
          <a:blip r:embed="rId2"/>
          <a:stretch>
            <a:fillRect/>
          </a:stretch>
        </p:blipFill>
        <p:spPr>
          <a:xfrm>
            <a:off x="139823" y="2036748"/>
            <a:ext cx="11912354" cy="2784503"/>
          </a:xfrm>
          <a:prstGeom prst="rect">
            <a:avLst/>
          </a:prstGeom>
        </p:spPr>
      </p:pic>
    </p:spTree>
    <p:extLst>
      <p:ext uri="{BB962C8B-B14F-4D97-AF65-F5344CB8AC3E}">
        <p14:creationId xmlns:p14="http://schemas.microsoft.com/office/powerpoint/2010/main" val="3571595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Productivity Funding Distribution</a:t>
            </a:r>
          </a:p>
        </p:txBody>
      </p:sp>
      <p:pic>
        <p:nvPicPr>
          <p:cNvPr id="3" name="Picture 2">
            <a:extLst>
              <a:ext uri="{FF2B5EF4-FFF2-40B4-BE49-F238E27FC236}">
                <a16:creationId xmlns:a16="http://schemas.microsoft.com/office/drawing/2014/main" id="{5E7BFF7C-2153-109A-B63C-8B828878B942}"/>
              </a:ext>
            </a:extLst>
          </p:cNvPr>
          <p:cNvPicPr>
            <a:picLocks noChangeAspect="1"/>
          </p:cNvPicPr>
          <p:nvPr/>
        </p:nvPicPr>
        <p:blipFill>
          <a:blip r:embed="rId2"/>
          <a:stretch>
            <a:fillRect/>
          </a:stretch>
        </p:blipFill>
        <p:spPr>
          <a:xfrm>
            <a:off x="767448" y="2090058"/>
            <a:ext cx="10657103" cy="3333652"/>
          </a:xfrm>
          <a:prstGeom prst="rect">
            <a:avLst/>
          </a:prstGeom>
        </p:spPr>
      </p:pic>
    </p:spTree>
    <p:extLst>
      <p:ext uri="{BB962C8B-B14F-4D97-AF65-F5344CB8AC3E}">
        <p14:creationId xmlns:p14="http://schemas.microsoft.com/office/powerpoint/2010/main" val="1103516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954030-FE79-85FF-3051-41EAB3994713}"/>
              </a:ext>
            </a:extLst>
          </p:cNvPr>
          <p:cNvSpPr>
            <a:spLocks noGrp="1"/>
          </p:cNvSpPr>
          <p:nvPr>
            <p:ph type="ftr" sz="quarter" idx="17"/>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41B3F311-D88C-1C85-961E-21CA8EBFAE84}"/>
              </a:ext>
            </a:extLst>
          </p:cNvPr>
          <p:cNvSpPr>
            <a:spLocks noGrp="1"/>
          </p:cNvSpPr>
          <p:nvPr>
            <p:ph type="sldNum" sz="quarter" idx="18"/>
          </p:nvPr>
        </p:nvSpPr>
        <p:spPr/>
        <p:txBody>
          <a:bodyPr/>
          <a:lstStyle/>
          <a:p>
            <a:fld id="{8699F50C-BE38-4BD0-BA84-9B090E1F2B9B}" type="slidenum">
              <a:rPr lang="en-US" smtClean="0"/>
              <a:pPr/>
              <a:t>2</a:t>
            </a:fld>
            <a:endParaRPr lang="en-US" dirty="0"/>
          </a:p>
        </p:txBody>
      </p:sp>
      <p:sp>
        <p:nvSpPr>
          <p:cNvPr id="9" name="Title 8">
            <a:extLst>
              <a:ext uri="{FF2B5EF4-FFF2-40B4-BE49-F238E27FC236}">
                <a16:creationId xmlns:a16="http://schemas.microsoft.com/office/drawing/2014/main" id="{A7F35983-ED84-3DAF-0F6D-204FF19B61B8}"/>
              </a:ext>
            </a:extLst>
          </p:cNvPr>
          <p:cNvSpPr>
            <a:spLocks noGrp="1"/>
          </p:cNvSpPr>
          <p:nvPr>
            <p:ph type="title"/>
          </p:nvPr>
        </p:nvSpPr>
        <p:spPr>
          <a:xfrm>
            <a:off x="1820536" y="1041980"/>
            <a:ext cx="8333222" cy="1147969"/>
          </a:xfrm>
        </p:spPr>
        <p:txBody>
          <a:bodyPr>
            <a:normAutofit/>
          </a:bodyPr>
          <a:lstStyle/>
          <a:p>
            <a:pPr algn="ctr"/>
            <a:r>
              <a:rPr lang="en-US" sz="6000" dirty="0">
                <a:latin typeface="Times New Roman" panose="02020603050405020304" pitchFamily="18" charset="0"/>
                <a:cs typeface="Times New Roman" panose="02020603050405020304" pitchFamily="18" charset="0"/>
              </a:rPr>
              <a:t>AHECB Members</a:t>
            </a:r>
          </a:p>
        </p:txBody>
      </p:sp>
      <p:sp>
        <p:nvSpPr>
          <p:cNvPr id="2" name="Content Placeholder 2">
            <a:extLst>
              <a:ext uri="{FF2B5EF4-FFF2-40B4-BE49-F238E27FC236}">
                <a16:creationId xmlns:a16="http://schemas.microsoft.com/office/drawing/2014/main" id="{BFD86D3F-0980-7BA8-5DFB-26A8CB506E3D}"/>
              </a:ext>
            </a:extLst>
          </p:cNvPr>
          <p:cNvSpPr txBox="1">
            <a:spLocks/>
          </p:cNvSpPr>
          <p:nvPr/>
        </p:nvSpPr>
        <p:spPr>
          <a:xfrm>
            <a:off x="2395930" y="2934208"/>
            <a:ext cx="9438468" cy="2816887"/>
          </a:xfrm>
          <a:prstGeom prst="rect">
            <a:avLst/>
          </a:prstGeom>
        </p:spPr>
        <p:txBody>
          <a:bodyPr numCol="2">
            <a:no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
                <a:schemeClr val="bg1"/>
              </a:buClr>
              <a:buFont typeface="+mj-lt"/>
              <a:buAutoNum type="arabicPeriod"/>
            </a:pPr>
            <a:r>
              <a:rPr lang="en-US" sz="2800" dirty="0">
                <a:solidFill>
                  <a:schemeClr val="bg1"/>
                </a:solidFill>
                <a:latin typeface="Times New Roman" panose="02020603050405020304" pitchFamily="18" charset="0"/>
                <a:cs typeface="Times New Roman" panose="02020603050405020304" pitchFamily="18" charset="0"/>
              </a:rPr>
              <a:t>Graycen Bigger, Chair</a:t>
            </a:r>
          </a:p>
          <a:p>
            <a:pPr marL="514350" indent="-514350">
              <a:buClr>
                <a:schemeClr val="bg1"/>
              </a:buClr>
              <a:buFont typeface="+mj-lt"/>
              <a:buAutoNum type="arabicPeriod"/>
            </a:pPr>
            <a:r>
              <a:rPr lang="en-US" sz="2800" dirty="0">
                <a:solidFill>
                  <a:schemeClr val="bg1"/>
                </a:solidFill>
                <a:latin typeface="Times New Roman" panose="02020603050405020304" pitchFamily="18" charset="0"/>
                <a:cs typeface="Times New Roman" panose="02020603050405020304" pitchFamily="18" charset="0"/>
              </a:rPr>
              <a:t>Dr. Jim Carr, Secretary</a:t>
            </a:r>
          </a:p>
          <a:p>
            <a:pPr marL="514350" indent="-514350">
              <a:buClr>
                <a:schemeClr val="bg1"/>
              </a:buClr>
              <a:buFont typeface="+mj-lt"/>
              <a:buAutoNum type="arabicPeriod"/>
            </a:pPr>
            <a:r>
              <a:rPr lang="en-US" sz="2800" dirty="0">
                <a:solidFill>
                  <a:schemeClr val="bg1"/>
                </a:solidFill>
                <a:latin typeface="Times New Roman" panose="02020603050405020304" pitchFamily="18" charset="0"/>
                <a:cs typeface="Times New Roman" panose="02020603050405020304" pitchFamily="18" charset="0"/>
              </a:rPr>
              <a:t>Al Brodell</a:t>
            </a:r>
          </a:p>
          <a:p>
            <a:pPr marL="514350" indent="-514350">
              <a:buClr>
                <a:schemeClr val="bg1"/>
              </a:buClr>
              <a:buFont typeface="+mj-lt"/>
              <a:buAutoNum type="arabicPeriod"/>
            </a:pPr>
            <a:r>
              <a:rPr lang="en-US" sz="2800" dirty="0">
                <a:solidFill>
                  <a:schemeClr val="bg1"/>
                </a:solidFill>
                <a:latin typeface="Times New Roman" panose="02020603050405020304" pitchFamily="18" charset="0"/>
                <a:cs typeface="Times New Roman" panose="02020603050405020304" pitchFamily="18" charset="0"/>
              </a:rPr>
              <a:t>Dr. Jerry Cash</a:t>
            </a:r>
          </a:p>
          <a:p>
            <a:pPr marL="514350" indent="-514350">
              <a:buClr>
                <a:schemeClr val="bg1"/>
              </a:buClr>
              <a:buFont typeface="+mj-lt"/>
              <a:buAutoNum type="arabicPeriod"/>
            </a:pPr>
            <a:r>
              <a:rPr lang="en-US" sz="2800" dirty="0">
                <a:solidFill>
                  <a:schemeClr val="bg1"/>
                </a:solidFill>
                <a:latin typeface="Times New Roman" panose="02020603050405020304" pitchFamily="18" charset="0"/>
                <a:cs typeface="Times New Roman" panose="02020603050405020304" pitchFamily="18" charset="0"/>
              </a:rPr>
              <a:t>Kelley </a:t>
            </a:r>
            <a:r>
              <a:rPr lang="en-US" sz="2800" dirty="0" err="1">
                <a:solidFill>
                  <a:schemeClr val="bg1"/>
                </a:solidFill>
                <a:latin typeface="Times New Roman" panose="02020603050405020304" pitchFamily="18" charset="0"/>
                <a:cs typeface="Times New Roman" panose="02020603050405020304" pitchFamily="18" charset="0"/>
              </a:rPr>
              <a:t>Erstine</a:t>
            </a:r>
            <a:endParaRPr lang="en-US" sz="2800" dirty="0">
              <a:solidFill>
                <a:schemeClr val="bg1"/>
              </a:solidFill>
              <a:latin typeface="Times New Roman" panose="02020603050405020304" pitchFamily="18" charset="0"/>
              <a:cs typeface="Times New Roman" panose="02020603050405020304" pitchFamily="18" charset="0"/>
            </a:endParaRPr>
          </a:p>
          <a:p>
            <a:pPr marL="514350" indent="-514350">
              <a:buClr>
                <a:schemeClr val="bg1"/>
              </a:buClr>
              <a:buFont typeface="+mj-lt"/>
              <a:buAutoNum type="arabicPeriod"/>
            </a:pPr>
            <a:r>
              <a:rPr lang="en-US" sz="2800" dirty="0">
                <a:solidFill>
                  <a:schemeClr val="bg1"/>
                </a:solidFill>
                <a:latin typeface="Times New Roman" panose="02020603050405020304" pitchFamily="18" charset="0"/>
                <a:cs typeface="Times New Roman" panose="02020603050405020304" pitchFamily="18" charset="0"/>
              </a:rPr>
              <a:t>Chad Hooten</a:t>
            </a:r>
          </a:p>
          <a:p>
            <a:pPr marL="514350" indent="-514350">
              <a:buClr>
                <a:schemeClr val="bg1"/>
              </a:buClr>
              <a:buFont typeface="+mj-lt"/>
              <a:buAutoNum type="arabicPeriod"/>
            </a:pPr>
            <a:r>
              <a:rPr lang="en-US" sz="2800" dirty="0">
                <a:solidFill>
                  <a:schemeClr val="bg1"/>
                </a:solidFill>
                <a:latin typeface="Times New Roman" panose="02020603050405020304" pitchFamily="18" charset="0"/>
                <a:cs typeface="Times New Roman" panose="02020603050405020304" pitchFamily="18" charset="0"/>
              </a:rPr>
              <a:t>Dr. Kyle Miller</a:t>
            </a:r>
          </a:p>
          <a:p>
            <a:pPr marL="514350" indent="-514350">
              <a:buClr>
                <a:schemeClr val="bg1"/>
              </a:buClr>
              <a:buFont typeface="+mj-lt"/>
              <a:buAutoNum type="arabicPeriod"/>
            </a:pPr>
            <a:r>
              <a:rPr lang="en-US" sz="2800" dirty="0">
                <a:solidFill>
                  <a:schemeClr val="bg1"/>
                </a:solidFill>
                <a:latin typeface="Times New Roman" panose="02020603050405020304" pitchFamily="18" charset="0"/>
                <a:cs typeface="Times New Roman" panose="02020603050405020304" pitchFamily="18" charset="0"/>
              </a:rPr>
              <a:t>Lucas Pointer</a:t>
            </a:r>
          </a:p>
          <a:p>
            <a:pPr marL="514350" indent="-514350">
              <a:buClr>
                <a:schemeClr val="bg1"/>
              </a:buClr>
              <a:buFont typeface="+mj-lt"/>
              <a:buAutoNum type="arabicPeriod"/>
            </a:pPr>
            <a:r>
              <a:rPr lang="en-US" sz="2800" dirty="0">
                <a:solidFill>
                  <a:schemeClr val="bg1"/>
                </a:solidFill>
                <a:latin typeface="Times New Roman" panose="02020603050405020304" pitchFamily="18" charset="0"/>
                <a:cs typeface="Times New Roman" panose="02020603050405020304" pitchFamily="18" charset="0"/>
              </a:rPr>
              <a:t>Carolyn Rhinehart</a:t>
            </a:r>
          </a:p>
        </p:txBody>
      </p:sp>
    </p:spTree>
    <p:extLst>
      <p:ext uri="{BB962C8B-B14F-4D97-AF65-F5344CB8AC3E}">
        <p14:creationId xmlns:p14="http://schemas.microsoft.com/office/powerpoint/2010/main" val="3557562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Productivity Funding Distribution</a:t>
            </a:r>
          </a:p>
        </p:txBody>
      </p:sp>
      <p:pic>
        <p:nvPicPr>
          <p:cNvPr id="2" name="Picture 1">
            <a:extLst>
              <a:ext uri="{FF2B5EF4-FFF2-40B4-BE49-F238E27FC236}">
                <a16:creationId xmlns:a16="http://schemas.microsoft.com/office/drawing/2014/main" id="{A44622B2-05DD-D179-CBD4-439F6F4F0CE2}"/>
              </a:ext>
            </a:extLst>
          </p:cNvPr>
          <p:cNvPicPr>
            <a:picLocks noChangeAspect="1"/>
          </p:cNvPicPr>
          <p:nvPr/>
        </p:nvPicPr>
        <p:blipFill>
          <a:blip r:embed="rId2"/>
          <a:stretch>
            <a:fillRect/>
          </a:stretch>
        </p:blipFill>
        <p:spPr>
          <a:xfrm>
            <a:off x="266700" y="2208731"/>
            <a:ext cx="11658600" cy="3000375"/>
          </a:xfrm>
          <a:prstGeom prst="rect">
            <a:avLst/>
          </a:prstGeom>
        </p:spPr>
      </p:pic>
    </p:spTree>
    <p:extLst>
      <p:ext uri="{BB962C8B-B14F-4D97-AF65-F5344CB8AC3E}">
        <p14:creationId xmlns:p14="http://schemas.microsoft.com/office/powerpoint/2010/main" val="2030974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Productivity Funding Distribution</a:t>
            </a:r>
          </a:p>
        </p:txBody>
      </p:sp>
      <p:pic>
        <p:nvPicPr>
          <p:cNvPr id="2" name="Picture 1">
            <a:extLst>
              <a:ext uri="{FF2B5EF4-FFF2-40B4-BE49-F238E27FC236}">
                <a16:creationId xmlns:a16="http://schemas.microsoft.com/office/drawing/2014/main" id="{96367C1A-9445-C8F4-6ACE-F139309D04D7}"/>
              </a:ext>
            </a:extLst>
          </p:cNvPr>
          <p:cNvPicPr>
            <a:picLocks noChangeAspect="1"/>
          </p:cNvPicPr>
          <p:nvPr/>
        </p:nvPicPr>
        <p:blipFill>
          <a:blip r:embed="rId2"/>
          <a:stretch>
            <a:fillRect/>
          </a:stretch>
        </p:blipFill>
        <p:spPr>
          <a:xfrm>
            <a:off x="1040577" y="2090058"/>
            <a:ext cx="10110845" cy="3363588"/>
          </a:xfrm>
          <a:prstGeom prst="rect">
            <a:avLst/>
          </a:prstGeom>
        </p:spPr>
      </p:pic>
    </p:spTree>
    <p:extLst>
      <p:ext uri="{BB962C8B-B14F-4D97-AF65-F5344CB8AC3E}">
        <p14:creationId xmlns:p14="http://schemas.microsoft.com/office/powerpoint/2010/main" val="2116429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Productivity Funding Distribution</a:t>
            </a:r>
          </a:p>
        </p:txBody>
      </p:sp>
      <p:pic>
        <p:nvPicPr>
          <p:cNvPr id="2" name="Picture 1">
            <a:extLst>
              <a:ext uri="{FF2B5EF4-FFF2-40B4-BE49-F238E27FC236}">
                <a16:creationId xmlns:a16="http://schemas.microsoft.com/office/drawing/2014/main" id="{C777B3CA-904A-D1E4-37A4-968E8B7BDEA8}"/>
              </a:ext>
            </a:extLst>
          </p:cNvPr>
          <p:cNvPicPr>
            <a:picLocks noChangeAspect="1"/>
          </p:cNvPicPr>
          <p:nvPr/>
        </p:nvPicPr>
        <p:blipFill>
          <a:blip r:embed="rId2"/>
          <a:stretch>
            <a:fillRect/>
          </a:stretch>
        </p:blipFill>
        <p:spPr>
          <a:xfrm>
            <a:off x="928388" y="2220687"/>
            <a:ext cx="10335223" cy="3438232"/>
          </a:xfrm>
          <a:prstGeom prst="rect">
            <a:avLst/>
          </a:prstGeom>
        </p:spPr>
      </p:pic>
    </p:spTree>
    <p:extLst>
      <p:ext uri="{BB962C8B-B14F-4D97-AF65-F5344CB8AC3E}">
        <p14:creationId xmlns:p14="http://schemas.microsoft.com/office/powerpoint/2010/main" val="3342858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Productivity Funding Distribution</a:t>
            </a:r>
          </a:p>
        </p:txBody>
      </p:sp>
      <p:pic>
        <p:nvPicPr>
          <p:cNvPr id="2" name="Picture 1">
            <a:extLst>
              <a:ext uri="{FF2B5EF4-FFF2-40B4-BE49-F238E27FC236}">
                <a16:creationId xmlns:a16="http://schemas.microsoft.com/office/drawing/2014/main" id="{2765CF82-02A9-6351-299B-C4C29E1AAB0C}"/>
              </a:ext>
            </a:extLst>
          </p:cNvPr>
          <p:cNvPicPr>
            <a:picLocks noChangeAspect="1"/>
          </p:cNvPicPr>
          <p:nvPr/>
        </p:nvPicPr>
        <p:blipFill>
          <a:blip r:embed="rId2"/>
          <a:stretch>
            <a:fillRect/>
          </a:stretch>
        </p:blipFill>
        <p:spPr>
          <a:xfrm>
            <a:off x="266700" y="2122811"/>
            <a:ext cx="11658600" cy="3190875"/>
          </a:xfrm>
          <a:prstGeom prst="rect">
            <a:avLst/>
          </a:prstGeom>
        </p:spPr>
      </p:pic>
    </p:spTree>
    <p:extLst>
      <p:ext uri="{BB962C8B-B14F-4D97-AF65-F5344CB8AC3E}">
        <p14:creationId xmlns:p14="http://schemas.microsoft.com/office/powerpoint/2010/main" val="3385490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Productivity Funding Distribution</a:t>
            </a:r>
          </a:p>
        </p:txBody>
      </p:sp>
      <p:pic>
        <p:nvPicPr>
          <p:cNvPr id="2" name="Picture 1">
            <a:extLst>
              <a:ext uri="{FF2B5EF4-FFF2-40B4-BE49-F238E27FC236}">
                <a16:creationId xmlns:a16="http://schemas.microsoft.com/office/drawing/2014/main" id="{20B4101E-9550-CC1D-5A1F-AB4CE45DE8F2}"/>
              </a:ext>
            </a:extLst>
          </p:cNvPr>
          <p:cNvPicPr>
            <a:picLocks noChangeAspect="1"/>
          </p:cNvPicPr>
          <p:nvPr/>
        </p:nvPicPr>
        <p:blipFill>
          <a:blip r:embed="rId2"/>
          <a:stretch>
            <a:fillRect/>
          </a:stretch>
        </p:blipFill>
        <p:spPr>
          <a:xfrm>
            <a:off x="266700" y="2216117"/>
            <a:ext cx="11658600" cy="3190875"/>
          </a:xfrm>
          <a:prstGeom prst="rect">
            <a:avLst/>
          </a:prstGeom>
        </p:spPr>
      </p:pic>
    </p:spTree>
    <p:extLst>
      <p:ext uri="{BB962C8B-B14F-4D97-AF65-F5344CB8AC3E}">
        <p14:creationId xmlns:p14="http://schemas.microsoft.com/office/powerpoint/2010/main" val="223418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97EC756-183B-75BC-6CB8-C308217EE303}"/>
              </a:ext>
            </a:extLst>
          </p:cNvPr>
          <p:cNvSpPr>
            <a:spLocks noGrp="1"/>
          </p:cNvSpPr>
          <p:nvPr>
            <p:ph type="sldNum" sz="quarter" idx="18"/>
          </p:nvPr>
        </p:nvSpPr>
        <p:spPr/>
        <p:txBody>
          <a:bodyPr/>
          <a:lstStyle/>
          <a:p>
            <a:fld id="{8699F50C-BE38-4BD0-BA84-9B090E1F2B9B}" type="slidenum">
              <a:rPr lang="en-US" smtClean="0"/>
              <a:pPr/>
              <a:t>25</a:t>
            </a:fld>
            <a:endParaRPr lang="en-US" dirty="0"/>
          </a:p>
        </p:txBody>
      </p:sp>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3183862" y="2746527"/>
            <a:ext cx="8333222" cy="1147969"/>
          </a:xfrm>
        </p:spPr>
        <p:txBody>
          <a:bodyPr/>
          <a:lstStyle/>
          <a:p>
            <a:r>
              <a:rPr lang="en-US" dirty="0">
                <a:latin typeface="Times New Roman" panose="02020603050405020304" pitchFamily="18" charset="0"/>
                <a:cs typeface="Times New Roman" panose="02020603050405020304" pitchFamily="18" charset="0"/>
              </a:rPr>
              <a:t>ANY QUESTIONS?</a:t>
            </a:r>
          </a:p>
        </p:txBody>
      </p:sp>
    </p:spTree>
    <p:extLst>
      <p:ext uri="{BB962C8B-B14F-4D97-AF65-F5344CB8AC3E}">
        <p14:creationId xmlns:p14="http://schemas.microsoft.com/office/powerpoint/2010/main" val="777305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a:bodyPr>
          <a:lstStyle/>
          <a:p>
            <a:pPr algn="r"/>
            <a:r>
              <a:rPr lang="en-US" sz="2800" b="0" dirty="0"/>
              <a:t>Nick Fuller</a:t>
            </a:r>
            <a:br>
              <a:rPr lang="en-US" sz="2800" b="0" dirty="0"/>
            </a:br>
            <a:r>
              <a:rPr lang="en-US" sz="2800" b="0" dirty="0"/>
              <a:t>Assistant 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667796"/>
            <a:ext cx="8293258" cy="2339304"/>
          </a:xfrm>
        </p:spPr>
        <p:txBody>
          <a:bodyPr/>
          <a:lstStyle/>
          <a:p>
            <a:pPr algn="ctr"/>
            <a:r>
              <a:rPr lang="en-US" sz="4000" b="1" dirty="0"/>
              <a:t>AGENDA ITEM NO. 3:</a:t>
            </a:r>
            <a:br>
              <a:rPr lang="en-US" sz="4000" b="1" dirty="0"/>
            </a:br>
            <a:r>
              <a:rPr lang="en-US" sz="4000" b="1" dirty="0"/>
              <a:t>OPERATING RECOMMENDATIONS FOR THE 2024-2025 FISCAL YEAR</a:t>
            </a:r>
          </a:p>
        </p:txBody>
      </p:sp>
    </p:spTree>
    <p:extLst>
      <p:ext uri="{BB962C8B-B14F-4D97-AF65-F5344CB8AC3E}">
        <p14:creationId xmlns:p14="http://schemas.microsoft.com/office/powerpoint/2010/main" val="3482282064"/>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ADHE Recommendation</a:t>
            </a:r>
          </a:p>
        </p:txBody>
      </p:sp>
      <p:sp>
        <p:nvSpPr>
          <p:cNvPr id="7" name="Content Placeholder 6">
            <a:extLst>
              <a:ext uri="{FF2B5EF4-FFF2-40B4-BE49-F238E27FC236}">
                <a16:creationId xmlns:a16="http://schemas.microsoft.com/office/drawing/2014/main" id="{8FC39CE9-3F7F-8DA0-F9F5-CE6141ADAE7F}"/>
              </a:ext>
            </a:extLst>
          </p:cNvPr>
          <p:cNvSpPr>
            <a:spLocks noGrp="1"/>
          </p:cNvSpPr>
          <p:nvPr>
            <p:ph idx="1"/>
          </p:nvPr>
        </p:nvSpPr>
        <p:spPr/>
        <p:txBody>
          <a:bodyPr/>
          <a:lstStyle/>
          <a:p>
            <a:pPr>
              <a:tabLst>
                <a:tab pos="168275" algn="l"/>
              </a:tabLst>
            </a:pPr>
            <a:r>
              <a:rPr lang="en-US" sz="2800" dirty="0"/>
              <a:t>Recommendations for State Operating levels are based on Productivity Funding Recommendations as well as current estimates for EETF and WF2000 funding. Non-formula recommendations are based off of 2</a:t>
            </a:r>
            <a:r>
              <a:rPr lang="en-US" sz="2800" baseline="30000" dirty="0"/>
              <a:t>nd</a:t>
            </a:r>
            <a:r>
              <a:rPr lang="en-US" sz="2800" dirty="0"/>
              <a:t> year recommendations approved last year.</a:t>
            </a:r>
          </a:p>
          <a:p>
            <a:pPr>
              <a:tabLst>
                <a:tab pos="168275" algn="l"/>
              </a:tabLst>
            </a:pPr>
            <a:endParaRPr lang="en-US" sz="2800" dirty="0"/>
          </a:p>
          <a:p>
            <a:pPr>
              <a:spcBef>
                <a:spcPts val="1800"/>
              </a:spcBef>
            </a:pPr>
            <a:r>
              <a:rPr lang="en-US" sz="2800" dirty="0"/>
              <a:t>ADHE is recommending an additional 2% spending authority increase to the funding recommendations within the productivity model to account for any fluctuations with the forecast for special revenues that are included in the State appropriations.</a:t>
            </a:r>
          </a:p>
          <a:p>
            <a:endParaRPr lang="en-US" dirty="0"/>
          </a:p>
        </p:txBody>
      </p:sp>
    </p:spTree>
    <p:extLst>
      <p:ext uri="{BB962C8B-B14F-4D97-AF65-F5344CB8AC3E}">
        <p14:creationId xmlns:p14="http://schemas.microsoft.com/office/powerpoint/2010/main" val="3622790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Operating Recommendations</a:t>
            </a:r>
          </a:p>
        </p:txBody>
      </p:sp>
      <p:pic>
        <p:nvPicPr>
          <p:cNvPr id="2" name="Picture 1">
            <a:extLst>
              <a:ext uri="{FF2B5EF4-FFF2-40B4-BE49-F238E27FC236}">
                <a16:creationId xmlns:a16="http://schemas.microsoft.com/office/drawing/2014/main" id="{423F4F85-0D1A-10C6-7821-8EC6F4EA5506}"/>
              </a:ext>
            </a:extLst>
          </p:cNvPr>
          <p:cNvPicPr>
            <a:picLocks noChangeAspect="1"/>
          </p:cNvPicPr>
          <p:nvPr/>
        </p:nvPicPr>
        <p:blipFill>
          <a:blip r:embed="rId2"/>
          <a:stretch>
            <a:fillRect/>
          </a:stretch>
        </p:blipFill>
        <p:spPr>
          <a:xfrm>
            <a:off x="1195387" y="1645671"/>
            <a:ext cx="9801225" cy="4743450"/>
          </a:xfrm>
          <a:prstGeom prst="rect">
            <a:avLst/>
          </a:prstGeom>
        </p:spPr>
      </p:pic>
    </p:spTree>
    <p:extLst>
      <p:ext uri="{BB962C8B-B14F-4D97-AF65-F5344CB8AC3E}">
        <p14:creationId xmlns:p14="http://schemas.microsoft.com/office/powerpoint/2010/main" val="1865722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Operating Recommendations</a:t>
            </a:r>
          </a:p>
        </p:txBody>
      </p:sp>
      <p:pic>
        <p:nvPicPr>
          <p:cNvPr id="3" name="Picture 2">
            <a:extLst>
              <a:ext uri="{FF2B5EF4-FFF2-40B4-BE49-F238E27FC236}">
                <a16:creationId xmlns:a16="http://schemas.microsoft.com/office/drawing/2014/main" id="{A9C74487-E2AF-FABB-F655-F2CE5EAE4908}"/>
              </a:ext>
            </a:extLst>
          </p:cNvPr>
          <p:cNvPicPr>
            <a:picLocks noChangeAspect="1"/>
          </p:cNvPicPr>
          <p:nvPr/>
        </p:nvPicPr>
        <p:blipFill>
          <a:blip r:embed="rId2"/>
          <a:stretch>
            <a:fillRect/>
          </a:stretch>
        </p:blipFill>
        <p:spPr>
          <a:xfrm>
            <a:off x="519112" y="1902084"/>
            <a:ext cx="11153775" cy="4248150"/>
          </a:xfrm>
          <a:prstGeom prst="rect">
            <a:avLst/>
          </a:prstGeom>
        </p:spPr>
      </p:pic>
    </p:spTree>
    <p:extLst>
      <p:ext uri="{BB962C8B-B14F-4D97-AF65-F5344CB8AC3E}">
        <p14:creationId xmlns:p14="http://schemas.microsoft.com/office/powerpoint/2010/main" val="1647082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pic>
        <p:nvPicPr>
          <p:cNvPr id="2050" name="Picture 2" descr="Image preview">
            <a:extLst>
              <a:ext uri="{FF2B5EF4-FFF2-40B4-BE49-F238E27FC236}">
                <a16:creationId xmlns:a16="http://schemas.microsoft.com/office/drawing/2014/main" id="{8D2F707A-3A4D-2821-2DC3-C41D2B9F4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997" y="1588168"/>
            <a:ext cx="3068991" cy="460348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18B3C14-6CD3-2277-D03D-C8CDF3DED63A}"/>
              </a:ext>
            </a:extLst>
          </p:cNvPr>
          <p:cNvSpPr txBox="1">
            <a:spLocks/>
          </p:cNvSpPr>
          <p:nvPr/>
        </p:nvSpPr>
        <p:spPr>
          <a:xfrm>
            <a:off x="0" y="186404"/>
            <a:ext cx="12192000" cy="1113007"/>
          </a:xfrm>
          <a:prstGeom prst="rect">
            <a:avLst/>
          </a:prstGeom>
          <a:solidFill>
            <a:srgbClr val="00194C"/>
          </a:solidFill>
        </p:spPr>
        <p:txBody>
          <a:bodyPr vert="horz" lIns="91440" tIns="45720" rIns="91440" bIns="45720" rtlCol="0" anchor="ctr">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pPr algn="ctr"/>
            <a:r>
              <a:rPr lang="en-US" dirty="0">
                <a:solidFill>
                  <a:schemeClr val="bg1"/>
                </a:solidFill>
              </a:rPr>
              <a:t>New AHECB Members</a:t>
            </a:r>
          </a:p>
        </p:txBody>
      </p:sp>
      <p:pic>
        <p:nvPicPr>
          <p:cNvPr id="8" name="Picture 7">
            <a:extLst>
              <a:ext uri="{FF2B5EF4-FFF2-40B4-BE49-F238E27FC236}">
                <a16:creationId xmlns:a16="http://schemas.microsoft.com/office/drawing/2014/main" id="{9556795E-2C43-7CF5-6296-A72C78DA8FAB}"/>
              </a:ext>
            </a:extLst>
          </p:cNvPr>
          <p:cNvPicPr>
            <a:picLocks noChangeAspect="1"/>
          </p:cNvPicPr>
          <p:nvPr/>
        </p:nvPicPr>
        <p:blipFill>
          <a:blip r:embed="rId3"/>
          <a:stretch>
            <a:fillRect/>
          </a:stretch>
        </p:blipFill>
        <p:spPr>
          <a:xfrm>
            <a:off x="7059488" y="1588169"/>
            <a:ext cx="2951772" cy="4603486"/>
          </a:xfrm>
          <a:prstGeom prst="rect">
            <a:avLst/>
          </a:prstGeom>
        </p:spPr>
      </p:pic>
      <p:sp>
        <p:nvSpPr>
          <p:cNvPr id="9" name="Rectangle 8">
            <a:extLst>
              <a:ext uri="{FF2B5EF4-FFF2-40B4-BE49-F238E27FC236}">
                <a16:creationId xmlns:a16="http://schemas.microsoft.com/office/drawing/2014/main" id="{2C950767-8069-0D81-3517-AB45AB91D14F}"/>
              </a:ext>
            </a:extLst>
          </p:cNvPr>
          <p:cNvSpPr/>
          <p:nvPr/>
        </p:nvSpPr>
        <p:spPr>
          <a:xfrm>
            <a:off x="6939520" y="6273225"/>
            <a:ext cx="3191708"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19050" dir="2700000" algn="tl" rotWithShape="0">
                    <a:schemeClr val="dk1">
                      <a:alpha val="40000"/>
                    </a:schemeClr>
                  </a:outerShdw>
                </a:effectLst>
              </a:rPr>
              <a:t>Carolyn Rhinehart</a:t>
            </a:r>
          </a:p>
        </p:txBody>
      </p:sp>
      <p:sp>
        <p:nvSpPr>
          <p:cNvPr id="11" name="Rectangle 10">
            <a:extLst>
              <a:ext uri="{FF2B5EF4-FFF2-40B4-BE49-F238E27FC236}">
                <a16:creationId xmlns:a16="http://schemas.microsoft.com/office/drawing/2014/main" id="{A1BE06D4-3924-E5A6-013C-33176EADBDBF}"/>
              </a:ext>
            </a:extLst>
          </p:cNvPr>
          <p:cNvSpPr/>
          <p:nvPr/>
        </p:nvSpPr>
        <p:spPr>
          <a:xfrm>
            <a:off x="2265548" y="6155170"/>
            <a:ext cx="2401043"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19050" dir="2700000" algn="tl" rotWithShape="0">
                    <a:schemeClr val="dk1">
                      <a:alpha val="40000"/>
                    </a:schemeClr>
                  </a:outerShdw>
                </a:effectLst>
              </a:rPr>
              <a:t>Lucas Pointer</a:t>
            </a:r>
            <a:endParaRPr lang="en-US" sz="3200" b="0" cap="none" spc="0" dirty="0">
              <a:ln w="0"/>
              <a:solidFill>
                <a:schemeClr val="accent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96669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Operating Recommendations</a:t>
            </a:r>
          </a:p>
        </p:txBody>
      </p:sp>
      <p:pic>
        <p:nvPicPr>
          <p:cNvPr id="3" name="Picture 2">
            <a:extLst>
              <a:ext uri="{FF2B5EF4-FFF2-40B4-BE49-F238E27FC236}">
                <a16:creationId xmlns:a16="http://schemas.microsoft.com/office/drawing/2014/main" id="{95655682-0051-7099-6D4B-C0626D403230}"/>
              </a:ext>
            </a:extLst>
          </p:cNvPr>
          <p:cNvPicPr>
            <a:picLocks noChangeAspect="1"/>
          </p:cNvPicPr>
          <p:nvPr/>
        </p:nvPicPr>
        <p:blipFill>
          <a:blip r:embed="rId2"/>
          <a:stretch>
            <a:fillRect/>
          </a:stretch>
        </p:blipFill>
        <p:spPr>
          <a:xfrm>
            <a:off x="485775" y="1824621"/>
            <a:ext cx="11220450" cy="4067175"/>
          </a:xfrm>
          <a:prstGeom prst="rect">
            <a:avLst/>
          </a:prstGeom>
        </p:spPr>
      </p:pic>
    </p:spTree>
    <p:extLst>
      <p:ext uri="{BB962C8B-B14F-4D97-AF65-F5344CB8AC3E}">
        <p14:creationId xmlns:p14="http://schemas.microsoft.com/office/powerpoint/2010/main" val="332227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Operating Recommendations</a:t>
            </a:r>
          </a:p>
        </p:txBody>
      </p:sp>
      <p:pic>
        <p:nvPicPr>
          <p:cNvPr id="3" name="Picture 2">
            <a:extLst>
              <a:ext uri="{FF2B5EF4-FFF2-40B4-BE49-F238E27FC236}">
                <a16:creationId xmlns:a16="http://schemas.microsoft.com/office/drawing/2014/main" id="{C6B59254-8528-B40D-09CC-ABE620B4D0C6}"/>
              </a:ext>
            </a:extLst>
          </p:cNvPr>
          <p:cNvPicPr>
            <a:picLocks noChangeAspect="1"/>
          </p:cNvPicPr>
          <p:nvPr/>
        </p:nvPicPr>
        <p:blipFill>
          <a:blip r:embed="rId2"/>
          <a:stretch>
            <a:fillRect/>
          </a:stretch>
        </p:blipFill>
        <p:spPr>
          <a:xfrm>
            <a:off x="438150" y="1787298"/>
            <a:ext cx="11315700" cy="4067175"/>
          </a:xfrm>
          <a:prstGeom prst="rect">
            <a:avLst/>
          </a:prstGeom>
        </p:spPr>
      </p:pic>
    </p:spTree>
    <p:extLst>
      <p:ext uri="{BB962C8B-B14F-4D97-AF65-F5344CB8AC3E}">
        <p14:creationId xmlns:p14="http://schemas.microsoft.com/office/powerpoint/2010/main" val="2086978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Operating Recommendations</a:t>
            </a:r>
          </a:p>
        </p:txBody>
      </p:sp>
      <p:pic>
        <p:nvPicPr>
          <p:cNvPr id="2" name="Picture 1">
            <a:extLst>
              <a:ext uri="{FF2B5EF4-FFF2-40B4-BE49-F238E27FC236}">
                <a16:creationId xmlns:a16="http://schemas.microsoft.com/office/drawing/2014/main" id="{75360537-3EBF-FBC5-B44A-576C622E4565}"/>
              </a:ext>
            </a:extLst>
          </p:cNvPr>
          <p:cNvPicPr>
            <a:picLocks noChangeAspect="1"/>
          </p:cNvPicPr>
          <p:nvPr/>
        </p:nvPicPr>
        <p:blipFill>
          <a:blip r:embed="rId2"/>
          <a:stretch>
            <a:fillRect/>
          </a:stretch>
        </p:blipFill>
        <p:spPr>
          <a:xfrm>
            <a:off x="100012" y="1466850"/>
            <a:ext cx="11991975" cy="5391150"/>
          </a:xfrm>
          <a:prstGeom prst="rect">
            <a:avLst/>
          </a:prstGeom>
        </p:spPr>
      </p:pic>
    </p:spTree>
    <p:extLst>
      <p:ext uri="{BB962C8B-B14F-4D97-AF65-F5344CB8AC3E}">
        <p14:creationId xmlns:p14="http://schemas.microsoft.com/office/powerpoint/2010/main" val="39398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Operating Recommendations</a:t>
            </a:r>
          </a:p>
        </p:txBody>
      </p:sp>
      <p:pic>
        <p:nvPicPr>
          <p:cNvPr id="2" name="Picture 1">
            <a:extLst>
              <a:ext uri="{FF2B5EF4-FFF2-40B4-BE49-F238E27FC236}">
                <a16:creationId xmlns:a16="http://schemas.microsoft.com/office/drawing/2014/main" id="{2EF3A41B-6865-A7C8-A2C6-B2B6715157DC}"/>
              </a:ext>
            </a:extLst>
          </p:cNvPr>
          <p:cNvPicPr>
            <a:picLocks noChangeAspect="1"/>
          </p:cNvPicPr>
          <p:nvPr/>
        </p:nvPicPr>
        <p:blipFill>
          <a:blip r:embed="rId2"/>
          <a:stretch>
            <a:fillRect/>
          </a:stretch>
        </p:blipFill>
        <p:spPr>
          <a:xfrm>
            <a:off x="100012" y="2071687"/>
            <a:ext cx="11991975" cy="2714625"/>
          </a:xfrm>
          <a:prstGeom prst="rect">
            <a:avLst/>
          </a:prstGeom>
        </p:spPr>
      </p:pic>
    </p:spTree>
    <p:extLst>
      <p:ext uri="{BB962C8B-B14F-4D97-AF65-F5344CB8AC3E}">
        <p14:creationId xmlns:p14="http://schemas.microsoft.com/office/powerpoint/2010/main" val="1400204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3183862" y="2746527"/>
            <a:ext cx="8333222" cy="1147969"/>
          </a:xfrm>
        </p:spPr>
        <p:txBody>
          <a:bodyPr/>
          <a:lstStyle/>
          <a:p>
            <a:r>
              <a:rPr lang="en-US" dirty="0">
                <a:latin typeface="Times New Roman" panose="02020603050405020304" pitchFamily="18" charset="0"/>
                <a:cs typeface="Times New Roman" panose="02020603050405020304" pitchFamily="18" charset="0"/>
              </a:rPr>
              <a:t>ANY QUESTIONS?</a:t>
            </a:r>
          </a:p>
        </p:txBody>
      </p:sp>
    </p:spTree>
    <p:extLst>
      <p:ext uri="{BB962C8B-B14F-4D97-AF65-F5344CB8AC3E}">
        <p14:creationId xmlns:p14="http://schemas.microsoft.com/office/powerpoint/2010/main" val="535126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1314308" y="2762569"/>
            <a:ext cx="9832663" cy="1147969"/>
          </a:xfrm>
        </p:spPr>
        <p:txBody>
          <a:bodyPr>
            <a:normAutofit/>
          </a:bodyPr>
          <a:lstStyle/>
          <a:p>
            <a:pPr algn="ctr"/>
            <a:r>
              <a:rPr lang="en-US" dirty="0">
                <a:latin typeface="Times New Roman" panose="02020603050405020304" pitchFamily="18" charset="0"/>
                <a:cs typeface="Times New Roman" panose="02020603050405020304" pitchFamily="18" charset="0"/>
              </a:rPr>
              <a:t>ACADEMIC COMMITTEE</a:t>
            </a:r>
          </a:p>
        </p:txBody>
      </p:sp>
    </p:spTree>
    <p:extLst>
      <p:ext uri="{BB962C8B-B14F-4D97-AF65-F5344CB8AC3E}">
        <p14:creationId xmlns:p14="http://schemas.microsoft.com/office/powerpoint/2010/main" val="3267494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91269" y="3480535"/>
            <a:ext cx="4099099" cy="885492"/>
          </a:xfrm>
        </p:spPr>
        <p:txBody>
          <a:bodyPr anchor="ctr"/>
          <a:lstStyle/>
          <a:p>
            <a:r>
              <a:rPr lang="en-US" dirty="0"/>
              <a:t>Mason Campbell</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6076521" y="4476944"/>
            <a:ext cx="4528594" cy="885492"/>
          </a:xfrm>
        </p:spPr>
        <p:txBody>
          <a:bodyPr/>
          <a:lstStyle/>
          <a:p>
            <a:pPr algn="ctr"/>
            <a:r>
              <a:rPr lang="en-US" sz="2800" dirty="0"/>
              <a:t>Assistant Commissioner </a:t>
            </a:r>
          </a:p>
          <a:p>
            <a:pPr algn="ctr"/>
            <a:r>
              <a:rPr lang="en-US" sz="2800" dirty="0"/>
              <a:t>of Academic Affairs</a:t>
            </a:r>
          </a:p>
        </p:txBody>
      </p:sp>
    </p:spTree>
    <p:extLst>
      <p:ext uri="{BB962C8B-B14F-4D97-AF65-F5344CB8AC3E}">
        <p14:creationId xmlns:p14="http://schemas.microsoft.com/office/powerpoint/2010/main" val="952778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New Program</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199" y="5015180"/>
            <a:ext cx="10515600" cy="513633"/>
          </a:xfrm>
        </p:spPr>
        <p:txBody>
          <a:bodyPr anchor="ctr" anchorCtr="0">
            <a:normAutofit lnSpcReduction="10000"/>
          </a:bodyPr>
          <a:lstStyle/>
          <a:p>
            <a:pPr marL="0" indent="0" algn="ctr">
              <a:buNone/>
            </a:pPr>
            <a:r>
              <a:rPr lang="en-US" sz="3200" b="1" dirty="0">
                <a:solidFill>
                  <a:srgbClr val="000000"/>
                </a:solidFill>
                <a:latin typeface="Arial" panose="020B0604020202020204" pitchFamily="34" charset="0"/>
                <a:cs typeface="Arial" panose="020B0604020202020204" pitchFamily="34" charset="0"/>
              </a:rPr>
              <a:t>Technical Certificate in Practical Nursing</a:t>
            </a:r>
          </a:p>
        </p:txBody>
      </p:sp>
      <p:sp>
        <p:nvSpPr>
          <p:cNvPr id="3" name="TextBox 2">
            <a:extLst>
              <a:ext uri="{FF2B5EF4-FFF2-40B4-BE49-F238E27FC236}">
                <a16:creationId xmlns:a16="http://schemas.microsoft.com/office/drawing/2014/main" id="{DCF86AC0-C55B-5BA3-D466-DDE31CD672DB}"/>
              </a:ext>
            </a:extLst>
          </p:cNvPr>
          <p:cNvSpPr txBox="1"/>
          <p:nvPr/>
        </p:nvSpPr>
        <p:spPr>
          <a:xfrm>
            <a:off x="4072380" y="6394734"/>
            <a:ext cx="3845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Academic Affairs Agenda Item No. 5</a:t>
            </a:r>
          </a:p>
        </p:txBody>
      </p:sp>
      <p:pic>
        <p:nvPicPr>
          <p:cNvPr id="2052" name="Picture 4" descr="NW Arkansas Community College 2023 | Make48">
            <a:extLst>
              <a:ext uri="{FF2B5EF4-FFF2-40B4-BE49-F238E27FC236}">
                <a16:creationId xmlns:a16="http://schemas.microsoft.com/office/drawing/2014/main" id="{160D754C-8BA5-270C-DE8C-195EB1F91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953" y="1586003"/>
            <a:ext cx="4272094" cy="256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820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New Administrative Unit and Program</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127747" y="3582187"/>
            <a:ext cx="11936506" cy="2836436"/>
          </a:xfrm>
        </p:spPr>
        <p:txBody>
          <a:bodyPr anchor="ctr" anchorCtr="0">
            <a:normAutofit/>
          </a:bodyPr>
          <a:lstStyle/>
          <a:p>
            <a:pPr marL="0" indent="0" algn="ctr">
              <a:buNone/>
            </a:pPr>
            <a:r>
              <a:rPr lang="en-US" sz="3200" b="1" dirty="0">
                <a:solidFill>
                  <a:srgbClr val="000000"/>
                </a:solidFill>
                <a:latin typeface="Arial" panose="020B0604020202020204" pitchFamily="34" charset="0"/>
                <a:cs typeface="Arial" panose="020B0604020202020204" pitchFamily="34" charset="0"/>
              </a:rPr>
              <a:t>Trails Trade School and Construction Technology</a:t>
            </a:r>
          </a:p>
          <a:p>
            <a:pPr marL="0" indent="0" algn="ctr" fontAlgn="base">
              <a:spcBef>
                <a:spcPts val="0"/>
              </a:spcBef>
              <a:buNone/>
            </a:pPr>
            <a:endParaRPr lang="en-US" sz="3200" b="1" dirty="0">
              <a:solidFill>
                <a:srgbClr val="000000"/>
              </a:solidFill>
              <a:effectLst/>
              <a:latin typeface="Arial" panose="020B0604020202020204" pitchFamily="34" charset="0"/>
              <a:ea typeface="Times New Roman" panose="02020603050405020304" pitchFamily="18" charset="0"/>
            </a:endParaRPr>
          </a:p>
          <a:p>
            <a:pPr marL="0" indent="0" algn="ctr" fontAlgn="base">
              <a:spcBef>
                <a:spcPts val="0"/>
              </a:spcBef>
              <a:buNone/>
            </a:pPr>
            <a:r>
              <a:rPr lang="en-US" b="1" dirty="0">
                <a:solidFill>
                  <a:srgbClr val="000000"/>
                </a:solidFill>
                <a:effectLst/>
                <a:latin typeface="Arial" panose="020B0604020202020204" pitchFamily="34" charset="0"/>
                <a:ea typeface="Times New Roman" panose="02020603050405020304" pitchFamily="18" charset="0"/>
              </a:rPr>
              <a:t>Certificate of Proficiency in Trail Management,</a:t>
            </a:r>
            <a:endParaRPr lang="en-US" dirty="0">
              <a:effectLst/>
              <a:latin typeface="Times New Roman" panose="02020603050405020304" pitchFamily="18" charset="0"/>
              <a:ea typeface="Times New Roman" panose="02020603050405020304" pitchFamily="18" charset="0"/>
            </a:endParaRPr>
          </a:p>
          <a:p>
            <a:pPr marL="0" marR="0" indent="0" algn="ctr" fontAlgn="base">
              <a:spcBef>
                <a:spcPts val="0"/>
              </a:spcBef>
              <a:spcAft>
                <a:spcPts val="0"/>
              </a:spcAft>
              <a:buNone/>
            </a:pPr>
            <a:r>
              <a:rPr lang="en-US" b="1" dirty="0">
                <a:solidFill>
                  <a:srgbClr val="000000"/>
                </a:solidFill>
                <a:effectLst/>
                <a:latin typeface="Arial" panose="020B0604020202020204" pitchFamily="34" charset="0"/>
                <a:ea typeface="Times New Roman" panose="02020603050405020304" pitchFamily="18" charset="0"/>
              </a:rPr>
              <a:t>Certificate of Proficiency in Trails Technician,</a:t>
            </a:r>
            <a:endParaRPr lang="en-US" dirty="0">
              <a:effectLst/>
              <a:latin typeface="Times New Roman" panose="02020603050405020304" pitchFamily="18" charset="0"/>
              <a:ea typeface="Times New Roman" panose="02020603050405020304" pitchFamily="18" charset="0"/>
            </a:endParaRPr>
          </a:p>
          <a:p>
            <a:pPr marL="0" marR="0" indent="0" algn="ctr" fontAlgn="base">
              <a:spcBef>
                <a:spcPts val="0"/>
              </a:spcBef>
              <a:spcAft>
                <a:spcPts val="0"/>
              </a:spcAft>
              <a:buNone/>
            </a:pPr>
            <a:r>
              <a:rPr lang="en-US" b="1" dirty="0">
                <a:solidFill>
                  <a:srgbClr val="000000"/>
                </a:solidFill>
                <a:effectLst/>
                <a:latin typeface="Arial" panose="020B0604020202020204" pitchFamily="34" charset="0"/>
                <a:ea typeface="Times New Roman" panose="02020603050405020304" pitchFamily="18" charset="0"/>
              </a:rPr>
              <a:t>Technical Certificate in Trails and Community Development, and Technical Certificate in Trails Construction and Maintenance</a:t>
            </a:r>
            <a:endParaRPr lang="en-US"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DCF86AC0-C55B-5BA3-D466-DDE31CD672DB}"/>
              </a:ext>
            </a:extLst>
          </p:cNvPr>
          <p:cNvSpPr txBox="1"/>
          <p:nvPr/>
        </p:nvSpPr>
        <p:spPr>
          <a:xfrm>
            <a:off x="4151676" y="6418623"/>
            <a:ext cx="38886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Academic Affairs Agenda Item No. 6</a:t>
            </a:r>
          </a:p>
        </p:txBody>
      </p:sp>
      <p:pic>
        <p:nvPicPr>
          <p:cNvPr id="2052" name="Picture 4" descr="NW Arkansas Community College 2023 | Make48">
            <a:extLst>
              <a:ext uri="{FF2B5EF4-FFF2-40B4-BE49-F238E27FC236}">
                <a16:creationId xmlns:a16="http://schemas.microsoft.com/office/drawing/2014/main" id="{160D754C-8BA5-270C-DE8C-195EB1F91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952" y="1203015"/>
            <a:ext cx="4272094" cy="256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430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New Program</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200" y="5054848"/>
            <a:ext cx="10515600" cy="539059"/>
          </a:xfrm>
        </p:spPr>
        <p:txBody>
          <a:bodyPr>
            <a:normAutofit/>
          </a:bodyPr>
          <a:lstStyle/>
          <a:p>
            <a:pPr marL="0" indent="0" algn="ctr">
              <a:buNone/>
            </a:pPr>
            <a:r>
              <a:rPr lang="en-US" sz="3200" b="1" dirty="0">
                <a:solidFill>
                  <a:srgbClr val="000000"/>
                </a:solidFill>
                <a:latin typeface="Arial" panose="020B0604020202020204" pitchFamily="34" charset="0"/>
                <a:cs typeface="Arial" panose="020B0604020202020204" pitchFamily="34" charset="0"/>
              </a:rPr>
              <a:t>Doctor of Musical Arts in Music</a:t>
            </a:r>
          </a:p>
        </p:txBody>
      </p:sp>
      <p:sp>
        <p:nvSpPr>
          <p:cNvPr id="3" name="TextBox 2">
            <a:extLst>
              <a:ext uri="{FF2B5EF4-FFF2-40B4-BE49-F238E27FC236}">
                <a16:creationId xmlns:a16="http://schemas.microsoft.com/office/drawing/2014/main" id="{DCF86AC0-C55B-5BA3-D466-DDE31CD672DB}"/>
              </a:ext>
            </a:extLst>
          </p:cNvPr>
          <p:cNvSpPr txBox="1"/>
          <p:nvPr/>
        </p:nvSpPr>
        <p:spPr>
          <a:xfrm>
            <a:off x="4211373" y="6400959"/>
            <a:ext cx="3876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Academic Affairs Agenda Item No. 7</a:t>
            </a:r>
          </a:p>
        </p:txBody>
      </p:sp>
      <p:pic>
        <p:nvPicPr>
          <p:cNvPr id="2" name="Picture 1" descr="Logos &amp; Wordmarks | Brand and Style Guidelines | University of Arkansas">
            <a:extLst>
              <a:ext uri="{FF2B5EF4-FFF2-40B4-BE49-F238E27FC236}">
                <a16:creationId xmlns:a16="http://schemas.microsoft.com/office/drawing/2014/main" id="{C756B545-0F30-04A1-6569-52194F7CCB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8598" y="1691921"/>
            <a:ext cx="3362325" cy="2555875"/>
          </a:xfrm>
          <a:prstGeom prst="rect">
            <a:avLst/>
          </a:prstGeom>
          <a:noFill/>
          <a:ln>
            <a:noFill/>
          </a:ln>
        </p:spPr>
      </p:pic>
    </p:spTree>
    <p:extLst>
      <p:ext uri="{BB962C8B-B14F-4D97-AF65-F5344CB8AC3E}">
        <p14:creationId xmlns:p14="http://schemas.microsoft.com/office/powerpoint/2010/main" val="339745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bout UAMS and Partner Sites | UAMS Graduate Medical Education">
            <a:extLst>
              <a:ext uri="{FF2B5EF4-FFF2-40B4-BE49-F238E27FC236}">
                <a16:creationId xmlns:a16="http://schemas.microsoft.com/office/drawing/2014/main" id="{1C3FC369-F1C6-E5E6-0764-DAA13FB9313A}"/>
              </a:ext>
            </a:extLst>
          </p:cNvPr>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0" y="1"/>
            <a:ext cx="12192000" cy="68508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9317E9-2A4C-36BC-C6DF-B47446023E03}"/>
              </a:ext>
            </a:extLst>
          </p:cNvPr>
          <p:cNvSpPr txBox="1"/>
          <p:nvPr/>
        </p:nvSpPr>
        <p:spPr>
          <a:xfrm>
            <a:off x="548546" y="258679"/>
            <a:ext cx="1109490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lumMod val="50000"/>
                  </a:schemeClr>
                </a:solidFill>
                <a:effectLst/>
                <a:uLnTx/>
                <a:uFillTx/>
                <a:latin typeface="Georgia Pro"/>
                <a:ea typeface="+mn-ea"/>
                <a:cs typeface="Times New Roman"/>
              </a:rPr>
              <a:t>Dr. </a:t>
            </a:r>
            <a:r>
              <a:rPr lang="en-US" sz="3600" b="1" dirty="0">
                <a:solidFill>
                  <a:schemeClr val="tx1">
                    <a:lumMod val="50000"/>
                  </a:schemeClr>
                </a:solidFill>
                <a:latin typeface="Georgia Pro"/>
                <a:cs typeface="Times New Roman"/>
              </a:rPr>
              <a:t>Cam Patterson</a:t>
            </a:r>
            <a:r>
              <a:rPr kumimoji="0" lang="en-US" sz="3600" b="1" i="0" u="none" strike="noStrike" kern="1200" cap="none" spc="0" normalizeH="0" baseline="0" noProof="0" dirty="0">
                <a:ln>
                  <a:noFill/>
                </a:ln>
                <a:solidFill>
                  <a:schemeClr val="tx1">
                    <a:lumMod val="50000"/>
                  </a:schemeClr>
                </a:solidFill>
                <a:effectLst/>
                <a:uLnTx/>
                <a:uFillTx/>
                <a:latin typeface="Georgia Pro"/>
                <a:ea typeface="+mn-ea"/>
                <a:cs typeface="Times New Roman"/>
              </a:rPr>
              <a:t>, Chancellor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chemeClr val="tx1">
                    <a:lumMod val="50000"/>
                  </a:schemeClr>
                </a:solidFill>
                <a:latin typeface="Georgia Pro"/>
                <a:cs typeface="Times New Roman"/>
              </a:rPr>
              <a:t>University of Arkansas for Medical Sciences</a:t>
            </a:r>
            <a:endParaRPr kumimoji="0" lang="en-US" sz="3200" i="0" u="none" strike="noStrike" kern="1200" cap="none" spc="0" normalizeH="0" baseline="0" noProof="0" dirty="0">
              <a:ln>
                <a:noFill/>
              </a:ln>
              <a:solidFill>
                <a:schemeClr val="tx1">
                  <a:lumMod val="50000"/>
                </a:schemeClr>
              </a:solidFill>
              <a:effectLst/>
              <a:uLnTx/>
              <a:uFillTx/>
              <a:latin typeface="Georgia Pro"/>
              <a:ea typeface="+mn-ea"/>
              <a:cs typeface="Arial"/>
            </a:endParaRPr>
          </a:p>
        </p:txBody>
      </p:sp>
      <p:pic>
        <p:nvPicPr>
          <p:cNvPr id="1026" name="Picture 2" descr="University of Arkansas for Medical Sciences - Wikipedia">
            <a:extLst>
              <a:ext uri="{FF2B5EF4-FFF2-40B4-BE49-F238E27FC236}">
                <a16:creationId xmlns:a16="http://schemas.microsoft.com/office/drawing/2014/main" id="{E7ADB020-A38E-A345-A753-B82C7C844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4728" y="5949016"/>
            <a:ext cx="2537272" cy="901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683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New Program</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200" y="4986797"/>
            <a:ext cx="10515600" cy="1081313"/>
          </a:xfrm>
        </p:spPr>
        <p:txBody>
          <a:bodyPr>
            <a:normAutofit lnSpcReduction="10000"/>
          </a:bodyPr>
          <a:lstStyle/>
          <a:p>
            <a:pPr marL="0" indent="0" algn="ctr">
              <a:buNone/>
            </a:pPr>
            <a:r>
              <a:rPr lang="en-US" sz="3200" b="1" dirty="0">
                <a:solidFill>
                  <a:srgbClr val="000000"/>
                </a:solidFill>
                <a:latin typeface="Arial" panose="020B0604020202020204" pitchFamily="34" charset="0"/>
                <a:cs typeface="Arial" panose="020B0604020202020204" pitchFamily="34" charset="0"/>
              </a:rPr>
              <a:t>Master of Science and Graduate Certificates </a:t>
            </a:r>
          </a:p>
          <a:p>
            <a:pPr marL="0" indent="0" algn="ctr">
              <a:buNone/>
            </a:pPr>
            <a:r>
              <a:rPr lang="en-US" sz="3200" b="1" dirty="0">
                <a:solidFill>
                  <a:srgbClr val="000000"/>
                </a:solidFill>
                <a:latin typeface="Arial" panose="020B0604020202020204" pitchFamily="34" charset="0"/>
                <a:cs typeface="Arial" panose="020B0604020202020204" pitchFamily="34" charset="0"/>
              </a:rPr>
              <a:t>in Environmental Resiliency</a:t>
            </a:r>
          </a:p>
        </p:txBody>
      </p:sp>
      <p:sp>
        <p:nvSpPr>
          <p:cNvPr id="3" name="TextBox 2">
            <a:extLst>
              <a:ext uri="{FF2B5EF4-FFF2-40B4-BE49-F238E27FC236}">
                <a16:creationId xmlns:a16="http://schemas.microsoft.com/office/drawing/2014/main" id="{DCF86AC0-C55B-5BA3-D466-DDE31CD672DB}"/>
              </a:ext>
            </a:extLst>
          </p:cNvPr>
          <p:cNvSpPr txBox="1"/>
          <p:nvPr/>
        </p:nvSpPr>
        <p:spPr>
          <a:xfrm>
            <a:off x="4220799" y="6334972"/>
            <a:ext cx="38579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Academic Affairs Agenda Item No. 8</a:t>
            </a:r>
          </a:p>
        </p:txBody>
      </p:sp>
      <p:pic>
        <p:nvPicPr>
          <p:cNvPr id="2" name="Picture 1" descr="Logos &amp; Wordmarks | Brand and Style Guidelines | University of Arkansas">
            <a:extLst>
              <a:ext uri="{FF2B5EF4-FFF2-40B4-BE49-F238E27FC236}">
                <a16:creationId xmlns:a16="http://schemas.microsoft.com/office/drawing/2014/main" id="{C756B545-0F30-04A1-6569-52194F7CCB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8598" y="1691921"/>
            <a:ext cx="3362325" cy="2555875"/>
          </a:xfrm>
          <a:prstGeom prst="rect">
            <a:avLst/>
          </a:prstGeom>
          <a:noFill/>
          <a:ln>
            <a:noFill/>
          </a:ln>
        </p:spPr>
      </p:pic>
    </p:spTree>
    <p:extLst>
      <p:ext uri="{BB962C8B-B14F-4D97-AF65-F5344CB8AC3E}">
        <p14:creationId xmlns:p14="http://schemas.microsoft.com/office/powerpoint/2010/main" val="3890962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198998" y="3567248"/>
            <a:ext cx="4283643" cy="1147968"/>
          </a:xfrm>
        </p:spPr>
        <p:txBody>
          <a:bodyPr/>
          <a:lstStyle/>
          <a:p>
            <a:pPr algn="ctr"/>
            <a:r>
              <a:rPr lang="en-US"/>
              <a:t>Alana Boles</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4642040" y="4919690"/>
            <a:ext cx="7397560" cy="885492"/>
          </a:xfrm>
        </p:spPr>
        <p:txBody>
          <a:bodyPr/>
          <a:lstStyle/>
          <a:p>
            <a:pPr algn="ctr"/>
            <a:r>
              <a:rPr lang="en-US" sz="2800"/>
              <a:t>Associate Director of</a:t>
            </a:r>
          </a:p>
          <a:p>
            <a:pPr algn="ctr"/>
            <a:r>
              <a:rPr lang="en-US" sz="2800"/>
              <a:t>Private Postsecondary Education</a:t>
            </a:r>
          </a:p>
        </p:txBody>
      </p:sp>
    </p:spTree>
    <p:extLst>
      <p:ext uri="{BB962C8B-B14F-4D97-AF65-F5344CB8AC3E}">
        <p14:creationId xmlns:p14="http://schemas.microsoft.com/office/powerpoint/2010/main" val="146926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New Programs from Out-of-State Institutions</a:t>
            </a:r>
          </a:p>
        </p:txBody>
      </p:sp>
      <p:sp>
        <p:nvSpPr>
          <p:cNvPr id="3" name="TextBox 2">
            <a:extLst>
              <a:ext uri="{FF2B5EF4-FFF2-40B4-BE49-F238E27FC236}">
                <a16:creationId xmlns:a16="http://schemas.microsoft.com/office/drawing/2014/main" id="{DCF86AC0-C55B-5BA3-D466-DDE31CD672DB}"/>
              </a:ext>
            </a:extLst>
          </p:cNvPr>
          <p:cNvSpPr txBox="1"/>
          <p:nvPr/>
        </p:nvSpPr>
        <p:spPr>
          <a:xfrm>
            <a:off x="4181180" y="6382106"/>
            <a:ext cx="38296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Academic Affairs Agenda Item No. 9</a:t>
            </a:r>
          </a:p>
        </p:txBody>
      </p:sp>
      <p:sp>
        <p:nvSpPr>
          <p:cNvPr id="5" name="Content Placeholder 4">
            <a:extLst>
              <a:ext uri="{FF2B5EF4-FFF2-40B4-BE49-F238E27FC236}">
                <a16:creationId xmlns:a16="http://schemas.microsoft.com/office/drawing/2014/main" id="{A74A2475-B046-4522-4633-AD9CDF61DCAA}"/>
              </a:ext>
            </a:extLst>
          </p:cNvPr>
          <p:cNvSpPr>
            <a:spLocks noGrp="1"/>
          </p:cNvSpPr>
          <p:nvPr>
            <p:ph idx="1"/>
          </p:nvPr>
        </p:nvSpPr>
        <p:spPr/>
        <p:txBody>
          <a:bodyPr vert="horz" lIns="91440" tIns="45720" rIns="91440" bIns="45720" rtlCol="0" anchor="t">
            <a:normAutofit/>
          </a:bodyPr>
          <a:lstStyle/>
          <a:p>
            <a:endParaRPr lang="en-US" dirty="0"/>
          </a:p>
          <a:p>
            <a:pPr marL="0" indent="0">
              <a:buNone/>
            </a:pPr>
            <a:r>
              <a:rPr lang="en-US" dirty="0">
                <a:latin typeface="+mj-lt"/>
                <a:cs typeface="Times New Roman" panose="02020603050405020304" pitchFamily="18" charset="0"/>
              </a:rPr>
              <a:t>		</a:t>
            </a:r>
            <a:endParaRPr lang="en-US" dirty="0"/>
          </a:p>
          <a:p>
            <a:r>
              <a:rPr lang="en-US" b="1" dirty="0">
                <a:latin typeface="Arial"/>
                <a:cs typeface="Arial"/>
              </a:rPr>
              <a:t>4 Institutions: 2 Private Institutions, 2 Public Institutions</a:t>
            </a:r>
          </a:p>
          <a:p>
            <a:r>
              <a:rPr lang="en-US" b="1" dirty="0">
                <a:latin typeface="Arial" panose="020B0604020202020204" pitchFamily="34" charset="0"/>
                <a:cs typeface="Arial" panose="020B0604020202020204" pitchFamily="34" charset="0"/>
              </a:rPr>
              <a:t>15 Programs</a:t>
            </a:r>
          </a:p>
        </p:txBody>
      </p:sp>
    </p:spTree>
    <p:extLst>
      <p:ext uri="{BB962C8B-B14F-4D97-AF65-F5344CB8AC3E}">
        <p14:creationId xmlns:p14="http://schemas.microsoft.com/office/powerpoint/2010/main" val="3806056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198998" y="3567248"/>
            <a:ext cx="4283643" cy="1147968"/>
          </a:xfrm>
        </p:spPr>
        <p:txBody>
          <a:bodyPr/>
          <a:lstStyle/>
          <a:p>
            <a:pPr algn="ctr"/>
            <a:r>
              <a:rPr lang="en-US"/>
              <a:t>Tracy Harrell</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4642040" y="4919690"/>
            <a:ext cx="7397560" cy="885492"/>
          </a:xfrm>
        </p:spPr>
        <p:txBody>
          <a:bodyPr/>
          <a:lstStyle/>
          <a:p>
            <a:pPr algn="ctr"/>
            <a:r>
              <a:rPr lang="en-US" sz="2800"/>
              <a:t>Chief Program Development Officer</a:t>
            </a:r>
          </a:p>
          <a:p>
            <a:pPr algn="ctr"/>
            <a:r>
              <a:rPr lang="en-US" sz="2800"/>
              <a:t>Academic Affairs</a:t>
            </a:r>
          </a:p>
        </p:txBody>
      </p:sp>
    </p:spTree>
    <p:extLst>
      <p:ext uri="{BB962C8B-B14F-4D97-AF65-F5344CB8AC3E}">
        <p14:creationId xmlns:p14="http://schemas.microsoft.com/office/powerpoint/2010/main" val="3083900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Letters of Notification</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199" y="1524680"/>
            <a:ext cx="10515600" cy="856784"/>
          </a:xfrm>
        </p:spPr>
        <p:txBody>
          <a:bodyPr>
            <a:normAutofit lnSpcReduction="10000"/>
          </a:bodyPr>
          <a:lstStyle/>
          <a:p>
            <a:pPr marL="0" indent="0" algn="ctr">
              <a:buNone/>
            </a:pPr>
            <a:r>
              <a:rPr lang="en-US" dirty="0">
                <a:solidFill>
                  <a:srgbClr val="000000"/>
                </a:solidFill>
                <a:latin typeface="Arial" panose="020B0604020202020204" pitchFamily="34" charset="0"/>
                <a:cs typeface="Arial" panose="020B0604020202020204" pitchFamily="34" charset="0"/>
              </a:rPr>
              <a:t>80 Letters of Notification from 21 Arkansas Public Institutions</a:t>
            </a:r>
          </a:p>
          <a:p>
            <a:pPr marL="0" indent="0" algn="ctr">
              <a:buNone/>
            </a:pPr>
            <a:r>
              <a:rPr lang="en-US" sz="2000" i="1" dirty="0">
                <a:solidFill>
                  <a:srgbClr val="000000"/>
                </a:solidFill>
                <a:latin typeface="Arial" panose="020B0604020202020204" pitchFamily="34" charset="0"/>
                <a:cs typeface="Arial" panose="020B0604020202020204" pitchFamily="34" charset="0"/>
              </a:rPr>
              <a:t>received by August 1, 2023</a:t>
            </a:r>
            <a:endParaRPr lang="en-US" sz="2400" i="1" dirty="0">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CF86AC0-C55B-5BA3-D466-DDE31CD672DB}"/>
              </a:ext>
            </a:extLst>
          </p:cNvPr>
          <p:cNvSpPr txBox="1"/>
          <p:nvPr/>
        </p:nvSpPr>
        <p:spPr>
          <a:xfrm>
            <a:off x="4162040" y="6400960"/>
            <a:ext cx="39804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Academic Affairs Agenda Item No. 10</a:t>
            </a:r>
          </a:p>
        </p:txBody>
      </p:sp>
      <p:graphicFrame>
        <p:nvGraphicFramePr>
          <p:cNvPr id="2" name="Table 1">
            <a:extLst>
              <a:ext uri="{FF2B5EF4-FFF2-40B4-BE49-F238E27FC236}">
                <a16:creationId xmlns:a16="http://schemas.microsoft.com/office/drawing/2014/main" id="{02BDD0FD-CC07-7403-7D64-82ABCF33FCDD}"/>
              </a:ext>
            </a:extLst>
          </p:cNvPr>
          <p:cNvGraphicFramePr>
            <a:graphicFrameLocks noGrp="1"/>
          </p:cNvGraphicFramePr>
          <p:nvPr/>
        </p:nvGraphicFramePr>
        <p:xfrm>
          <a:off x="2717655" y="2470972"/>
          <a:ext cx="6869240" cy="3840480"/>
        </p:xfrm>
        <a:graphic>
          <a:graphicData uri="http://schemas.openxmlformats.org/drawingml/2006/table">
            <a:tbl>
              <a:tblPr/>
              <a:tblGrid>
                <a:gridCol w="713688">
                  <a:extLst>
                    <a:ext uri="{9D8B030D-6E8A-4147-A177-3AD203B41FA5}">
                      <a16:colId xmlns:a16="http://schemas.microsoft.com/office/drawing/2014/main" val="331763862"/>
                    </a:ext>
                  </a:extLst>
                </a:gridCol>
                <a:gridCol w="6155552">
                  <a:extLst>
                    <a:ext uri="{9D8B030D-6E8A-4147-A177-3AD203B41FA5}">
                      <a16:colId xmlns:a16="http://schemas.microsoft.com/office/drawing/2014/main" val="13444141"/>
                    </a:ext>
                  </a:extLst>
                </a:gridCol>
              </a:tblGrid>
              <a:tr h="272123">
                <a:tc>
                  <a:txBody>
                    <a:bodyPr/>
                    <a:lstStyle/>
                    <a:p>
                      <a:pPr algn="ctr" fontAlgn="ctr"/>
                      <a:r>
                        <a:rPr lang="en-US" sz="1800" b="1" i="1" u="none" strike="noStrike" dirty="0">
                          <a:solidFill>
                            <a:srgbClr val="000000"/>
                          </a:solidFill>
                          <a:effectLst/>
                          <a:latin typeface="Georgia" panose="02040502050405020303" pitchFamily="18" charset="0"/>
                        </a:rPr>
                        <a:t>n</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rgbClr val="000000"/>
                          </a:solidFill>
                          <a:effectLst/>
                          <a:latin typeface="Georgia" panose="02040502050405020303" pitchFamily="18" charset="0"/>
                        </a:rPr>
                        <a:t>Requested Action</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2"/>
                    </a:solidFill>
                  </a:tcPr>
                </a:tc>
                <a:extLst>
                  <a:ext uri="{0D108BD9-81ED-4DB2-BD59-A6C34878D82A}">
                    <a16:rowId xmlns:a16="http://schemas.microsoft.com/office/drawing/2014/main" val="3782655423"/>
                  </a:ext>
                </a:extLst>
              </a:tr>
              <a:tr h="259754">
                <a:tc>
                  <a:txBody>
                    <a:bodyPr/>
                    <a:lstStyle/>
                    <a:p>
                      <a:pPr algn="ctr" fontAlgn="ctr"/>
                      <a:r>
                        <a:rPr lang="en-US" sz="1800" b="0" i="0" u="none" strike="noStrike" dirty="0">
                          <a:solidFill>
                            <a:srgbClr val="000000"/>
                          </a:solidFill>
                          <a:effectLst/>
                          <a:latin typeface="Georgia" panose="02040502050405020303" pitchFamily="18" charset="0"/>
                        </a:rPr>
                        <a:t>12</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Georgia" panose="02040502050405020303" pitchFamily="18" charset="0"/>
                        </a:rPr>
                        <a:t>  Approved Degree Programs List Correction</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4145483387"/>
                  </a:ext>
                </a:extLst>
              </a:tr>
              <a:tr h="259754">
                <a:tc>
                  <a:txBody>
                    <a:bodyPr/>
                    <a:lstStyle/>
                    <a:p>
                      <a:pPr algn="ctr" fontAlgn="ctr"/>
                      <a:r>
                        <a:rPr lang="en-US" sz="1800" b="0" i="0" u="none" strike="noStrike" dirty="0">
                          <a:solidFill>
                            <a:srgbClr val="000000"/>
                          </a:solidFill>
                          <a:effectLst/>
                          <a:latin typeface="Georgia" panose="02040502050405020303" pitchFamily="18" charset="0"/>
                        </a:rPr>
                        <a:t>6</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Georgia" panose="02040502050405020303" pitchFamily="18" charset="0"/>
                        </a:rPr>
                        <a:t>  CIP Change</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3831428158"/>
                  </a:ext>
                </a:extLst>
              </a:tr>
              <a:tr h="274320">
                <a:tc>
                  <a:txBody>
                    <a:bodyPr/>
                    <a:lstStyle/>
                    <a:p>
                      <a:pPr algn="ctr" fontAlgn="ctr"/>
                      <a:r>
                        <a:rPr lang="en-US" sz="1800" b="0" i="0" u="none" strike="noStrike" dirty="0">
                          <a:solidFill>
                            <a:srgbClr val="000000"/>
                          </a:solidFill>
                          <a:effectLst/>
                          <a:latin typeface="Georgia" panose="02040502050405020303" pitchFamily="18" charset="0"/>
                        </a:rPr>
                        <a:t>27</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Georgia" panose="02040502050405020303" pitchFamily="18" charset="0"/>
                        </a:rPr>
                        <a:t>  Curriculum Revision</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3014400731"/>
                  </a:ext>
                </a:extLst>
              </a:tr>
              <a:tr h="259754">
                <a:tc>
                  <a:txBody>
                    <a:bodyPr/>
                    <a:lstStyle/>
                    <a:p>
                      <a:pPr algn="ctr" fontAlgn="ctr"/>
                      <a:r>
                        <a:rPr lang="en-US" sz="1800" b="0" i="0" u="none" strike="noStrike" dirty="0">
                          <a:solidFill>
                            <a:srgbClr val="000000"/>
                          </a:solidFill>
                          <a:effectLst/>
                          <a:latin typeface="Georgia" panose="02040502050405020303" pitchFamily="18" charset="0"/>
                        </a:rPr>
                        <a:t>1</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Georgia" panose="02040502050405020303" pitchFamily="18" charset="0"/>
                        </a:rPr>
                        <a:t>  Delete Option, Emphasis, Concentration, or Minor</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2958711608"/>
                  </a:ext>
                </a:extLst>
              </a:tr>
              <a:tr h="259754">
                <a:tc>
                  <a:txBody>
                    <a:bodyPr/>
                    <a:lstStyle/>
                    <a:p>
                      <a:pPr algn="ctr" fontAlgn="ctr"/>
                      <a:r>
                        <a:rPr lang="en-US" sz="1800" b="0" i="0" u="none" strike="noStrike" dirty="0">
                          <a:solidFill>
                            <a:srgbClr val="000000"/>
                          </a:solidFill>
                          <a:effectLst/>
                          <a:latin typeface="Georgia" panose="02040502050405020303" pitchFamily="18" charset="0"/>
                        </a:rPr>
                        <a:t>5</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Georgia" panose="02040502050405020303" pitchFamily="18" charset="0"/>
                        </a:rPr>
                        <a:t>  Existing Program Offered at Existing Off-Campus Location</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1854832167"/>
                  </a:ext>
                </a:extLst>
              </a:tr>
              <a:tr h="259754">
                <a:tc>
                  <a:txBody>
                    <a:bodyPr/>
                    <a:lstStyle/>
                    <a:p>
                      <a:pPr algn="ctr" fontAlgn="ctr"/>
                      <a:r>
                        <a:rPr lang="en-US" sz="1800" b="0" i="0" u="none" strike="noStrike" dirty="0">
                          <a:solidFill>
                            <a:srgbClr val="000000"/>
                          </a:solidFill>
                          <a:effectLst/>
                          <a:latin typeface="Georgia" panose="02040502050405020303" pitchFamily="18" charset="0"/>
                        </a:rPr>
                        <a:t>4</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Georgia" panose="02040502050405020303" pitchFamily="18" charset="0"/>
                        </a:rPr>
                        <a:t>  Existing Program Offered by Distance Education</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3542311595"/>
                  </a:ext>
                </a:extLst>
              </a:tr>
              <a:tr h="259754">
                <a:tc>
                  <a:txBody>
                    <a:bodyPr/>
                    <a:lstStyle/>
                    <a:p>
                      <a:pPr algn="ctr" fontAlgn="ctr"/>
                      <a:r>
                        <a:rPr lang="en-US" sz="1800" b="0" i="0" u="none" strike="noStrike" dirty="0">
                          <a:solidFill>
                            <a:srgbClr val="000000"/>
                          </a:solidFill>
                          <a:effectLst/>
                          <a:latin typeface="Georgia" panose="02040502050405020303" pitchFamily="18" charset="0"/>
                        </a:rPr>
                        <a:t>8</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Georgia" panose="02040502050405020303" pitchFamily="18" charset="0"/>
                        </a:rPr>
                        <a:t>  New Certificate</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2812819104"/>
                  </a:ext>
                </a:extLst>
              </a:tr>
              <a:tr h="259754">
                <a:tc>
                  <a:txBody>
                    <a:bodyPr/>
                    <a:lstStyle/>
                    <a:p>
                      <a:pPr algn="ctr" fontAlgn="ctr"/>
                      <a:r>
                        <a:rPr lang="en-US" sz="1800" b="0" i="0" u="none" strike="noStrike" dirty="0">
                          <a:solidFill>
                            <a:srgbClr val="000000"/>
                          </a:solidFill>
                          <a:effectLst/>
                          <a:latin typeface="Georgia" panose="02040502050405020303" pitchFamily="18" charset="0"/>
                        </a:rPr>
                        <a:t>5</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Georgia" panose="02040502050405020303" pitchFamily="18" charset="0"/>
                        </a:rPr>
                        <a:t>  New Option, Emphasis, Concentration, or Minor</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3276096283"/>
                  </a:ext>
                </a:extLst>
              </a:tr>
              <a:tr h="259754">
                <a:tc>
                  <a:txBody>
                    <a:bodyPr/>
                    <a:lstStyle/>
                    <a:p>
                      <a:pPr algn="ctr" fontAlgn="ctr"/>
                      <a:r>
                        <a:rPr lang="en-US" sz="1800" b="0" i="0" u="none" strike="noStrike" dirty="0">
                          <a:solidFill>
                            <a:srgbClr val="000000"/>
                          </a:solidFill>
                          <a:effectLst/>
                          <a:latin typeface="Georgia" panose="02040502050405020303" pitchFamily="18" charset="0"/>
                        </a:rPr>
                        <a:t>11</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Georgia" panose="02040502050405020303" pitchFamily="18" charset="0"/>
                        </a:rPr>
                        <a:t>  Program Deletion</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1224574247"/>
                  </a:ext>
                </a:extLst>
              </a:tr>
              <a:tr h="259754">
                <a:tc>
                  <a:txBody>
                    <a:bodyPr/>
                    <a:lstStyle/>
                    <a:p>
                      <a:pPr algn="ctr" fontAlgn="ctr"/>
                      <a:r>
                        <a:rPr lang="en-US" sz="1800" b="0" i="0" u="none" strike="noStrike" dirty="0">
                          <a:solidFill>
                            <a:srgbClr val="000000"/>
                          </a:solidFill>
                          <a:effectLst/>
                          <a:latin typeface="Georgia" panose="02040502050405020303" pitchFamily="18" charset="0"/>
                        </a:rPr>
                        <a:t>12</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Georgia" panose="02040502050405020303" pitchFamily="18" charset="0"/>
                        </a:rPr>
                        <a:t>  Program Inactivation</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3285602112"/>
                  </a:ext>
                </a:extLst>
              </a:tr>
              <a:tr h="259754">
                <a:tc>
                  <a:txBody>
                    <a:bodyPr/>
                    <a:lstStyle/>
                    <a:p>
                      <a:pPr algn="ctr" fontAlgn="ctr"/>
                      <a:r>
                        <a:rPr lang="en-US" sz="1800" b="0" i="0" u="none" strike="noStrike" dirty="0">
                          <a:solidFill>
                            <a:srgbClr val="000000"/>
                          </a:solidFill>
                          <a:effectLst/>
                          <a:latin typeface="Georgia" panose="02040502050405020303" pitchFamily="18" charset="0"/>
                        </a:rPr>
                        <a:t>1</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Georgia" panose="02040502050405020303" pitchFamily="18" charset="0"/>
                        </a:rPr>
                        <a:t>  Program Reactivation</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3433191301"/>
                  </a:ext>
                </a:extLst>
              </a:tr>
              <a:tr h="259754">
                <a:tc>
                  <a:txBody>
                    <a:bodyPr/>
                    <a:lstStyle/>
                    <a:p>
                      <a:pPr algn="ctr" fontAlgn="ctr"/>
                      <a:r>
                        <a:rPr lang="en-US" sz="1800" b="0" i="0" u="none" strike="noStrike" dirty="0">
                          <a:solidFill>
                            <a:srgbClr val="000000"/>
                          </a:solidFill>
                          <a:effectLst/>
                          <a:latin typeface="Georgia" panose="02040502050405020303" pitchFamily="18" charset="0"/>
                        </a:rPr>
                        <a:t>5</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Georgia" panose="02040502050405020303" pitchFamily="18" charset="0"/>
                        </a:rPr>
                        <a:t>  Program Reconfiguration</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464841080"/>
                  </a:ext>
                </a:extLst>
              </a:tr>
              <a:tr h="272123">
                <a:tc>
                  <a:txBody>
                    <a:bodyPr/>
                    <a:lstStyle/>
                    <a:p>
                      <a:pPr algn="ctr" fontAlgn="ctr"/>
                      <a:r>
                        <a:rPr lang="en-US" sz="1800" b="0" i="0" u="none" strike="noStrike" dirty="0">
                          <a:solidFill>
                            <a:srgbClr val="000000"/>
                          </a:solidFill>
                          <a:effectLst/>
                          <a:latin typeface="Georgia" panose="02040502050405020303" pitchFamily="18" charset="0"/>
                        </a:rPr>
                        <a:t>8</a:t>
                      </a:r>
                    </a:p>
                  </a:txBody>
                  <a:tcPr marL="0" marR="0" marT="0"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Georgia" panose="02040502050405020303" pitchFamily="18" charset="0"/>
                        </a:rPr>
                        <a:t>  Title Change</a:t>
                      </a:r>
                    </a:p>
                  </a:txBody>
                  <a:tcPr marL="0" marR="0" marT="0"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F4B084"/>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79327361"/>
                  </a:ext>
                </a:extLst>
              </a:tr>
            </a:tbl>
          </a:graphicData>
        </a:graphic>
      </p:graphicFrame>
    </p:spTree>
    <p:extLst>
      <p:ext uri="{BB962C8B-B14F-4D97-AF65-F5344CB8AC3E}">
        <p14:creationId xmlns:p14="http://schemas.microsoft.com/office/powerpoint/2010/main" val="3644438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Letters of Intent</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199" y="1524680"/>
            <a:ext cx="10515600" cy="856784"/>
          </a:xfrm>
        </p:spPr>
        <p:txBody>
          <a:bodyPr>
            <a:normAutofit lnSpcReduction="10000"/>
          </a:bodyPr>
          <a:lstStyle/>
          <a:p>
            <a:pPr marL="0" indent="0" algn="ctr">
              <a:buNone/>
            </a:pPr>
            <a:r>
              <a:rPr lang="en-US" dirty="0">
                <a:solidFill>
                  <a:srgbClr val="000000"/>
                </a:solidFill>
                <a:latin typeface="Arial" panose="020B0604020202020204" pitchFamily="34" charset="0"/>
                <a:cs typeface="Arial" panose="020B0604020202020204" pitchFamily="34" charset="0"/>
              </a:rPr>
              <a:t>8 Letters of Intent from 7 Arkansas Public Institutions</a:t>
            </a:r>
          </a:p>
          <a:p>
            <a:pPr marL="0" indent="0" algn="ctr">
              <a:buNone/>
            </a:pPr>
            <a:r>
              <a:rPr lang="en-US" sz="2000" i="1" dirty="0">
                <a:solidFill>
                  <a:srgbClr val="000000"/>
                </a:solidFill>
                <a:latin typeface="Arial" panose="020B0604020202020204" pitchFamily="34" charset="0"/>
                <a:cs typeface="Arial" panose="020B0604020202020204" pitchFamily="34" charset="0"/>
              </a:rPr>
              <a:t>received by October 2, 2023</a:t>
            </a:r>
            <a:endParaRPr lang="en-US" sz="2400" i="1" dirty="0">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CF86AC0-C55B-5BA3-D466-DDE31CD672DB}"/>
              </a:ext>
            </a:extLst>
          </p:cNvPr>
          <p:cNvSpPr txBox="1"/>
          <p:nvPr/>
        </p:nvSpPr>
        <p:spPr>
          <a:xfrm>
            <a:off x="4072769" y="6363253"/>
            <a:ext cx="4046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Academic Affairs Agenda Item No. 11</a:t>
            </a:r>
          </a:p>
        </p:txBody>
      </p:sp>
      <p:graphicFrame>
        <p:nvGraphicFramePr>
          <p:cNvPr id="2" name="Table 1">
            <a:extLst>
              <a:ext uri="{FF2B5EF4-FFF2-40B4-BE49-F238E27FC236}">
                <a16:creationId xmlns:a16="http://schemas.microsoft.com/office/drawing/2014/main" id="{FF9E25FF-4CFF-2A29-C47A-8C06B43D1871}"/>
              </a:ext>
            </a:extLst>
          </p:cNvPr>
          <p:cNvGraphicFramePr>
            <a:graphicFrameLocks noGrp="1"/>
          </p:cNvGraphicFramePr>
          <p:nvPr/>
        </p:nvGraphicFramePr>
        <p:xfrm>
          <a:off x="3425247" y="3342121"/>
          <a:ext cx="5341503" cy="1049091"/>
        </p:xfrm>
        <a:graphic>
          <a:graphicData uri="http://schemas.openxmlformats.org/drawingml/2006/table">
            <a:tbl>
              <a:tblPr>
                <a:tableStyleId>{B301B821-A1FF-4177-AEE7-76D212191A09}</a:tableStyleId>
              </a:tblPr>
              <a:tblGrid>
                <a:gridCol w="868458">
                  <a:extLst>
                    <a:ext uri="{9D8B030D-6E8A-4147-A177-3AD203B41FA5}">
                      <a16:colId xmlns:a16="http://schemas.microsoft.com/office/drawing/2014/main" val="2170841639"/>
                    </a:ext>
                  </a:extLst>
                </a:gridCol>
                <a:gridCol w="4473045">
                  <a:extLst>
                    <a:ext uri="{9D8B030D-6E8A-4147-A177-3AD203B41FA5}">
                      <a16:colId xmlns:a16="http://schemas.microsoft.com/office/drawing/2014/main" val="1444140683"/>
                    </a:ext>
                  </a:extLst>
                </a:gridCol>
              </a:tblGrid>
              <a:tr h="349697">
                <a:tc>
                  <a:txBody>
                    <a:bodyPr/>
                    <a:lstStyle/>
                    <a:p>
                      <a:pPr algn="ctr" fontAlgn="ctr"/>
                      <a:r>
                        <a:rPr lang="en-US" sz="1800" b="1" i="1" u="none" strike="noStrike" dirty="0">
                          <a:effectLst/>
                          <a:latin typeface="Georgia" panose="02040502050405020303" pitchFamily="18" charset="0"/>
                        </a:rPr>
                        <a:t>n</a:t>
                      </a:r>
                      <a:endParaRPr lang="en-US" sz="1800" b="1" i="1" u="none" strike="noStrike" dirty="0">
                        <a:solidFill>
                          <a:srgbClr val="000000"/>
                        </a:solidFill>
                        <a:effectLst/>
                        <a:latin typeface="Georgia" panose="02040502050405020303" pitchFamily="18" charset="0"/>
                      </a:endParaRPr>
                    </a:p>
                  </a:txBody>
                  <a:tcPr marL="9525" marR="9525" marT="9525"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2"/>
                    </a:solidFill>
                  </a:tcPr>
                </a:tc>
                <a:tc>
                  <a:txBody>
                    <a:bodyPr/>
                    <a:lstStyle/>
                    <a:p>
                      <a:pPr algn="ctr" fontAlgn="ctr"/>
                      <a:r>
                        <a:rPr lang="en-US" sz="1800" b="1" u="none" strike="noStrike" dirty="0">
                          <a:effectLst/>
                          <a:latin typeface="Georgia" panose="02040502050405020303" pitchFamily="18" charset="0"/>
                        </a:rPr>
                        <a:t>Reason of Intent</a:t>
                      </a:r>
                      <a:endParaRPr lang="en-US" sz="1800" b="1" i="0" u="none" strike="noStrike" dirty="0">
                        <a:solidFill>
                          <a:srgbClr val="000000"/>
                        </a:solidFill>
                        <a:effectLst/>
                        <a:latin typeface="Georgia" panose="02040502050405020303" pitchFamily="18" charset="0"/>
                      </a:endParaRPr>
                    </a:p>
                  </a:txBody>
                  <a:tcPr marL="9525" marR="9525" marT="9525"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2"/>
                    </a:solidFill>
                  </a:tcPr>
                </a:tc>
                <a:extLst>
                  <a:ext uri="{0D108BD9-81ED-4DB2-BD59-A6C34878D82A}">
                    <a16:rowId xmlns:a16="http://schemas.microsoft.com/office/drawing/2014/main" val="2694615593"/>
                  </a:ext>
                </a:extLst>
              </a:tr>
              <a:tr h="349697">
                <a:tc>
                  <a:txBody>
                    <a:bodyPr/>
                    <a:lstStyle/>
                    <a:p>
                      <a:pPr algn="ctr" fontAlgn="ctr"/>
                      <a:r>
                        <a:rPr lang="en-US" sz="1800" b="0" i="0" u="none" strike="noStrike" dirty="0">
                          <a:solidFill>
                            <a:srgbClr val="000000"/>
                          </a:solidFill>
                          <a:effectLst/>
                          <a:latin typeface="Georgia" panose="02040502050405020303" pitchFamily="18" charset="0"/>
                        </a:rPr>
                        <a:t>1</a:t>
                      </a:r>
                    </a:p>
                  </a:txBody>
                  <a:tcPr marL="9525" marR="9525" marT="9525"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l" fontAlgn="ctr"/>
                      <a:r>
                        <a:rPr lang="en-US" sz="1800" u="none" strike="noStrike" dirty="0">
                          <a:effectLst/>
                          <a:latin typeface="Georgia" panose="02040502050405020303" pitchFamily="18" charset="0"/>
                        </a:rPr>
                        <a:t>  New Instruction Center</a:t>
                      </a:r>
                      <a:endParaRPr lang="en-US" sz="1800" b="0" i="0" u="none" strike="noStrike" dirty="0">
                        <a:solidFill>
                          <a:srgbClr val="000000"/>
                        </a:solidFill>
                        <a:effectLst/>
                        <a:latin typeface="Georgia" panose="02040502050405020303" pitchFamily="18" charset="0"/>
                      </a:endParaRPr>
                    </a:p>
                  </a:txBody>
                  <a:tcPr marL="9525" marR="9525" marT="9525"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42925332"/>
                  </a:ext>
                </a:extLst>
              </a:tr>
              <a:tr h="349697">
                <a:tc>
                  <a:txBody>
                    <a:bodyPr/>
                    <a:lstStyle/>
                    <a:p>
                      <a:pPr algn="ctr" fontAlgn="ctr"/>
                      <a:r>
                        <a:rPr lang="en-US" sz="1800" b="0" i="0" u="none" strike="noStrike" dirty="0">
                          <a:solidFill>
                            <a:srgbClr val="000000"/>
                          </a:solidFill>
                          <a:effectLst/>
                          <a:latin typeface="Georgia" panose="02040502050405020303" pitchFamily="18" charset="0"/>
                        </a:rPr>
                        <a:t>7</a:t>
                      </a:r>
                    </a:p>
                  </a:txBody>
                  <a:tcPr marL="9525" marR="9525" marT="9525"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ctr"/>
                      <a:r>
                        <a:rPr lang="en-US" sz="1800" u="none" strike="noStrike" dirty="0">
                          <a:effectLst/>
                          <a:latin typeface="Georgia" panose="02040502050405020303" pitchFamily="18" charset="0"/>
                        </a:rPr>
                        <a:t>  New Program</a:t>
                      </a:r>
                      <a:endParaRPr lang="en-US" sz="1800" b="0" i="0" u="none" strike="noStrike" dirty="0">
                        <a:solidFill>
                          <a:srgbClr val="000000"/>
                        </a:solidFill>
                        <a:effectLst/>
                        <a:latin typeface="Georgia" panose="02040502050405020303" pitchFamily="18" charset="0"/>
                      </a:endParaRPr>
                    </a:p>
                  </a:txBody>
                  <a:tcPr marL="9525" marR="9525" marT="9525"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40581342"/>
                  </a:ext>
                </a:extLst>
              </a:tr>
            </a:tbl>
          </a:graphicData>
        </a:graphic>
      </p:graphicFrame>
    </p:spTree>
    <p:extLst>
      <p:ext uri="{BB962C8B-B14F-4D97-AF65-F5344CB8AC3E}">
        <p14:creationId xmlns:p14="http://schemas.microsoft.com/office/powerpoint/2010/main" val="1048919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CABC3-1601-3CA4-C4E8-5EB15D59505A}"/>
              </a:ext>
            </a:extLst>
          </p:cNvPr>
          <p:cNvGrpSpPr>
            <a:grpSpLocks noGrp="1" noUngrp="1" noRot="1" noChangeAspect="1" noMove="1" noResize="1"/>
          </p:cNvGrpSpPr>
          <p:nvPr/>
        </p:nvGrpSpPr>
        <p:grpSpPr>
          <a:xfrm>
            <a:off x="958369" y="369528"/>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15" name="Text Placeholder 8">
            <a:extLst>
              <a:ext uri="{FF2B5EF4-FFF2-40B4-BE49-F238E27FC236}">
                <a16:creationId xmlns:a16="http://schemas.microsoft.com/office/drawing/2014/main" id="{F35203C7-E7FB-5045-0F9C-FBD8865C4E1D}"/>
              </a:ext>
            </a:extLst>
          </p:cNvPr>
          <p:cNvSpPr txBox="1">
            <a:spLocks noGrp="1" noRot="1" noMove="1" noResize="1" noEditPoints="1" noAdjustHandles="1" noChangeArrowheads="1" noChangeShapeType="1"/>
          </p:cNvSpPr>
          <p:nvPr/>
        </p:nvSpPr>
        <p:spPr>
          <a:xfrm>
            <a:off x="1906621" y="2361218"/>
            <a:ext cx="10085176" cy="4224408"/>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F3F3F"/>
              </a:buClr>
            </a:pPr>
            <a:endParaRPr lang="da-DK" dirty="0"/>
          </a:p>
        </p:txBody>
      </p:sp>
      <p:sp>
        <p:nvSpPr>
          <p:cNvPr id="3" name="TextBox 2">
            <a:extLst>
              <a:ext uri="{FF2B5EF4-FFF2-40B4-BE49-F238E27FC236}">
                <a16:creationId xmlns:a16="http://schemas.microsoft.com/office/drawing/2014/main" id="{930B7DBB-1A14-9AEC-026A-31BBB68401B8}"/>
              </a:ext>
            </a:extLst>
          </p:cNvPr>
          <p:cNvSpPr txBox="1"/>
          <p:nvPr/>
        </p:nvSpPr>
        <p:spPr>
          <a:xfrm>
            <a:off x="2144505" y="2087267"/>
            <a:ext cx="8610600" cy="440120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imes New Roman"/>
                <a:ea typeface="+mn-ea"/>
                <a:cs typeface="+mn-cs"/>
              </a:rPr>
              <a:t>REGULAR MEETING OF THE </a:t>
            </a:r>
            <a:br>
              <a:rPr kumimoji="0" lang="en-US" sz="4000" b="0" i="0" u="none" strike="noStrike" kern="1200" cap="none" spc="0" normalizeH="0" baseline="0" noProof="0" dirty="0">
                <a:ln>
                  <a:noFill/>
                </a:ln>
                <a:solidFill>
                  <a:srgbClr val="002060"/>
                </a:solidFill>
                <a:effectLst/>
                <a:uLnTx/>
                <a:uFillTx/>
                <a:latin typeface="Times New Roman"/>
                <a:ea typeface="+mn-ea"/>
                <a:cs typeface="+mn-cs"/>
              </a:rPr>
            </a:br>
            <a:r>
              <a:rPr kumimoji="0" lang="en-US" sz="4000" b="0" i="0" u="none" strike="noStrike" kern="1200" cap="none" spc="0" normalizeH="0" baseline="0" noProof="0" dirty="0">
                <a:ln>
                  <a:noFill/>
                </a:ln>
                <a:solidFill>
                  <a:srgbClr val="002060"/>
                </a:solidFill>
                <a:effectLst/>
                <a:uLnTx/>
                <a:uFillTx/>
                <a:latin typeface="Times New Roman"/>
                <a:ea typeface="+mn-ea"/>
                <a:cs typeface="+mn-cs"/>
              </a:rPr>
              <a:t>ARKANSAS HIGHER EDUCATION </a:t>
            </a:r>
            <a:br>
              <a:rPr kumimoji="0" lang="en-US" sz="4000" b="0" i="0" u="none" strike="noStrike" kern="1200" cap="none" spc="0" normalizeH="0" baseline="0" noProof="0" dirty="0">
                <a:ln>
                  <a:noFill/>
                </a:ln>
                <a:solidFill>
                  <a:srgbClr val="002060"/>
                </a:solidFill>
                <a:effectLst/>
                <a:uLnTx/>
                <a:uFillTx/>
                <a:latin typeface="Times New Roman"/>
                <a:ea typeface="+mn-ea"/>
                <a:cs typeface="+mn-cs"/>
              </a:rPr>
            </a:br>
            <a:r>
              <a:rPr kumimoji="0" lang="en-US" sz="4000" b="0" i="0" u="none" strike="noStrike" kern="1200" cap="none" spc="0" normalizeH="0" baseline="0" noProof="0" dirty="0">
                <a:ln>
                  <a:noFill/>
                </a:ln>
                <a:solidFill>
                  <a:srgbClr val="002060"/>
                </a:solidFill>
                <a:effectLst/>
                <a:uLnTx/>
                <a:uFillTx/>
                <a:latin typeface="Times New Roman"/>
                <a:ea typeface="+mn-ea"/>
                <a:cs typeface="+mn-cs"/>
              </a:rPr>
              <a:t>COORDINATING BOARD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imes New Roman"/>
                <a:ea typeface="+mn-ea"/>
                <a:cs typeface="+mn-cs"/>
              </a:rPr>
              <a:t>October 27,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Times New Roman"/>
              <a:ea typeface="+mn-ea"/>
              <a:cs typeface="+mn-cs"/>
            </a:endParaRPr>
          </a:p>
        </p:txBody>
      </p:sp>
    </p:spTree>
    <p:extLst>
      <p:ext uri="{BB962C8B-B14F-4D97-AF65-F5344CB8AC3E}">
        <p14:creationId xmlns:p14="http://schemas.microsoft.com/office/powerpoint/2010/main" val="918531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CABC3-1601-3CA4-C4E8-5EB15D59505A}"/>
              </a:ext>
            </a:extLst>
          </p:cNvPr>
          <p:cNvGrpSpPr>
            <a:grpSpLocks noChangeAspect="1"/>
          </p:cNvGrpSpPr>
          <p:nvPr/>
        </p:nvGrpSpPr>
        <p:grpSpPr>
          <a:xfrm>
            <a:off x="958369" y="317910"/>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ChangeAspect="1"/>
            </p:cNvPicPr>
            <p:nvPr/>
          </p:nvPicPr>
          <p:blipFill>
            <a:blip r:embed="rId2"/>
            <a:stretch>
              <a:fillRect/>
            </a:stretch>
          </p:blipFill>
          <p:spPr>
            <a:xfrm>
              <a:off x="1850735" y="3352487"/>
              <a:ext cx="2872314" cy="1992818"/>
            </a:xfrm>
            <a:prstGeom prst="rect">
              <a:avLst/>
            </a:prstGeom>
          </p:spPr>
        </p:pic>
      </p:grpSp>
      <p:sp>
        <p:nvSpPr>
          <p:cNvPr id="6" name="Subtitle 2">
            <a:extLst>
              <a:ext uri="{FF2B5EF4-FFF2-40B4-BE49-F238E27FC236}">
                <a16:creationId xmlns:a16="http://schemas.microsoft.com/office/drawing/2014/main" id="{09C2095E-9723-C302-DE55-7E71ECEFF303}"/>
              </a:ext>
            </a:extLst>
          </p:cNvPr>
          <p:cNvSpPr txBox="1">
            <a:spLocks/>
          </p:cNvSpPr>
          <p:nvPr/>
        </p:nvSpPr>
        <p:spPr>
          <a:xfrm>
            <a:off x="667719" y="1865961"/>
            <a:ext cx="8001000" cy="1447800"/>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pPr>
              <a:spcBef>
                <a:spcPts val="600"/>
              </a:spcBef>
            </a:pPr>
            <a:endParaRPr lang="en-US" dirty="0">
              <a:solidFill>
                <a:schemeClr val="accent2"/>
              </a:solidFill>
            </a:endParaRPr>
          </a:p>
          <a:p>
            <a:endParaRPr lang="en-US" dirty="0"/>
          </a:p>
        </p:txBody>
      </p:sp>
      <p:sp>
        <p:nvSpPr>
          <p:cNvPr id="5" name="Rectangle 4">
            <a:extLst>
              <a:ext uri="{FF2B5EF4-FFF2-40B4-BE49-F238E27FC236}">
                <a16:creationId xmlns:a16="http://schemas.microsoft.com/office/drawing/2014/main" id="{A429C7BD-34FD-A080-B068-5F7E754E1AE2}"/>
              </a:ext>
            </a:extLst>
          </p:cNvPr>
          <p:cNvSpPr/>
          <p:nvPr/>
        </p:nvSpPr>
        <p:spPr>
          <a:xfrm>
            <a:off x="2366801" y="1747768"/>
            <a:ext cx="8686800" cy="3816429"/>
          </a:xfrm>
          <a:prstGeom prst="rect">
            <a:avLst/>
          </a:prstGeom>
        </p:spPr>
        <p:txBody>
          <a:bodyPr wrap="square">
            <a:spAutoFit/>
          </a:bodyPr>
          <a:lstStyle/>
          <a:p>
            <a:pPr>
              <a:defRPr/>
            </a:pPr>
            <a:endParaRPr lang="en-US" dirty="0">
              <a:solidFill>
                <a:prstClr val="black"/>
              </a:solidFill>
              <a:latin typeface="Georgia"/>
            </a:endParaRPr>
          </a:p>
          <a:p>
            <a:pPr algn="ctr">
              <a:defRPr/>
            </a:pPr>
            <a:endParaRPr lang="en-US" sz="4400" dirty="0">
              <a:solidFill>
                <a:prstClr val="black"/>
              </a:solidFill>
              <a:latin typeface="Times New Roman" panose="02020603050405020304" pitchFamily="18" charset="0"/>
              <a:cs typeface="Times New Roman" panose="02020603050405020304" pitchFamily="18" charset="0"/>
            </a:endParaRPr>
          </a:p>
          <a:p>
            <a:pPr marL="571500" indent="-571500">
              <a:lnSpc>
                <a:spcPct val="150000"/>
              </a:lnSpc>
              <a:buFont typeface="Arial" panose="020B0604020202020204" pitchFamily="34" charset="0"/>
              <a:buChar char="•"/>
              <a:defRPr/>
            </a:pPr>
            <a:r>
              <a:rPr lang="en-US" sz="4400" dirty="0">
                <a:solidFill>
                  <a:srgbClr val="00194C"/>
                </a:solidFill>
                <a:latin typeface="Times New Roman" panose="02020603050405020304" pitchFamily="18" charset="0"/>
                <a:cs typeface="Times New Roman" panose="02020603050405020304" pitchFamily="18" charset="0"/>
              </a:rPr>
              <a:t>June 29 Special Meeting</a:t>
            </a:r>
          </a:p>
          <a:p>
            <a:pPr marL="571500" indent="-571500">
              <a:lnSpc>
                <a:spcPct val="150000"/>
              </a:lnSpc>
              <a:buFont typeface="Arial" panose="020B0604020202020204" pitchFamily="34" charset="0"/>
              <a:buChar char="•"/>
              <a:defRPr/>
            </a:pPr>
            <a:r>
              <a:rPr lang="en-US" sz="4400" dirty="0">
                <a:solidFill>
                  <a:srgbClr val="00194C"/>
                </a:solidFill>
                <a:latin typeface="Times New Roman" panose="02020603050405020304" pitchFamily="18" charset="0"/>
                <a:cs typeface="Times New Roman" panose="02020603050405020304" pitchFamily="18" charset="0"/>
              </a:rPr>
              <a:t>July 28 Regular Meeting</a:t>
            </a:r>
          </a:p>
          <a:p>
            <a:pPr>
              <a:defRPr/>
            </a:pPr>
            <a:endParaRPr lang="en-US" sz="2400" dirty="0">
              <a:solidFill>
                <a:srgbClr val="00194C"/>
              </a:solidFill>
              <a:latin typeface="Times New Roman" panose="02020603050405020304" pitchFamily="18" charset="0"/>
              <a:cs typeface="Times New Roman" panose="02020603050405020304" pitchFamily="18" charset="0"/>
            </a:endParaRPr>
          </a:p>
          <a:p>
            <a:pPr>
              <a:defRPr/>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7" name="Title 8">
            <a:extLst>
              <a:ext uri="{FF2B5EF4-FFF2-40B4-BE49-F238E27FC236}">
                <a16:creationId xmlns:a16="http://schemas.microsoft.com/office/drawing/2014/main" id="{602B6228-DD49-FB85-7E41-C2CE33EA2006}"/>
              </a:ext>
            </a:extLst>
          </p:cNvPr>
          <p:cNvSpPr>
            <a:spLocks noGrp="1"/>
          </p:cNvSpPr>
          <p:nvPr>
            <p:ph type="title"/>
          </p:nvPr>
        </p:nvSpPr>
        <p:spPr>
          <a:xfrm>
            <a:off x="1743928" y="1024984"/>
            <a:ext cx="8333222" cy="1147969"/>
          </a:xfrm>
        </p:spPr>
        <p:txBody>
          <a:bodyPr/>
          <a:lstStyle/>
          <a:p>
            <a:r>
              <a:rPr lang="en-US" dirty="0">
                <a:latin typeface="Times New Roman" panose="02020603050405020304" pitchFamily="18" charset="0"/>
                <a:cs typeface="Times New Roman" panose="02020603050405020304" pitchFamily="18" charset="0"/>
              </a:rPr>
              <a:t>Approval of Minutes</a:t>
            </a:r>
          </a:p>
        </p:txBody>
      </p:sp>
    </p:spTree>
    <p:extLst>
      <p:ext uri="{BB962C8B-B14F-4D97-AF65-F5344CB8AC3E}">
        <p14:creationId xmlns:p14="http://schemas.microsoft.com/office/powerpoint/2010/main" val="2415036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CABC3-1601-3CA4-C4E8-5EB15D59505A}"/>
              </a:ext>
            </a:extLst>
          </p:cNvPr>
          <p:cNvGrpSpPr>
            <a:grpSpLocks noChangeAspect="1"/>
          </p:cNvGrpSpPr>
          <p:nvPr/>
        </p:nvGrpSpPr>
        <p:grpSpPr>
          <a:xfrm>
            <a:off x="958369" y="317910"/>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ChangeAspect="1"/>
            </p:cNvPicPr>
            <p:nvPr/>
          </p:nvPicPr>
          <p:blipFill>
            <a:blip r:embed="rId2"/>
            <a:stretch>
              <a:fillRect/>
            </a:stretch>
          </p:blipFill>
          <p:spPr>
            <a:xfrm>
              <a:off x="1850735" y="3352487"/>
              <a:ext cx="2872314" cy="1992818"/>
            </a:xfrm>
            <a:prstGeom prst="rect">
              <a:avLst/>
            </a:prstGeom>
          </p:spPr>
        </p:pic>
      </p:grpSp>
      <p:sp>
        <p:nvSpPr>
          <p:cNvPr id="6" name="Subtitle 2">
            <a:extLst>
              <a:ext uri="{FF2B5EF4-FFF2-40B4-BE49-F238E27FC236}">
                <a16:creationId xmlns:a16="http://schemas.microsoft.com/office/drawing/2014/main" id="{09C2095E-9723-C302-DE55-7E71ECEFF303}"/>
              </a:ext>
            </a:extLst>
          </p:cNvPr>
          <p:cNvSpPr txBox="1">
            <a:spLocks/>
          </p:cNvSpPr>
          <p:nvPr/>
        </p:nvSpPr>
        <p:spPr>
          <a:xfrm>
            <a:off x="667719" y="1865961"/>
            <a:ext cx="8001000" cy="1447800"/>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pPr>
              <a:spcBef>
                <a:spcPts val="600"/>
              </a:spcBef>
            </a:pPr>
            <a:endParaRPr lang="en-US" dirty="0">
              <a:solidFill>
                <a:schemeClr val="accent2"/>
              </a:solidFill>
            </a:endParaRPr>
          </a:p>
          <a:p>
            <a:endParaRPr lang="en-US" dirty="0"/>
          </a:p>
        </p:txBody>
      </p:sp>
      <p:sp>
        <p:nvSpPr>
          <p:cNvPr id="2" name="Content Placeholder 2">
            <a:extLst>
              <a:ext uri="{FF2B5EF4-FFF2-40B4-BE49-F238E27FC236}">
                <a16:creationId xmlns:a16="http://schemas.microsoft.com/office/drawing/2014/main" id="{5B3D1C60-0ABE-F1FE-821B-393E60D89A6D}"/>
              </a:ext>
            </a:extLst>
          </p:cNvPr>
          <p:cNvSpPr txBox="1">
            <a:spLocks/>
          </p:cNvSpPr>
          <p:nvPr/>
        </p:nvSpPr>
        <p:spPr>
          <a:xfrm>
            <a:off x="2209800" y="2357480"/>
            <a:ext cx="8001000" cy="2895600"/>
          </a:xfrm>
          <a:prstGeom prst="rect">
            <a:avLst/>
          </a:prstGeom>
        </p:spPr>
        <p:txBody>
          <a:bodyPr/>
          <a:lstStyle>
            <a:lvl1pPr marL="228600" indent="-228600" algn="l" defTabSz="914400" rtl="0" eaLnBrk="1" latinLnBrk="0" hangingPunct="1">
              <a:lnSpc>
                <a:spcPct val="90000"/>
              </a:lnSpc>
              <a:spcBef>
                <a:spcPts val="1000"/>
              </a:spcBef>
              <a:buClr>
                <a:srgbClr val="00194C"/>
              </a:buClr>
              <a:buFont typeface="Arial" panose="020B0604020202020204" pitchFamily="34" charset="0"/>
              <a:buChar char="•"/>
              <a:defRPr lang="en-US" sz="2400" kern="1200">
                <a:solidFill>
                  <a:srgbClr val="00194C"/>
                </a:solidFill>
                <a:latin typeface="+mn-lt"/>
                <a:ea typeface="+mn-ea"/>
                <a:cs typeface="+mn-cs"/>
              </a:defRPr>
            </a:lvl1pPr>
            <a:lvl2pPr marL="685800" indent="-228600" algn="l" defTabSz="914400" rtl="0" eaLnBrk="1" latinLnBrk="0" hangingPunct="1">
              <a:lnSpc>
                <a:spcPct val="90000"/>
              </a:lnSpc>
              <a:spcBef>
                <a:spcPts val="500"/>
              </a:spcBef>
              <a:buClr>
                <a:srgbClr val="00194C"/>
              </a:buClr>
              <a:buFont typeface="Arial" panose="020B0604020202020204" pitchFamily="34" charset="0"/>
              <a:buChar char="•"/>
              <a:defRPr lang="en-US" sz="2000" kern="1200">
                <a:solidFill>
                  <a:srgbClr val="00194C"/>
                </a:solidFill>
                <a:latin typeface="+mn-lt"/>
                <a:ea typeface="+mn-ea"/>
                <a:cs typeface="+mn-cs"/>
              </a:defRPr>
            </a:lvl2pPr>
            <a:lvl3pPr marL="1143000" indent="-228600" algn="l" defTabSz="914400" rtl="0" eaLnBrk="1" latinLnBrk="0" hangingPunct="1">
              <a:lnSpc>
                <a:spcPct val="90000"/>
              </a:lnSpc>
              <a:spcBef>
                <a:spcPts val="500"/>
              </a:spcBef>
              <a:buClr>
                <a:srgbClr val="00194C"/>
              </a:buClr>
              <a:buFont typeface="Arial" panose="020B0604020202020204" pitchFamily="34" charset="0"/>
              <a:buChar char="•"/>
              <a:defRPr lang="en-US" sz="1800" kern="1200">
                <a:solidFill>
                  <a:srgbClr val="00194C"/>
                </a:solidFill>
                <a:latin typeface="+mn-lt"/>
                <a:ea typeface="+mn-ea"/>
                <a:cs typeface="+mn-cs"/>
              </a:defRPr>
            </a:lvl3pPr>
            <a:lvl4pPr marL="1600200" indent="-228600" algn="l" defTabSz="914400" rtl="0" eaLnBrk="1" latinLnBrk="0" hangingPunct="1">
              <a:lnSpc>
                <a:spcPct val="90000"/>
              </a:lnSpc>
              <a:spcBef>
                <a:spcPts val="500"/>
              </a:spcBef>
              <a:buClr>
                <a:srgbClr val="00194C"/>
              </a:buClr>
              <a:buFont typeface="Arial" panose="020B0604020202020204" pitchFamily="34" charset="0"/>
              <a:buChar char="•"/>
              <a:defRPr lang="en-US" sz="1600" kern="1200">
                <a:solidFill>
                  <a:srgbClr val="00194C"/>
                </a:solidFill>
                <a:latin typeface="+mn-lt"/>
                <a:ea typeface="+mn-ea"/>
                <a:cs typeface="+mn-cs"/>
              </a:defRPr>
            </a:lvl4pPr>
            <a:lvl5pPr marL="2057400" indent="-228600" algn="l" defTabSz="914400" rtl="0" eaLnBrk="1" latinLnBrk="0" hangingPunct="1">
              <a:lnSpc>
                <a:spcPct val="90000"/>
              </a:lnSpc>
              <a:spcBef>
                <a:spcPts val="500"/>
              </a:spcBef>
              <a:buClr>
                <a:srgbClr val="00194C"/>
              </a:buClr>
              <a:buFont typeface="Arial" panose="020B0604020202020204" pitchFamily="34" charset="0"/>
              <a:buChar char="•"/>
              <a:defRPr lang="en-IN" sz="1600" kern="1200">
                <a:solidFill>
                  <a:srgbClr val="0019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300" dirty="0"/>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Chair </a:t>
            </a:r>
            <a:r>
              <a:rPr lang="en-US" sz="2000" dirty="0" err="1">
                <a:latin typeface="Arial" panose="020B0604020202020204" pitchFamily="34" charset="0"/>
                <a:cs typeface="Arial" panose="020B0604020202020204" pitchFamily="34" charset="0"/>
              </a:rPr>
              <a:t>Graycen</a:t>
            </a:r>
            <a:r>
              <a:rPr lang="en-US" sz="2000" dirty="0">
                <a:latin typeface="Arial" panose="020B0604020202020204" pitchFamily="34" charset="0"/>
                <a:cs typeface="Arial" panose="020B0604020202020204" pitchFamily="34" charset="0"/>
              </a:rPr>
              <a:t> Bigger will appoint members of the Arkansas Higher Education Coordinating Board nominating committee.  The nominating committee will recommend Board officers for 2024-25 at the January 27, 2024, meeting.</a:t>
            </a:r>
          </a:p>
          <a:p>
            <a:pPr marL="0" indent="0">
              <a:buFont typeface="Arial" panose="020B0604020202020204" pitchFamily="34" charset="0"/>
              <a:buNone/>
            </a:pPr>
            <a:endParaRPr lang="en-US" b="1" dirty="0"/>
          </a:p>
          <a:p>
            <a:pPr marL="0" indent="0">
              <a:buFont typeface="Arial" panose="020B0604020202020204" pitchFamily="34" charset="0"/>
              <a:buNone/>
            </a:pPr>
            <a:endParaRPr lang="en-US" sz="2300" dirty="0"/>
          </a:p>
        </p:txBody>
      </p:sp>
      <p:sp>
        <p:nvSpPr>
          <p:cNvPr id="4" name="Title 3">
            <a:extLst>
              <a:ext uri="{FF2B5EF4-FFF2-40B4-BE49-F238E27FC236}">
                <a16:creationId xmlns:a16="http://schemas.microsoft.com/office/drawing/2014/main" id="{A4141E1D-5C49-8298-4614-E1EFA0B910E4}"/>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0D841D11-E734-37C9-5366-A4BBA9956846}"/>
              </a:ext>
            </a:extLst>
          </p:cNvPr>
          <p:cNvSpPr/>
          <p:nvPr/>
        </p:nvSpPr>
        <p:spPr>
          <a:xfrm>
            <a:off x="4780547" y="4414783"/>
            <a:ext cx="4572000" cy="1015663"/>
          </a:xfrm>
          <a:prstGeom prst="rect">
            <a:avLst/>
          </a:prstGeom>
        </p:spPr>
        <p:txBody>
          <a:bodyPr>
            <a:spAutoFit/>
          </a:bodyPr>
          <a:lstStyle/>
          <a:p>
            <a:pPr marL="285750" indent="-285750" defTabSz="914400">
              <a:buFont typeface="Wingdings" panose="05000000000000000000" pitchFamily="2" charset="2"/>
              <a:buChar char="Ø"/>
              <a:defRPr/>
            </a:pPr>
            <a:r>
              <a:rPr lang="en-US" sz="2000" dirty="0">
                <a:solidFill>
                  <a:prstClr val="black"/>
                </a:solidFill>
                <a:latin typeface="Arial" panose="020B0604020202020204" pitchFamily="34" charset="0"/>
                <a:cs typeface="Arial" panose="020B0604020202020204" pitchFamily="34" charset="0"/>
              </a:rPr>
              <a:t>Al </a:t>
            </a:r>
            <a:r>
              <a:rPr lang="en-US" sz="2000" dirty="0" err="1">
                <a:solidFill>
                  <a:prstClr val="black"/>
                </a:solidFill>
                <a:latin typeface="Arial" panose="020B0604020202020204" pitchFamily="34" charset="0"/>
                <a:cs typeface="Arial" panose="020B0604020202020204" pitchFamily="34" charset="0"/>
              </a:rPr>
              <a:t>Brodell</a:t>
            </a:r>
            <a:endParaRPr lang="en-US" sz="2000" dirty="0">
              <a:solidFill>
                <a:prstClr val="black"/>
              </a:solidFill>
              <a:latin typeface="Arial" panose="020B0604020202020204" pitchFamily="34" charset="0"/>
              <a:cs typeface="Arial" panose="020B0604020202020204" pitchFamily="34" charset="0"/>
            </a:endParaRPr>
          </a:p>
          <a:p>
            <a:pPr marL="285750" indent="-285750" defTabSz="914400">
              <a:buFont typeface="Wingdings" panose="05000000000000000000" pitchFamily="2" charset="2"/>
              <a:buChar char="Ø"/>
              <a:defRPr/>
            </a:pPr>
            <a:r>
              <a:rPr lang="en-US" sz="2000" dirty="0">
                <a:solidFill>
                  <a:prstClr val="black"/>
                </a:solidFill>
                <a:latin typeface="Arial" panose="020B0604020202020204" pitchFamily="34" charset="0"/>
                <a:cs typeface="Arial" panose="020B0604020202020204" pitchFamily="34" charset="0"/>
              </a:rPr>
              <a:t>Dr. Jim Carr</a:t>
            </a:r>
          </a:p>
          <a:p>
            <a:pPr defTabSz="914400">
              <a:defRPr/>
            </a:pPr>
            <a:endParaRPr lang="en-US"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5156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CABC3-1601-3CA4-C4E8-5EB15D59505A}"/>
              </a:ext>
            </a:extLst>
          </p:cNvPr>
          <p:cNvGrpSpPr>
            <a:grpSpLocks noChangeAspect="1"/>
          </p:cNvGrpSpPr>
          <p:nvPr/>
        </p:nvGrpSpPr>
        <p:grpSpPr>
          <a:xfrm>
            <a:off x="958369" y="317910"/>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ChangeAspect="1"/>
            </p:cNvPicPr>
            <p:nvPr/>
          </p:nvPicPr>
          <p:blipFill>
            <a:blip r:embed="rId2"/>
            <a:stretch>
              <a:fillRect/>
            </a:stretch>
          </p:blipFill>
          <p:spPr>
            <a:xfrm>
              <a:off x="1850735" y="3352487"/>
              <a:ext cx="2872314" cy="1992818"/>
            </a:xfrm>
            <a:prstGeom prst="rect">
              <a:avLst/>
            </a:prstGeom>
          </p:spPr>
        </p:pic>
      </p:grpSp>
      <p:sp>
        <p:nvSpPr>
          <p:cNvPr id="6" name="Subtitle 2">
            <a:extLst>
              <a:ext uri="{FF2B5EF4-FFF2-40B4-BE49-F238E27FC236}">
                <a16:creationId xmlns:a16="http://schemas.microsoft.com/office/drawing/2014/main" id="{09C2095E-9723-C302-DE55-7E71ECEFF303}"/>
              </a:ext>
            </a:extLst>
          </p:cNvPr>
          <p:cNvSpPr txBox="1">
            <a:spLocks/>
          </p:cNvSpPr>
          <p:nvPr/>
        </p:nvSpPr>
        <p:spPr>
          <a:xfrm>
            <a:off x="667719" y="1865961"/>
            <a:ext cx="8001000" cy="1447800"/>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pPr>
              <a:spcBef>
                <a:spcPts val="600"/>
              </a:spcBef>
            </a:pPr>
            <a:endParaRPr lang="en-US" dirty="0">
              <a:solidFill>
                <a:schemeClr val="accent2"/>
              </a:solidFill>
            </a:endParaRPr>
          </a:p>
          <a:p>
            <a:endParaRPr lang="en-US" dirty="0"/>
          </a:p>
        </p:txBody>
      </p:sp>
      <p:sp>
        <p:nvSpPr>
          <p:cNvPr id="2" name="Content Placeholder 2">
            <a:extLst>
              <a:ext uri="{FF2B5EF4-FFF2-40B4-BE49-F238E27FC236}">
                <a16:creationId xmlns:a16="http://schemas.microsoft.com/office/drawing/2014/main" id="{3650D02D-267C-CA72-9714-138710A27892}"/>
              </a:ext>
            </a:extLst>
          </p:cNvPr>
          <p:cNvSpPr txBox="1">
            <a:spLocks/>
          </p:cNvSpPr>
          <p:nvPr/>
        </p:nvSpPr>
        <p:spPr>
          <a:xfrm>
            <a:off x="1988819" y="2645819"/>
            <a:ext cx="9304823" cy="3195714"/>
          </a:xfrm>
          <a:prstGeom prst="rect">
            <a:avLst/>
          </a:prstGeom>
        </p:spPr>
        <p:txBody>
          <a:bodyPr/>
          <a:lstStyle>
            <a:lvl1pPr marL="228600" indent="-228600" algn="l" defTabSz="914400" rtl="0" eaLnBrk="1" latinLnBrk="0" hangingPunct="1">
              <a:lnSpc>
                <a:spcPct val="90000"/>
              </a:lnSpc>
              <a:spcBef>
                <a:spcPts val="1000"/>
              </a:spcBef>
              <a:buClr>
                <a:srgbClr val="00194C"/>
              </a:buClr>
              <a:buFont typeface="Arial" panose="020B0604020202020204" pitchFamily="34" charset="0"/>
              <a:buChar char="•"/>
              <a:defRPr lang="en-US" sz="2400" kern="1200">
                <a:solidFill>
                  <a:srgbClr val="00194C"/>
                </a:solidFill>
                <a:latin typeface="+mn-lt"/>
                <a:ea typeface="+mn-ea"/>
                <a:cs typeface="+mn-cs"/>
              </a:defRPr>
            </a:lvl1pPr>
            <a:lvl2pPr marL="685800" indent="-228600" algn="l" defTabSz="914400" rtl="0" eaLnBrk="1" latinLnBrk="0" hangingPunct="1">
              <a:lnSpc>
                <a:spcPct val="90000"/>
              </a:lnSpc>
              <a:spcBef>
                <a:spcPts val="500"/>
              </a:spcBef>
              <a:buClr>
                <a:srgbClr val="00194C"/>
              </a:buClr>
              <a:buFont typeface="Arial" panose="020B0604020202020204" pitchFamily="34" charset="0"/>
              <a:buChar char="•"/>
              <a:defRPr lang="en-US" sz="2000" kern="1200">
                <a:solidFill>
                  <a:srgbClr val="00194C"/>
                </a:solidFill>
                <a:latin typeface="+mn-lt"/>
                <a:ea typeface="+mn-ea"/>
                <a:cs typeface="+mn-cs"/>
              </a:defRPr>
            </a:lvl2pPr>
            <a:lvl3pPr marL="1143000" indent="-228600" algn="l" defTabSz="914400" rtl="0" eaLnBrk="1" latinLnBrk="0" hangingPunct="1">
              <a:lnSpc>
                <a:spcPct val="90000"/>
              </a:lnSpc>
              <a:spcBef>
                <a:spcPts val="500"/>
              </a:spcBef>
              <a:buClr>
                <a:srgbClr val="00194C"/>
              </a:buClr>
              <a:buFont typeface="Arial" panose="020B0604020202020204" pitchFamily="34" charset="0"/>
              <a:buChar char="•"/>
              <a:defRPr lang="en-US" sz="1800" kern="1200">
                <a:solidFill>
                  <a:srgbClr val="00194C"/>
                </a:solidFill>
                <a:latin typeface="+mn-lt"/>
                <a:ea typeface="+mn-ea"/>
                <a:cs typeface="+mn-cs"/>
              </a:defRPr>
            </a:lvl3pPr>
            <a:lvl4pPr marL="1600200" indent="-228600" algn="l" defTabSz="914400" rtl="0" eaLnBrk="1" latinLnBrk="0" hangingPunct="1">
              <a:lnSpc>
                <a:spcPct val="90000"/>
              </a:lnSpc>
              <a:spcBef>
                <a:spcPts val="500"/>
              </a:spcBef>
              <a:buClr>
                <a:srgbClr val="00194C"/>
              </a:buClr>
              <a:buFont typeface="Arial" panose="020B0604020202020204" pitchFamily="34" charset="0"/>
              <a:buChar char="•"/>
              <a:defRPr lang="en-US" sz="1600" kern="1200">
                <a:solidFill>
                  <a:srgbClr val="00194C"/>
                </a:solidFill>
                <a:latin typeface="+mn-lt"/>
                <a:ea typeface="+mn-ea"/>
                <a:cs typeface="+mn-cs"/>
              </a:defRPr>
            </a:lvl4pPr>
            <a:lvl5pPr marL="2057400" indent="-228600" algn="l" defTabSz="914400" rtl="0" eaLnBrk="1" latinLnBrk="0" hangingPunct="1">
              <a:lnSpc>
                <a:spcPct val="90000"/>
              </a:lnSpc>
              <a:spcBef>
                <a:spcPts val="500"/>
              </a:spcBef>
              <a:buClr>
                <a:srgbClr val="00194C"/>
              </a:buClr>
              <a:buFont typeface="Arial" panose="020B0604020202020204" pitchFamily="34" charset="0"/>
              <a:buChar char="•"/>
              <a:defRPr lang="en-IN" sz="1600" kern="1200">
                <a:solidFill>
                  <a:srgbClr val="0019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January 26, 2024	National Park College, Hot Springs	 	</a:t>
            </a:r>
          </a:p>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April 26, 2024		North Arkansas College, Harrison</a:t>
            </a: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								</a:t>
            </a: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July 26, 2024		University of Central Arkansas, Conway</a:t>
            </a: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						</a:t>
            </a: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October 25, 2024	University of Arkansas Community College, Batesville</a:t>
            </a:r>
          </a:p>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						</a:t>
            </a:r>
          </a:p>
          <a:p>
            <a:pPr marL="0" indent="0">
              <a:buFont typeface="Arial" panose="020B0604020202020204" pitchFamily="34" charset="0"/>
              <a:buNone/>
            </a:pPr>
            <a:r>
              <a:rPr lang="en-US" sz="1400" dirty="0"/>
              <a:t>		</a:t>
            </a:r>
          </a:p>
          <a:p>
            <a:pPr>
              <a:buFont typeface="Arial" panose="020B0604020202020204" pitchFamily="34" charset="0"/>
              <a:buNone/>
            </a:pPr>
            <a:endParaRPr lang="en-US" sz="1400" dirty="0"/>
          </a:p>
          <a:p>
            <a:pPr>
              <a:buFont typeface="Arial" panose="020B0604020202020204" pitchFamily="34" charset="0"/>
              <a:buNone/>
            </a:pPr>
            <a:endParaRPr lang="en-US" sz="1400" dirty="0"/>
          </a:p>
          <a:p>
            <a:endParaRPr lang="en-US" sz="1400" dirty="0"/>
          </a:p>
          <a:p>
            <a:pPr>
              <a:buFont typeface="Arial" panose="020B0604020202020204" pitchFamily="34" charset="0"/>
              <a:buNone/>
            </a:pPr>
            <a:endParaRPr lang="en-US" sz="1400" dirty="0"/>
          </a:p>
          <a:p>
            <a:endParaRPr lang="en-US" dirty="0"/>
          </a:p>
        </p:txBody>
      </p:sp>
      <p:sp>
        <p:nvSpPr>
          <p:cNvPr id="8" name="Title 1">
            <a:extLst>
              <a:ext uri="{FF2B5EF4-FFF2-40B4-BE49-F238E27FC236}">
                <a16:creationId xmlns:a16="http://schemas.microsoft.com/office/drawing/2014/main" id="{E4C2C23B-20D5-3A2C-CB81-E3C4F44CA939}"/>
              </a:ext>
            </a:extLst>
          </p:cNvPr>
          <p:cNvSpPr>
            <a:spLocks noGrp="1"/>
          </p:cNvSpPr>
          <p:nvPr>
            <p:ph type="title"/>
          </p:nvPr>
        </p:nvSpPr>
        <p:spPr>
          <a:xfrm>
            <a:off x="757849" y="-560752"/>
            <a:ext cx="12192000" cy="1952048"/>
          </a:xfrm>
        </p:spPr>
        <p:txBody>
          <a:bodyPr>
            <a:noAutofit/>
          </a:bodyPr>
          <a:lstStyle/>
          <a:p>
            <a:br>
              <a:rPr lang="en-US" sz="3200" dirty="0"/>
            </a:br>
            <a:br>
              <a:rPr lang="en-US" sz="3200" dirty="0"/>
            </a:br>
            <a:br>
              <a:rPr lang="en-US" sz="3200" dirty="0"/>
            </a:br>
            <a:r>
              <a:rPr lang="en-US" sz="3200" dirty="0"/>
              <a:t>2024 Coordinating Board Meeting Schedule </a:t>
            </a:r>
            <a:endParaRPr lang="en-US" dirty="0"/>
          </a:p>
        </p:txBody>
      </p:sp>
    </p:spTree>
    <p:extLst>
      <p:ext uri="{BB962C8B-B14F-4D97-AF65-F5344CB8AC3E}">
        <p14:creationId xmlns:p14="http://schemas.microsoft.com/office/powerpoint/2010/main" val="3758141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bout UAMS and Partner Sites | UAMS Graduate Medical Education">
            <a:extLst>
              <a:ext uri="{FF2B5EF4-FFF2-40B4-BE49-F238E27FC236}">
                <a16:creationId xmlns:a16="http://schemas.microsoft.com/office/drawing/2014/main" id="{1C3FC369-F1C6-E5E6-0764-DAA13FB9313A}"/>
              </a:ext>
            </a:extLst>
          </p:cNvPr>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0" y="1"/>
            <a:ext cx="12192000" cy="68508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9317E9-2A4C-36BC-C6DF-B47446023E03}"/>
              </a:ext>
            </a:extLst>
          </p:cNvPr>
          <p:cNvSpPr txBox="1"/>
          <p:nvPr/>
        </p:nvSpPr>
        <p:spPr>
          <a:xfrm>
            <a:off x="548546" y="258679"/>
            <a:ext cx="1109490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lumMod val="50000"/>
                  </a:schemeClr>
                </a:solidFill>
                <a:effectLst/>
                <a:uLnTx/>
                <a:uFillTx/>
                <a:latin typeface="Georgia Pro"/>
                <a:ea typeface="+mn-ea"/>
                <a:cs typeface="Times New Roman"/>
              </a:rPr>
              <a:t>Dr. </a:t>
            </a:r>
            <a:r>
              <a:rPr lang="en-US" sz="3600" b="1" dirty="0">
                <a:solidFill>
                  <a:schemeClr val="tx1">
                    <a:lumMod val="50000"/>
                  </a:schemeClr>
                </a:solidFill>
                <a:latin typeface="Georgia Pro"/>
                <a:cs typeface="Times New Roman"/>
              </a:rPr>
              <a:t>Stephanie Gardner</a:t>
            </a:r>
            <a:r>
              <a:rPr kumimoji="0" lang="en-US" sz="3600" b="1" i="0" u="none" strike="noStrike" kern="1200" cap="none" spc="0" normalizeH="0" baseline="0" noProof="0" dirty="0">
                <a:ln>
                  <a:noFill/>
                </a:ln>
                <a:solidFill>
                  <a:schemeClr val="tx1">
                    <a:lumMod val="50000"/>
                  </a:schemeClr>
                </a:solidFill>
                <a:effectLst/>
                <a:uLnTx/>
                <a:uFillTx/>
                <a:latin typeface="Georgia Pro"/>
                <a:ea typeface="+mn-ea"/>
                <a:cs typeface="Times New Roman"/>
              </a:rPr>
              <a:t>, Provost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chemeClr val="tx1">
                    <a:lumMod val="50000"/>
                  </a:schemeClr>
                </a:solidFill>
                <a:latin typeface="Georgia Pro"/>
                <a:cs typeface="Times New Roman"/>
              </a:rPr>
              <a:t>University of Arkansas for Medical Sciences</a:t>
            </a:r>
            <a:endParaRPr kumimoji="0" lang="en-US" sz="3200" i="0" u="none" strike="noStrike" kern="1200" cap="none" spc="0" normalizeH="0" baseline="0" noProof="0" dirty="0">
              <a:ln>
                <a:noFill/>
              </a:ln>
              <a:solidFill>
                <a:schemeClr val="tx1">
                  <a:lumMod val="50000"/>
                </a:schemeClr>
              </a:solidFill>
              <a:effectLst/>
              <a:uLnTx/>
              <a:uFillTx/>
              <a:latin typeface="Georgia Pro"/>
              <a:ea typeface="+mn-ea"/>
              <a:cs typeface="Arial"/>
            </a:endParaRPr>
          </a:p>
        </p:txBody>
      </p:sp>
      <p:pic>
        <p:nvPicPr>
          <p:cNvPr id="1026" name="Picture 2" descr="University of Arkansas for Medical Sciences - Wikipedia">
            <a:extLst>
              <a:ext uri="{FF2B5EF4-FFF2-40B4-BE49-F238E27FC236}">
                <a16:creationId xmlns:a16="http://schemas.microsoft.com/office/drawing/2014/main" id="{E7ADB020-A38E-A345-A753-B82C7C844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4728" y="5949016"/>
            <a:ext cx="2537272" cy="901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014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9055768" y="2042237"/>
            <a:ext cx="2493673" cy="1147968"/>
          </a:xfrm>
        </p:spPr>
        <p:txBody>
          <a:bodyPr>
            <a:normAutofit/>
          </a:bodyPr>
          <a:lstStyle/>
          <a:p>
            <a:pPr algn="ctr"/>
            <a:r>
              <a:rPr lang="en-US" sz="2800" b="0" dirty="0"/>
              <a:t>Dr. Ken Warden</a:t>
            </a:r>
            <a:br>
              <a:rPr lang="en-US" sz="2800" b="0" dirty="0"/>
            </a:br>
            <a:r>
              <a:rPr lang="en-US" sz="2800" b="0" dirty="0"/>
              <a:t>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667796"/>
            <a:ext cx="8293258" cy="2339304"/>
          </a:xfrm>
        </p:spPr>
        <p:txBody>
          <a:bodyPr/>
          <a:lstStyle/>
          <a:p>
            <a:pPr algn="ctr"/>
            <a:r>
              <a:rPr lang="en-US" sz="4000" b="1" dirty="0"/>
              <a:t>AGENDA ITEM NO. 15:</a:t>
            </a:r>
            <a:br>
              <a:rPr lang="en-US" sz="4000" b="1" dirty="0"/>
            </a:br>
            <a:r>
              <a:rPr lang="en-US" sz="4000" b="1" dirty="0"/>
              <a:t>COMMISSIONER’S REPORT</a:t>
            </a:r>
          </a:p>
        </p:txBody>
      </p:sp>
    </p:spTree>
    <p:extLst>
      <p:ext uri="{BB962C8B-B14F-4D97-AF65-F5344CB8AC3E}">
        <p14:creationId xmlns:p14="http://schemas.microsoft.com/office/powerpoint/2010/main" val="3020235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pic>
        <p:nvPicPr>
          <p:cNvPr id="3" name="Picture 6" descr="Jones Named ATU Acting Interim President | Arkansas Tech University">
            <a:extLst>
              <a:ext uri="{FF2B5EF4-FFF2-40B4-BE49-F238E27FC236}">
                <a16:creationId xmlns:a16="http://schemas.microsoft.com/office/drawing/2014/main" id="{E1C12E2E-8862-462E-DE46-304C58CE6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1348763"/>
            <a:ext cx="3658825" cy="45458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r. Sheila Jacobs">
            <a:extLst>
              <a:ext uri="{FF2B5EF4-FFF2-40B4-BE49-F238E27FC236}">
                <a16:creationId xmlns:a16="http://schemas.microsoft.com/office/drawing/2014/main" id="{7F6E8C2B-81B7-DAA4-FE57-105C36F77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425" y="1348763"/>
            <a:ext cx="3770675" cy="450621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DDA7C2DB-0715-BA79-E1F2-A8AA140FE844}"/>
              </a:ext>
            </a:extLst>
          </p:cNvPr>
          <p:cNvSpPr txBox="1">
            <a:spLocks/>
          </p:cNvSpPr>
          <p:nvPr/>
        </p:nvSpPr>
        <p:spPr>
          <a:xfrm>
            <a:off x="1891498" y="5894576"/>
            <a:ext cx="2638078" cy="1494424"/>
          </a:xfrm>
          <a:prstGeom prst="rect">
            <a:avLst/>
          </a:prstGeom>
        </p:spPr>
        <p:txBody>
          <a:bodyPr/>
          <a:lstStyle>
            <a:lvl1pPr marL="228600" indent="-228600" algn="l" defTabSz="914400" rtl="0" eaLnBrk="1" latinLnBrk="0" hangingPunct="1">
              <a:lnSpc>
                <a:spcPct val="90000"/>
              </a:lnSpc>
              <a:spcBef>
                <a:spcPts val="1000"/>
              </a:spcBef>
              <a:buClr>
                <a:srgbClr val="00194C"/>
              </a:buClr>
              <a:buFont typeface="Arial" panose="020B0604020202020204" pitchFamily="34" charset="0"/>
              <a:buChar char="•"/>
              <a:defRPr lang="en-US" sz="2400" kern="1200">
                <a:solidFill>
                  <a:srgbClr val="00194C"/>
                </a:solidFill>
                <a:latin typeface="+mn-lt"/>
                <a:ea typeface="+mn-ea"/>
                <a:cs typeface="+mn-cs"/>
              </a:defRPr>
            </a:lvl1pPr>
            <a:lvl2pPr marL="685800" indent="-228600" algn="l" defTabSz="914400" rtl="0" eaLnBrk="1" latinLnBrk="0" hangingPunct="1">
              <a:lnSpc>
                <a:spcPct val="90000"/>
              </a:lnSpc>
              <a:spcBef>
                <a:spcPts val="500"/>
              </a:spcBef>
              <a:buClr>
                <a:srgbClr val="00194C"/>
              </a:buClr>
              <a:buFont typeface="Arial" panose="020B0604020202020204" pitchFamily="34" charset="0"/>
              <a:buChar char="•"/>
              <a:defRPr lang="en-US" sz="2000" kern="1200">
                <a:solidFill>
                  <a:srgbClr val="00194C"/>
                </a:solidFill>
                <a:latin typeface="+mn-lt"/>
                <a:ea typeface="+mn-ea"/>
                <a:cs typeface="+mn-cs"/>
              </a:defRPr>
            </a:lvl2pPr>
            <a:lvl3pPr marL="1143000" indent="-228600" algn="l" defTabSz="914400" rtl="0" eaLnBrk="1" latinLnBrk="0" hangingPunct="1">
              <a:lnSpc>
                <a:spcPct val="90000"/>
              </a:lnSpc>
              <a:spcBef>
                <a:spcPts val="500"/>
              </a:spcBef>
              <a:buClr>
                <a:srgbClr val="00194C"/>
              </a:buClr>
              <a:buFont typeface="Arial" panose="020B0604020202020204" pitchFamily="34" charset="0"/>
              <a:buChar char="•"/>
              <a:defRPr lang="en-US" sz="1800" kern="1200">
                <a:solidFill>
                  <a:srgbClr val="00194C"/>
                </a:solidFill>
                <a:latin typeface="+mn-lt"/>
                <a:ea typeface="+mn-ea"/>
                <a:cs typeface="+mn-cs"/>
              </a:defRPr>
            </a:lvl3pPr>
            <a:lvl4pPr marL="1600200" indent="-228600" algn="l" defTabSz="914400" rtl="0" eaLnBrk="1" latinLnBrk="0" hangingPunct="1">
              <a:lnSpc>
                <a:spcPct val="90000"/>
              </a:lnSpc>
              <a:spcBef>
                <a:spcPts val="500"/>
              </a:spcBef>
              <a:buClr>
                <a:srgbClr val="00194C"/>
              </a:buClr>
              <a:buFont typeface="Arial" panose="020B0604020202020204" pitchFamily="34" charset="0"/>
              <a:buChar char="•"/>
              <a:defRPr lang="en-US" sz="1600" kern="1200">
                <a:solidFill>
                  <a:srgbClr val="00194C"/>
                </a:solidFill>
                <a:latin typeface="+mn-lt"/>
                <a:ea typeface="+mn-ea"/>
                <a:cs typeface="+mn-cs"/>
              </a:defRPr>
            </a:lvl4pPr>
            <a:lvl5pPr marL="2057400" indent="-228600" algn="l" defTabSz="914400" rtl="0" eaLnBrk="1" latinLnBrk="0" hangingPunct="1">
              <a:lnSpc>
                <a:spcPct val="90000"/>
              </a:lnSpc>
              <a:spcBef>
                <a:spcPts val="500"/>
              </a:spcBef>
              <a:buClr>
                <a:srgbClr val="00194C"/>
              </a:buClr>
              <a:buFont typeface="Arial" panose="020B0604020202020204" pitchFamily="34" charset="0"/>
              <a:buChar char="•"/>
              <a:defRPr lang="en-IN" sz="1600" kern="1200">
                <a:solidFill>
                  <a:srgbClr val="0019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dirty="0"/>
              <a:t>Dr. Russell Jones</a:t>
            </a:r>
          </a:p>
          <a:p>
            <a:pPr marL="0" indent="0" algn="ctr">
              <a:lnSpc>
                <a:spcPct val="100000"/>
              </a:lnSpc>
              <a:spcBef>
                <a:spcPts val="0"/>
              </a:spcBef>
              <a:buFont typeface="Arial" panose="020B0604020202020204" pitchFamily="34" charset="0"/>
              <a:buNone/>
            </a:pPr>
            <a:r>
              <a:rPr lang="en-US" sz="1400" dirty="0"/>
              <a:t>Acting Interim President</a:t>
            </a:r>
          </a:p>
          <a:p>
            <a:pPr marL="0" indent="0" algn="ctr">
              <a:lnSpc>
                <a:spcPct val="100000"/>
              </a:lnSpc>
              <a:spcBef>
                <a:spcPts val="0"/>
              </a:spcBef>
              <a:buFont typeface="Arial" panose="020B0604020202020204" pitchFamily="34" charset="0"/>
              <a:buNone/>
            </a:pPr>
            <a:r>
              <a:rPr lang="en-US" sz="1400" dirty="0"/>
              <a:t>Arkansas Tech University</a:t>
            </a:r>
          </a:p>
          <a:p>
            <a:pPr marL="0" indent="0">
              <a:buFont typeface="Arial" panose="020B0604020202020204" pitchFamily="34" charset="0"/>
              <a:buNone/>
            </a:pPr>
            <a:endParaRPr lang="en-US" dirty="0"/>
          </a:p>
        </p:txBody>
      </p:sp>
      <p:sp>
        <p:nvSpPr>
          <p:cNvPr id="6" name="Text Placeholder 2">
            <a:extLst>
              <a:ext uri="{FF2B5EF4-FFF2-40B4-BE49-F238E27FC236}">
                <a16:creationId xmlns:a16="http://schemas.microsoft.com/office/drawing/2014/main" id="{CE14E681-4041-9BE8-88BD-15126896FFB0}"/>
              </a:ext>
            </a:extLst>
          </p:cNvPr>
          <p:cNvSpPr txBox="1">
            <a:spLocks/>
          </p:cNvSpPr>
          <p:nvPr/>
        </p:nvSpPr>
        <p:spPr>
          <a:xfrm>
            <a:off x="7662426" y="5810211"/>
            <a:ext cx="2638078" cy="1494424"/>
          </a:xfrm>
        </p:spPr>
        <p:txBody>
          <a:bodyPr>
            <a:no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dirty="0">
                <a:solidFill>
                  <a:srgbClr val="013657"/>
                </a:solidFill>
              </a:rPr>
              <a:t>Dr. Sheila Jacobs</a:t>
            </a:r>
          </a:p>
          <a:p>
            <a:pPr marL="0" indent="0" algn="ctr">
              <a:lnSpc>
                <a:spcPct val="100000"/>
              </a:lnSpc>
              <a:spcBef>
                <a:spcPts val="0"/>
              </a:spcBef>
              <a:buFont typeface="Arial" panose="020B0604020202020204" pitchFamily="34" charset="0"/>
              <a:buNone/>
            </a:pPr>
            <a:r>
              <a:rPr lang="en-US" sz="1400" dirty="0">
                <a:solidFill>
                  <a:srgbClr val="013657"/>
                </a:solidFill>
              </a:rPr>
              <a:t>Interim Chancellor</a:t>
            </a:r>
          </a:p>
          <a:p>
            <a:pPr marL="0" indent="0" algn="ctr">
              <a:lnSpc>
                <a:spcPct val="100000"/>
              </a:lnSpc>
              <a:spcBef>
                <a:spcPts val="0"/>
              </a:spcBef>
              <a:buFont typeface="Arial" panose="020B0604020202020204" pitchFamily="34" charset="0"/>
              <a:buNone/>
            </a:pPr>
            <a:r>
              <a:rPr lang="en-US" sz="1400" dirty="0">
                <a:solidFill>
                  <a:srgbClr val="013657"/>
                </a:solidFill>
              </a:rPr>
              <a:t>ATU-Ozark</a:t>
            </a:r>
          </a:p>
          <a:p>
            <a:pPr marL="0" indent="0">
              <a:buFont typeface="Arial" panose="020B0604020202020204" pitchFamily="34" charset="0"/>
              <a:buNone/>
            </a:pPr>
            <a:endParaRPr lang="en-US" dirty="0"/>
          </a:p>
        </p:txBody>
      </p:sp>
      <p:sp>
        <p:nvSpPr>
          <p:cNvPr id="7" name="Title 5">
            <a:extLst>
              <a:ext uri="{FF2B5EF4-FFF2-40B4-BE49-F238E27FC236}">
                <a16:creationId xmlns:a16="http://schemas.microsoft.com/office/drawing/2014/main" id="{8A3EB5C1-B463-0DF4-96E0-183EF81842E7}"/>
              </a:ext>
            </a:extLst>
          </p:cNvPr>
          <p:cNvSpPr txBox="1">
            <a:spLocks/>
          </p:cNvSpPr>
          <p:nvPr/>
        </p:nvSpPr>
        <p:spPr>
          <a:xfrm>
            <a:off x="0" y="0"/>
            <a:ext cx="12192000" cy="1117173"/>
          </a:xfrm>
          <a:prstGeom prst="rect">
            <a:avLst/>
          </a:prstGeom>
          <a:solidFill>
            <a:srgbClr val="014067"/>
          </a:solidFill>
        </p:spPr>
        <p:txBody>
          <a:bodyPr>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pPr algn="ctr"/>
            <a:endParaRPr lang="en-US" sz="1600" dirty="0">
              <a:solidFill>
                <a:schemeClr val="bg1"/>
              </a:solidFill>
            </a:endParaRPr>
          </a:p>
          <a:p>
            <a:pPr algn="ctr"/>
            <a:r>
              <a:rPr lang="en-US" dirty="0">
                <a:solidFill>
                  <a:schemeClr val="bg1"/>
                </a:solidFill>
              </a:rPr>
              <a:t>Institutional Changes</a:t>
            </a:r>
          </a:p>
        </p:txBody>
      </p:sp>
    </p:spTree>
    <p:extLst>
      <p:ext uri="{BB962C8B-B14F-4D97-AF65-F5344CB8AC3E}">
        <p14:creationId xmlns:p14="http://schemas.microsoft.com/office/powerpoint/2010/main" val="605599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9405F48-626C-1AD7-856B-BC1F27062B97}"/>
              </a:ext>
            </a:extLst>
          </p:cNvPr>
          <p:cNvPicPr>
            <a:picLocks noGrp="1" noChangeAspect="1"/>
          </p:cNvPicPr>
          <p:nvPr>
            <p:ph type="pic" sz="quarter" idx="13"/>
          </p:nvPr>
        </p:nvPicPr>
        <p:blipFill>
          <a:blip r:embed="rId2"/>
          <a:srcRect t="9765" b="9765"/>
          <a:stretch/>
        </p:blipFill>
        <p:spPr/>
      </p:pic>
    </p:spTree>
    <p:extLst>
      <p:ext uri="{BB962C8B-B14F-4D97-AF65-F5344CB8AC3E}">
        <p14:creationId xmlns:p14="http://schemas.microsoft.com/office/powerpoint/2010/main" val="2366014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1D3A49-2A40-95D8-A791-1C0CAE336399}"/>
              </a:ext>
            </a:extLst>
          </p:cNvPr>
          <p:cNvPicPr>
            <a:picLocks noChangeAspect="1"/>
          </p:cNvPicPr>
          <p:nvPr/>
        </p:nvPicPr>
        <p:blipFill>
          <a:blip r:embed="rId2"/>
          <a:stretch>
            <a:fillRect/>
          </a:stretch>
        </p:blipFill>
        <p:spPr>
          <a:xfrm>
            <a:off x="3216050" y="2321715"/>
            <a:ext cx="5491055" cy="4361740"/>
          </a:xfrm>
          <a:prstGeom prst="rect">
            <a:avLst/>
          </a:prstGeom>
        </p:spPr>
      </p:pic>
      <p:pic>
        <p:nvPicPr>
          <p:cNvPr id="6" name="Picture 5">
            <a:extLst>
              <a:ext uri="{FF2B5EF4-FFF2-40B4-BE49-F238E27FC236}">
                <a16:creationId xmlns:a16="http://schemas.microsoft.com/office/drawing/2014/main" id="{3DDBC08F-97A4-B24B-93E4-6541D5EB5014}"/>
              </a:ext>
            </a:extLst>
          </p:cNvPr>
          <p:cNvPicPr>
            <a:picLocks noChangeAspect="1"/>
          </p:cNvPicPr>
          <p:nvPr/>
        </p:nvPicPr>
        <p:blipFill>
          <a:blip r:embed="rId3"/>
          <a:stretch>
            <a:fillRect/>
          </a:stretch>
        </p:blipFill>
        <p:spPr>
          <a:xfrm>
            <a:off x="455504" y="4525513"/>
            <a:ext cx="2716661" cy="2157941"/>
          </a:xfrm>
          <a:prstGeom prst="rect">
            <a:avLst/>
          </a:prstGeom>
        </p:spPr>
      </p:pic>
      <p:pic>
        <p:nvPicPr>
          <p:cNvPr id="8" name="Picture 7">
            <a:extLst>
              <a:ext uri="{FF2B5EF4-FFF2-40B4-BE49-F238E27FC236}">
                <a16:creationId xmlns:a16="http://schemas.microsoft.com/office/drawing/2014/main" id="{9BAD61C5-0C19-1C62-3E7D-F29403216331}"/>
              </a:ext>
            </a:extLst>
          </p:cNvPr>
          <p:cNvPicPr>
            <a:picLocks noChangeAspect="1"/>
          </p:cNvPicPr>
          <p:nvPr/>
        </p:nvPicPr>
        <p:blipFill>
          <a:blip r:embed="rId4"/>
          <a:stretch>
            <a:fillRect/>
          </a:stretch>
        </p:blipFill>
        <p:spPr>
          <a:xfrm>
            <a:off x="455503" y="2321714"/>
            <a:ext cx="2716661" cy="2165926"/>
          </a:xfrm>
          <a:prstGeom prst="rect">
            <a:avLst/>
          </a:prstGeom>
        </p:spPr>
      </p:pic>
      <p:pic>
        <p:nvPicPr>
          <p:cNvPr id="10" name="Picture 9">
            <a:extLst>
              <a:ext uri="{FF2B5EF4-FFF2-40B4-BE49-F238E27FC236}">
                <a16:creationId xmlns:a16="http://schemas.microsoft.com/office/drawing/2014/main" id="{BAD5940C-EC49-3BA0-E9AD-DD4D7018A22C}"/>
              </a:ext>
            </a:extLst>
          </p:cNvPr>
          <p:cNvPicPr>
            <a:picLocks noChangeAspect="1"/>
          </p:cNvPicPr>
          <p:nvPr/>
        </p:nvPicPr>
        <p:blipFill>
          <a:blip r:embed="rId5"/>
          <a:stretch>
            <a:fillRect/>
          </a:stretch>
        </p:blipFill>
        <p:spPr>
          <a:xfrm>
            <a:off x="8743982" y="2321714"/>
            <a:ext cx="3243578" cy="4361740"/>
          </a:xfrm>
          <a:prstGeom prst="rect">
            <a:avLst/>
          </a:prstGeom>
        </p:spPr>
      </p:pic>
      <p:sp>
        <p:nvSpPr>
          <p:cNvPr id="2" name="Title 1">
            <a:extLst>
              <a:ext uri="{FF2B5EF4-FFF2-40B4-BE49-F238E27FC236}">
                <a16:creationId xmlns:a16="http://schemas.microsoft.com/office/drawing/2014/main" id="{26CABA2F-C0A2-6879-A2AB-92F1B9D89F05}"/>
              </a:ext>
            </a:extLst>
          </p:cNvPr>
          <p:cNvSpPr>
            <a:spLocks noGrp="1"/>
          </p:cNvSpPr>
          <p:nvPr>
            <p:ph type="title"/>
          </p:nvPr>
        </p:nvSpPr>
        <p:spPr>
          <a:xfrm>
            <a:off x="1941562" y="828154"/>
            <a:ext cx="8040029" cy="1147968"/>
          </a:xfrm>
        </p:spPr>
        <p:txBody>
          <a:bodyPr anchor="t">
            <a:normAutofit/>
          </a:bodyPr>
          <a:lstStyle/>
          <a:p>
            <a:r>
              <a:rPr lang="en-US" sz="4800" dirty="0">
                <a:latin typeface="Times New Roman" panose="02020603050405020304" pitchFamily="18" charset="0"/>
                <a:cs typeface="Times New Roman" panose="02020603050405020304" pitchFamily="18" charset="0"/>
              </a:rPr>
              <a:t>CPI Shark Tank</a:t>
            </a:r>
          </a:p>
        </p:txBody>
      </p:sp>
    </p:spTree>
    <p:extLst>
      <p:ext uri="{BB962C8B-B14F-4D97-AF65-F5344CB8AC3E}">
        <p14:creationId xmlns:p14="http://schemas.microsoft.com/office/powerpoint/2010/main" val="1936827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ABA2F-C0A2-6879-A2AB-92F1B9D89F05}"/>
              </a:ext>
            </a:extLst>
          </p:cNvPr>
          <p:cNvSpPr>
            <a:spLocks noGrp="1"/>
          </p:cNvSpPr>
          <p:nvPr>
            <p:ph type="title"/>
          </p:nvPr>
        </p:nvSpPr>
        <p:spPr>
          <a:xfrm>
            <a:off x="1837994" y="3079127"/>
            <a:ext cx="8040029" cy="1147968"/>
          </a:xfrm>
        </p:spPr>
        <p:txBody>
          <a:bodyPr anchor="t">
            <a:noAutofit/>
          </a:bodyPr>
          <a:lstStyle/>
          <a:p>
            <a:pPr algn="ctr"/>
            <a:r>
              <a:rPr lang="en-US" sz="4800" dirty="0"/>
              <a:t>Update on Institutional </a:t>
            </a:r>
            <a:br>
              <a:rPr lang="en-US" sz="4800" dirty="0"/>
            </a:br>
            <a:r>
              <a:rPr lang="en-US" sz="4800" dirty="0"/>
              <a:t>Role and Mission Designations</a:t>
            </a:r>
          </a:p>
        </p:txBody>
      </p:sp>
    </p:spTree>
    <p:extLst>
      <p:ext uri="{BB962C8B-B14F-4D97-AF65-F5344CB8AC3E}">
        <p14:creationId xmlns:p14="http://schemas.microsoft.com/office/powerpoint/2010/main" val="2495911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3183862" y="2746527"/>
            <a:ext cx="8333222" cy="1147969"/>
          </a:xfrm>
        </p:spPr>
        <p:txBody>
          <a:bodyPr/>
          <a:lstStyle/>
          <a:p>
            <a:r>
              <a:rPr lang="en-US" dirty="0">
                <a:latin typeface="Times New Roman" panose="02020603050405020304" pitchFamily="18" charset="0"/>
                <a:cs typeface="Times New Roman" panose="02020603050405020304" pitchFamily="18" charset="0"/>
              </a:rPr>
              <a:t>ANY QUESTIONS?</a:t>
            </a:r>
          </a:p>
        </p:txBody>
      </p:sp>
    </p:spTree>
    <p:extLst>
      <p:ext uri="{BB962C8B-B14F-4D97-AF65-F5344CB8AC3E}">
        <p14:creationId xmlns:p14="http://schemas.microsoft.com/office/powerpoint/2010/main" val="1371178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5486400" y="2760453"/>
            <a:ext cx="6553200" cy="3963620"/>
          </a:xfrm>
        </p:spPr>
        <p:txBody>
          <a:bodyPr/>
          <a:lstStyle/>
          <a:p>
            <a:pPr algn="ctr">
              <a:lnSpc>
                <a:spcPct val="100000"/>
              </a:lnSpc>
              <a:spcBef>
                <a:spcPts val="0"/>
              </a:spcBef>
              <a:defRPr/>
            </a:pPr>
            <a:r>
              <a:rPr lang="en-US" dirty="0">
                <a:solidFill>
                  <a:schemeClr val="tx1"/>
                </a:solidFill>
                <a:ea typeface="Calibri" charset="0"/>
                <a:cs typeface="Arial" panose="020B0604020202020204" pitchFamily="34" charset="0"/>
              </a:rPr>
              <a:t>Annual Report of</a:t>
            </a:r>
          </a:p>
          <a:p>
            <a:pPr algn="ctr">
              <a:lnSpc>
                <a:spcPct val="100000"/>
              </a:lnSpc>
              <a:spcBef>
                <a:spcPts val="0"/>
              </a:spcBef>
              <a:defRPr/>
            </a:pPr>
            <a:r>
              <a:rPr lang="en-US" dirty="0">
                <a:solidFill>
                  <a:schemeClr val="tx1"/>
                </a:solidFill>
                <a:ea typeface="Calibri" charset="0"/>
                <a:cs typeface="Arial" panose="020B0604020202020204" pitchFamily="34" charset="0"/>
              </a:rPr>
              <a:t>Credentials Awarded</a:t>
            </a:r>
          </a:p>
          <a:p>
            <a:pPr algn="ctr">
              <a:lnSpc>
                <a:spcPct val="100000"/>
              </a:lnSpc>
              <a:spcBef>
                <a:spcPts val="0"/>
              </a:spcBef>
              <a:defRPr/>
            </a:pPr>
            <a:endParaRPr lang="en-US" dirty="0">
              <a:solidFill>
                <a:schemeClr val="tx1"/>
              </a:solidFill>
              <a:ea typeface="Calibri" charset="0"/>
              <a:cs typeface="Arial" panose="020B0604020202020204" pitchFamily="34" charset="0"/>
            </a:endParaRPr>
          </a:p>
          <a:p>
            <a:pPr algn="ctr">
              <a:lnSpc>
                <a:spcPct val="100000"/>
              </a:lnSpc>
              <a:spcBef>
                <a:spcPts val="0"/>
              </a:spcBef>
              <a:defRPr/>
            </a:pPr>
            <a:endParaRPr lang="en-US" dirty="0">
              <a:solidFill>
                <a:schemeClr val="tx1"/>
              </a:solidFill>
              <a:ea typeface="Calibri" charset="0"/>
              <a:cs typeface="Arial" panose="020B0604020202020204" pitchFamily="34" charset="0"/>
            </a:endParaRPr>
          </a:p>
          <a:p>
            <a:pPr algn="ctr">
              <a:lnSpc>
                <a:spcPct val="100000"/>
              </a:lnSpc>
              <a:spcBef>
                <a:spcPts val="0"/>
              </a:spcBef>
              <a:defRPr/>
            </a:pPr>
            <a:endParaRPr lang="en-US" sz="1400" dirty="0">
              <a:solidFill>
                <a:schemeClr val="tx1"/>
              </a:solidFill>
              <a:ea typeface="Calibri" charset="0"/>
              <a:cs typeface="Arial" panose="020B0604020202020204" pitchFamily="34" charset="0"/>
            </a:endParaRPr>
          </a:p>
          <a:p>
            <a:pPr algn="ctr">
              <a:lnSpc>
                <a:spcPct val="100000"/>
              </a:lnSpc>
              <a:spcBef>
                <a:spcPts val="0"/>
              </a:spcBef>
              <a:defRPr/>
            </a:pPr>
            <a:r>
              <a:rPr lang="en-US" sz="1800" dirty="0">
                <a:solidFill>
                  <a:schemeClr val="tx1"/>
                </a:solidFill>
                <a:ea typeface="Calibri" charset="0"/>
                <a:cs typeface="Arial" panose="020B0604020202020204" pitchFamily="34" charset="0"/>
              </a:rPr>
              <a:t>AHECB Meeting</a:t>
            </a:r>
          </a:p>
          <a:p>
            <a:pPr algn="ctr">
              <a:lnSpc>
                <a:spcPct val="100000"/>
              </a:lnSpc>
              <a:spcBef>
                <a:spcPts val="0"/>
              </a:spcBef>
              <a:defRPr/>
            </a:pPr>
            <a:r>
              <a:rPr lang="en-US" sz="1800" dirty="0">
                <a:solidFill>
                  <a:schemeClr val="tx1"/>
                </a:solidFill>
                <a:ea typeface="Calibri" charset="0"/>
                <a:cs typeface="Arial" panose="020B0604020202020204" pitchFamily="34" charset="0"/>
              </a:rPr>
              <a:t>October 27, 2023</a:t>
            </a:r>
          </a:p>
          <a:p>
            <a:pPr algn="ctr">
              <a:lnSpc>
                <a:spcPct val="100000"/>
              </a:lnSpc>
              <a:spcBef>
                <a:spcPts val="0"/>
              </a:spcBef>
              <a:defRPr/>
            </a:pPr>
            <a:endParaRPr lang="en-US" sz="1400" dirty="0">
              <a:solidFill>
                <a:schemeClr val="tx1"/>
              </a:solidFill>
              <a:ea typeface="Calibri" charset="0"/>
              <a:cs typeface="Arial" panose="020B0604020202020204" pitchFamily="34" charset="0"/>
            </a:endParaRPr>
          </a:p>
          <a:p>
            <a:pPr algn="ctr">
              <a:lnSpc>
                <a:spcPct val="100000"/>
              </a:lnSpc>
              <a:spcBef>
                <a:spcPts val="0"/>
              </a:spcBef>
              <a:defRPr/>
            </a:pPr>
            <a:endParaRPr lang="en-US" sz="1400" dirty="0">
              <a:solidFill>
                <a:schemeClr val="tx1"/>
              </a:solidFill>
              <a:ea typeface="Calibri" charset="0"/>
              <a:cs typeface="Arial" panose="020B0604020202020204" pitchFamily="34" charset="0"/>
            </a:endParaRPr>
          </a:p>
          <a:p>
            <a:pPr algn="ctr">
              <a:lnSpc>
                <a:spcPct val="100000"/>
              </a:lnSpc>
              <a:spcBef>
                <a:spcPts val="0"/>
              </a:spcBef>
              <a:defRPr/>
            </a:pPr>
            <a:endParaRPr lang="en-US" sz="1400" dirty="0">
              <a:solidFill>
                <a:schemeClr val="tx1"/>
              </a:solidFill>
              <a:ea typeface="Calibri" charset="0"/>
              <a:cs typeface="Arial" panose="020B0604020202020204" pitchFamily="34" charset="0"/>
            </a:endParaRPr>
          </a:p>
          <a:p>
            <a:pPr algn="ctr">
              <a:lnSpc>
                <a:spcPct val="100000"/>
              </a:lnSpc>
              <a:spcBef>
                <a:spcPts val="0"/>
              </a:spcBef>
              <a:defRPr/>
            </a:pPr>
            <a:r>
              <a:rPr lang="en-US" sz="1800" dirty="0">
                <a:solidFill>
                  <a:schemeClr val="tx1"/>
                </a:solidFill>
                <a:cs typeface="Arial" panose="020B0604020202020204" pitchFamily="34" charset="0"/>
              </a:rPr>
              <a:t>Sonia Hazelwood</a:t>
            </a:r>
            <a:br>
              <a:rPr lang="en-US" sz="1800" dirty="0">
                <a:solidFill>
                  <a:schemeClr val="tx1"/>
                </a:solidFill>
                <a:cs typeface="Arial" panose="020B0604020202020204" pitchFamily="34" charset="0"/>
              </a:rPr>
            </a:br>
            <a:r>
              <a:rPr lang="en-US" sz="1800" dirty="0">
                <a:solidFill>
                  <a:schemeClr val="tx1"/>
                </a:solidFill>
                <a:cs typeface="Arial" panose="020B0604020202020204" pitchFamily="34" charset="0"/>
              </a:rPr>
              <a:t>Assistant Commissioner</a:t>
            </a:r>
          </a:p>
        </p:txBody>
      </p:sp>
    </p:spTree>
    <p:extLst>
      <p:ext uri="{BB962C8B-B14F-4D97-AF65-F5344CB8AC3E}">
        <p14:creationId xmlns:p14="http://schemas.microsoft.com/office/powerpoint/2010/main" val="963324304"/>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Statewide Trends</a:t>
            </a:r>
          </a:p>
        </p:txBody>
      </p:sp>
      <p:pic>
        <p:nvPicPr>
          <p:cNvPr id="5" name="Picture 4">
            <a:extLst>
              <a:ext uri="{FF2B5EF4-FFF2-40B4-BE49-F238E27FC236}">
                <a16:creationId xmlns:a16="http://schemas.microsoft.com/office/drawing/2014/main" id="{1EBEB003-195C-F3F2-ABB2-5E1034AFF46D}"/>
              </a:ext>
            </a:extLst>
          </p:cNvPr>
          <p:cNvPicPr>
            <a:picLocks noChangeAspect="1"/>
          </p:cNvPicPr>
          <p:nvPr/>
        </p:nvPicPr>
        <p:blipFill>
          <a:blip r:embed="rId2"/>
          <a:stretch>
            <a:fillRect/>
          </a:stretch>
        </p:blipFill>
        <p:spPr>
          <a:xfrm>
            <a:off x="559287" y="1819959"/>
            <a:ext cx="6925793" cy="4524279"/>
          </a:xfrm>
          <a:prstGeom prst="rect">
            <a:avLst/>
          </a:prstGeom>
        </p:spPr>
      </p:pic>
      <p:sp>
        <p:nvSpPr>
          <p:cNvPr id="8" name="TextBox 7">
            <a:extLst>
              <a:ext uri="{FF2B5EF4-FFF2-40B4-BE49-F238E27FC236}">
                <a16:creationId xmlns:a16="http://schemas.microsoft.com/office/drawing/2014/main" id="{554A173A-8360-2CE7-9BF1-218386457FCF}"/>
              </a:ext>
            </a:extLst>
          </p:cNvPr>
          <p:cNvSpPr txBox="1"/>
          <p:nvPr/>
        </p:nvSpPr>
        <p:spPr>
          <a:xfrm>
            <a:off x="7836290" y="1820354"/>
            <a:ext cx="3796423" cy="40626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 2014, 36,150 students received 41,360 credentials.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 2023, 40,414 students received 50,014 credentials.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This is an 11.8% increase in the number of students receiving credentials, but a 20.9% increase in the number of credentials awarded.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860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Statewide Trends</a:t>
            </a:r>
          </a:p>
        </p:txBody>
      </p:sp>
      <p:sp>
        <p:nvSpPr>
          <p:cNvPr id="8" name="TextBox 7">
            <a:extLst>
              <a:ext uri="{FF2B5EF4-FFF2-40B4-BE49-F238E27FC236}">
                <a16:creationId xmlns:a16="http://schemas.microsoft.com/office/drawing/2014/main" id="{554A173A-8360-2CE7-9BF1-218386457FCF}"/>
              </a:ext>
            </a:extLst>
          </p:cNvPr>
          <p:cNvSpPr txBox="1"/>
          <p:nvPr/>
        </p:nvSpPr>
        <p:spPr>
          <a:xfrm>
            <a:off x="7521576" y="1698104"/>
            <a:ext cx="4296754" cy="48320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The number of Certificates of Proficiency awarded across the state has increased significantly in the past two years, increasing more than 2,000 awards in 2023 over the 2021 Covid affected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Technical Certificate awards in 2023 declined more than 5% compared to 2022 and in 2023, 5,882 is the fewest TCs awarded since the 2018 academic year.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For the past five years, Arkansas has awarded approximately 10,000 Associate Degrees each year, except for the 2021 Covid affected year that dropped the number of Associate degree awards to 9,515.</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 2021, 16,947 Bachelor’s Degrees were awarded, which is the most ever, however, serious declines were reported for both 2022 and 2023.</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Undergraduate Credentials awarded statewide represent about 82% of total credentials awarded each academic year.</a:t>
            </a:r>
          </a:p>
        </p:txBody>
      </p:sp>
      <p:pic>
        <p:nvPicPr>
          <p:cNvPr id="2" name="Picture 1">
            <a:extLst>
              <a:ext uri="{FF2B5EF4-FFF2-40B4-BE49-F238E27FC236}">
                <a16:creationId xmlns:a16="http://schemas.microsoft.com/office/drawing/2014/main" id="{FADE3025-36D2-80EB-1D5D-1B6D65FAEB32}"/>
              </a:ext>
            </a:extLst>
          </p:cNvPr>
          <p:cNvPicPr>
            <a:picLocks noChangeAspect="1"/>
          </p:cNvPicPr>
          <p:nvPr/>
        </p:nvPicPr>
        <p:blipFill>
          <a:blip r:embed="rId2"/>
          <a:stretch>
            <a:fillRect/>
          </a:stretch>
        </p:blipFill>
        <p:spPr>
          <a:xfrm>
            <a:off x="373670" y="1654082"/>
            <a:ext cx="7030337" cy="4876114"/>
          </a:xfrm>
          <a:prstGeom prst="rect">
            <a:avLst/>
          </a:prstGeom>
        </p:spPr>
      </p:pic>
    </p:spTree>
    <p:extLst>
      <p:ext uri="{BB962C8B-B14F-4D97-AF65-F5344CB8AC3E}">
        <p14:creationId xmlns:p14="http://schemas.microsoft.com/office/powerpoint/2010/main" val="948534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Statewide Trends</a:t>
            </a:r>
          </a:p>
        </p:txBody>
      </p:sp>
      <p:sp>
        <p:nvSpPr>
          <p:cNvPr id="8" name="TextBox 7">
            <a:extLst>
              <a:ext uri="{FF2B5EF4-FFF2-40B4-BE49-F238E27FC236}">
                <a16:creationId xmlns:a16="http://schemas.microsoft.com/office/drawing/2014/main" id="{554A173A-8360-2CE7-9BF1-218386457FCF}"/>
              </a:ext>
            </a:extLst>
          </p:cNvPr>
          <p:cNvSpPr txBox="1"/>
          <p:nvPr/>
        </p:nvSpPr>
        <p:spPr>
          <a:xfrm>
            <a:off x="7424245" y="1897993"/>
            <a:ext cx="4296754"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The most significant change at the graduate level is in the Masters Degree category that experienced an 11.5% increase in awards from 2022 to 2023.</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6,141 Masters Degrees were awarded in 2023, which is the largest number ever and the first time since 2017 to hit over the 6,000 credentials mark. </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Both Post-Baccalaureate Certificates and Doctoral – Professional Practice credential award levels remained constant from 2022 to 2023.</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Post-Masters/Specialist and Doctoral – Research awards experienced declines from 2022 to 2023.</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Graduate Credentials awarded statewide represent about 18% of total credentials awarded each academic year.</a:t>
            </a:r>
          </a:p>
        </p:txBody>
      </p:sp>
      <p:pic>
        <p:nvPicPr>
          <p:cNvPr id="3" name="Picture 2">
            <a:extLst>
              <a:ext uri="{FF2B5EF4-FFF2-40B4-BE49-F238E27FC236}">
                <a16:creationId xmlns:a16="http://schemas.microsoft.com/office/drawing/2014/main" id="{2F293C35-8670-0838-82DC-A8860F98A43E}"/>
              </a:ext>
            </a:extLst>
          </p:cNvPr>
          <p:cNvPicPr>
            <a:picLocks noChangeAspect="1"/>
          </p:cNvPicPr>
          <p:nvPr/>
        </p:nvPicPr>
        <p:blipFill>
          <a:blip r:embed="rId2"/>
          <a:stretch>
            <a:fillRect/>
          </a:stretch>
        </p:blipFill>
        <p:spPr>
          <a:xfrm>
            <a:off x="373670" y="1614707"/>
            <a:ext cx="6880556" cy="4832092"/>
          </a:xfrm>
          <a:prstGeom prst="rect">
            <a:avLst/>
          </a:prstGeom>
        </p:spPr>
      </p:pic>
    </p:spTree>
    <p:extLst>
      <p:ext uri="{BB962C8B-B14F-4D97-AF65-F5344CB8AC3E}">
        <p14:creationId xmlns:p14="http://schemas.microsoft.com/office/powerpoint/2010/main" val="2612776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97EC756-183B-75BC-6CB8-C308217EE303}"/>
              </a:ext>
            </a:extLst>
          </p:cNvPr>
          <p:cNvSpPr>
            <a:spLocks noGrp="1"/>
          </p:cNvSpPr>
          <p:nvPr>
            <p:ph type="sldNum" sz="quarter" idx="18"/>
          </p:nvPr>
        </p:nvSpPr>
        <p:spPr/>
        <p:txBody>
          <a:bodyPr/>
          <a:lstStyle/>
          <a:p>
            <a:fld id="{8699F50C-BE38-4BD0-BA84-9B090E1F2B9B}" type="slidenum">
              <a:rPr lang="en-US" smtClean="0"/>
              <a:pPr/>
              <a:t>6</a:t>
            </a:fld>
            <a:endParaRPr lang="en-US" dirty="0"/>
          </a:p>
        </p:txBody>
      </p:sp>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1314308" y="2762569"/>
            <a:ext cx="9832663" cy="1147969"/>
          </a:xfrm>
        </p:spPr>
        <p:txBody>
          <a:bodyPr>
            <a:normAutofit/>
          </a:bodyPr>
          <a:lstStyle/>
          <a:p>
            <a:pPr algn="ctr"/>
            <a:r>
              <a:rPr lang="en-US" dirty="0">
                <a:latin typeface="Times New Roman" panose="02020603050405020304" pitchFamily="18" charset="0"/>
                <a:cs typeface="Times New Roman" panose="02020603050405020304" pitchFamily="18" charset="0"/>
              </a:rPr>
              <a:t>FINANCE COMMITTEE</a:t>
            </a:r>
          </a:p>
        </p:txBody>
      </p:sp>
    </p:spTree>
    <p:extLst>
      <p:ext uri="{BB962C8B-B14F-4D97-AF65-F5344CB8AC3E}">
        <p14:creationId xmlns:p14="http://schemas.microsoft.com/office/powerpoint/2010/main" val="38301244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Trends by Institution Type</a:t>
            </a:r>
          </a:p>
        </p:txBody>
      </p:sp>
      <p:sp>
        <p:nvSpPr>
          <p:cNvPr id="8" name="TextBox 7">
            <a:extLst>
              <a:ext uri="{FF2B5EF4-FFF2-40B4-BE49-F238E27FC236}">
                <a16:creationId xmlns:a16="http://schemas.microsoft.com/office/drawing/2014/main" id="{554A173A-8360-2CE7-9BF1-218386457FCF}"/>
              </a:ext>
            </a:extLst>
          </p:cNvPr>
          <p:cNvSpPr txBox="1"/>
          <p:nvPr/>
        </p:nvSpPr>
        <p:spPr>
          <a:xfrm>
            <a:off x="7305916" y="2045777"/>
            <a:ext cx="4296754" cy="44012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Public 4-year consistently award 55% of the total statewide credit credentials.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Public 2-year award about 37%.</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Private/independent institutions award about 7%.</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The two nursing schools and one technical institute award 1% of the statewide total.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Public 4-year universities reported a slight increase of 2% from 2022 to 2023.</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Public 2-year colleges reported a 3.3% decrease in total awards from 2022 to 2023.</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Private/Independent institutions reported a slight .8% increase in total awards from 2022 to 2023.</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33CEB076-A466-0F1F-5FEB-9DC50A3C1EC9}"/>
              </a:ext>
            </a:extLst>
          </p:cNvPr>
          <p:cNvPicPr>
            <a:picLocks noChangeAspect="1"/>
          </p:cNvPicPr>
          <p:nvPr/>
        </p:nvPicPr>
        <p:blipFill>
          <a:blip r:embed="rId2"/>
          <a:stretch>
            <a:fillRect/>
          </a:stretch>
        </p:blipFill>
        <p:spPr>
          <a:xfrm>
            <a:off x="434054" y="1655066"/>
            <a:ext cx="6637639" cy="4791916"/>
          </a:xfrm>
          <a:prstGeom prst="rect">
            <a:avLst/>
          </a:prstGeom>
        </p:spPr>
      </p:pic>
    </p:spTree>
    <p:extLst>
      <p:ext uri="{BB962C8B-B14F-4D97-AF65-F5344CB8AC3E}">
        <p14:creationId xmlns:p14="http://schemas.microsoft.com/office/powerpoint/2010/main" val="4075609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Trends by Institution Type</a:t>
            </a:r>
          </a:p>
        </p:txBody>
      </p:sp>
      <p:sp>
        <p:nvSpPr>
          <p:cNvPr id="8" name="TextBox 7">
            <a:extLst>
              <a:ext uri="{FF2B5EF4-FFF2-40B4-BE49-F238E27FC236}">
                <a16:creationId xmlns:a16="http://schemas.microsoft.com/office/drawing/2014/main" id="{554A173A-8360-2CE7-9BF1-218386457FCF}"/>
              </a:ext>
            </a:extLst>
          </p:cNvPr>
          <p:cNvSpPr txBox="1"/>
          <p:nvPr/>
        </p:nvSpPr>
        <p:spPr>
          <a:xfrm>
            <a:off x="6760970" y="2060834"/>
            <a:ext cx="4605159" cy="418576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Public 4-year conferred 13,118 Bachelor’s degrees, which is the lowest total since 2015.</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Bachelor’s degrees had been on a steady growth trend until Covid pushed course delivery online, which impacted awards in 2022 and 2023.</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38% of Bachelor’s degrees were awarded in Business and Healthcare. Top 3 program areas include: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Nursing</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Business Administration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Marketing</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Top 5 universities awarding Bachelor’s degrees include: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UAF – 4,751</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ASU – 1,763</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UCA – 1,584</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ATU – 1,100</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UALR – 1,014 </a:t>
            </a:r>
          </a:p>
        </p:txBody>
      </p:sp>
      <p:pic>
        <p:nvPicPr>
          <p:cNvPr id="3" name="Picture 2">
            <a:extLst>
              <a:ext uri="{FF2B5EF4-FFF2-40B4-BE49-F238E27FC236}">
                <a16:creationId xmlns:a16="http://schemas.microsoft.com/office/drawing/2014/main" id="{FEB43CD2-AEF8-54F0-5112-49F6ECE5F46C}"/>
              </a:ext>
            </a:extLst>
          </p:cNvPr>
          <p:cNvPicPr>
            <a:picLocks noChangeAspect="1"/>
          </p:cNvPicPr>
          <p:nvPr/>
        </p:nvPicPr>
        <p:blipFill>
          <a:blip r:embed="rId2"/>
          <a:stretch>
            <a:fillRect/>
          </a:stretch>
        </p:blipFill>
        <p:spPr>
          <a:xfrm>
            <a:off x="681417" y="2060834"/>
            <a:ext cx="5822185" cy="3383573"/>
          </a:xfrm>
          <a:prstGeom prst="rect">
            <a:avLst/>
          </a:prstGeom>
        </p:spPr>
      </p:pic>
    </p:spTree>
    <p:extLst>
      <p:ext uri="{BB962C8B-B14F-4D97-AF65-F5344CB8AC3E}">
        <p14:creationId xmlns:p14="http://schemas.microsoft.com/office/powerpoint/2010/main" val="35881077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Trends by Institution Type</a:t>
            </a:r>
          </a:p>
        </p:txBody>
      </p:sp>
      <p:sp>
        <p:nvSpPr>
          <p:cNvPr id="8" name="TextBox 7">
            <a:extLst>
              <a:ext uri="{FF2B5EF4-FFF2-40B4-BE49-F238E27FC236}">
                <a16:creationId xmlns:a16="http://schemas.microsoft.com/office/drawing/2014/main" id="{554A173A-8360-2CE7-9BF1-218386457FCF}"/>
              </a:ext>
            </a:extLst>
          </p:cNvPr>
          <p:cNvSpPr txBox="1"/>
          <p:nvPr/>
        </p:nvSpPr>
        <p:spPr>
          <a:xfrm>
            <a:off x="7136820" y="2090693"/>
            <a:ext cx="4296754"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Public 4-year conferred 5,486 Masters degrees in 2023, which is 500 more than 2022.</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36% of Masters degrees were awarded in Education. Top program areas include: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Education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Computer Science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Business Administration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Healthcare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Top 5 awarding institutions in 2023:</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ASU – 1,672</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UA – 1,203</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SAUM – 834</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UCA – 521</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UALR - 434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31E1C6F8-502A-619A-B0D5-B569293B2171}"/>
              </a:ext>
            </a:extLst>
          </p:cNvPr>
          <p:cNvPicPr>
            <a:picLocks noChangeAspect="1"/>
          </p:cNvPicPr>
          <p:nvPr/>
        </p:nvPicPr>
        <p:blipFill>
          <a:blip r:embed="rId2"/>
          <a:stretch>
            <a:fillRect/>
          </a:stretch>
        </p:blipFill>
        <p:spPr>
          <a:xfrm>
            <a:off x="758426" y="2090693"/>
            <a:ext cx="6097690" cy="3469598"/>
          </a:xfrm>
          <a:prstGeom prst="rect">
            <a:avLst/>
          </a:prstGeom>
        </p:spPr>
      </p:pic>
    </p:spTree>
    <p:extLst>
      <p:ext uri="{BB962C8B-B14F-4D97-AF65-F5344CB8AC3E}">
        <p14:creationId xmlns:p14="http://schemas.microsoft.com/office/powerpoint/2010/main" val="21130140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Trends by Institution Type</a:t>
            </a:r>
          </a:p>
        </p:txBody>
      </p:sp>
      <p:sp>
        <p:nvSpPr>
          <p:cNvPr id="8" name="TextBox 7">
            <a:extLst>
              <a:ext uri="{FF2B5EF4-FFF2-40B4-BE49-F238E27FC236}">
                <a16:creationId xmlns:a16="http://schemas.microsoft.com/office/drawing/2014/main" id="{554A173A-8360-2CE7-9BF1-218386457FCF}"/>
              </a:ext>
            </a:extLst>
          </p:cNvPr>
          <p:cNvSpPr txBox="1"/>
          <p:nvPr/>
        </p:nvSpPr>
        <p:spPr>
          <a:xfrm>
            <a:off x="797919" y="4224277"/>
            <a:ext cx="4900917" cy="246221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Public 2-year colleges conferred 7,329 Certificates of Proficiency in 2023, the second largest total ever awarded.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 2023, 35% of CPs awarded by 2-year colleges are in Healthcare, followed by 15% in Precision Production and 12% in Mechanic and Repair Technologies.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The top 3 awarding colleges in 2023 include: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BRTC – 951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UAPTC – 576</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ASUN - 527 </a:t>
            </a:r>
          </a:p>
        </p:txBody>
      </p:sp>
      <p:pic>
        <p:nvPicPr>
          <p:cNvPr id="3" name="Picture 2">
            <a:extLst>
              <a:ext uri="{FF2B5EF4-FFF2-40B4-BE49-F238E27FC236}">
                <a16:creationId xmlns:a16="http://schemas.microsoft.com/office/drawing/2014/main" id="{4EC50EE8-6D03-88B0-8311-2F3352797174}"/>
              </a:ext>
            </a:extLst>
          </p:cNvPr>
          <p:cNvPicPr>
            <a:picLocks noChangeAspect="1"/>
          </p:cNvPicPr>
          <p:nvPr/>
        </p:nvPicPr>
        <p:blipFill>
          <a:blip r:embed="rId2"/>
          <a:stretch>
            <a:fillRect/>
          </a:stretch>
        </p:blipFill>
        <p:spPr>
          <a:xfrm>
            <a:off x="797919" y="1521403"/>
            <a:ext cx="4650612" cy="2588658"/>
          </a:xfrm>
          <a:prstGeom prst="rect">
            <a:avLst/>
          </a:prstGeom>
        </p:spPr>
      </p:pic>
      <p:pic>
        <p:nvPicPr>
          <p:cNvPr id="4" name="Picture 3">
            <a:extLst>
              <a:ext uri="{FF2B5EF4-FFF2-40B4-BE49-F238E27FC236}">
                <a16:creationId xmlns:a16="http://schemas.microsoft.com/office/drawing/2014/main" id="{ADD2C9C6-4BFC-488B-1D57-AF491A5A270E}"/>
              </a:ext>
            </a:extLst>
          </p:cNvPr>
          <p:cNvPicPr>
            <a:picLocks noChangeAspect="1"/>
          </p:cNvPicPr>
          <p:nvPr/>
        </p:nvPicPr>
        <p:blipFill>
          <a:blip r:embed="rId3"/>
          <a:stretch>
            <a:fillRect/>
          </a:stretch>
        </p:blipFill>
        <p:spPr>
          <a:xfrm>
            <a:off x="6834909" y="1521403"/>
            <a:ext cx="4645891" cy="2588658"/>
          </a:xfrm>
          <a:prstGeom prst="rect">
            <a:avLst/>
          </a:prstGeom>
        </p:spPr>
      </p:pic>
      <p:sp>
        <p:nvSpPr>
          <p:cNvPr id="5" name="TextBox 4">
            <a:extLst>
              <a:ext uri="{FF2B5EF4-FFF2-40B4-BE49-F238E27FC236}">
                <a16:creationId xmlns:a16="http://schemas.microsoft.com/office/drawing/2014/main" id="{9FE5789B-3D4C-A67A-A7CE-77FB826F5402}"/>
              </a:ext>
            </a:extLst>
          </p:cNvPr>
          <p:cNvSpPr txBox="1"/>
          <p:nvPr/>
        </p:nvSpPr>
        <p:spPr>
          <a:xfrm>
            <a:off x="6834909" y="4224277"/>
            <a:ext cx="5117869" cy="246221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Public 2-year conferred 5,106 Technical certificates in 2023, which is the lowest total since 2018.</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 2023, 36% of TCs were awarded in the Healthcare field followed by 32% in Liberal Arts/General Studies.  The top 5 awarding colleges in 2023 include: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UAPTC – 623</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NWACC – 513</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ASUN – 400</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UACCM – 396</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BRTC - 306</a:t>
            </a:r>
          </a:p>
        </p:txBody>
      </p:sp>
      <p:sp>
        <p:nvSpPr>
          <p:cNvPr id="7" name="Rectangle 6">
            <a:extLst>
              <a:ext uri="{FF2B5EF4-FFF2-40B4-BE49-F238E27FC236}">
                <a16:creationId xmlns:a16="http://schemas.microsoft.com/office/drawing/2014/main" id="{093FDA81-9951-8563-429A-9AC9D83DC7BB}"/>
              </a:ext>
            </a:extLst>
          </p:cNvPr>
          <p:cNvSpPr/>
          <p:nvPr/>
        </p:nvSpPr>
        <p:spPr>
          <a:xfrm>
            <a:off x="6096000" y="1518696"/>
            <a:ext cx="91440" cy="486933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551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Trends by Institution Type</a:t>
            </a:r>
          </a:p>
        </p:txBody>
      </p:sp>
      <p:sp>
        <p:nvSpPr>
          <p:cNvPr id="8" name="TextBox 7">
            <a:extLst>
              <a:ext uri="{FF2B5EF4-FFF2-40B4-BE49-F238E27FC236}">
                <a16:creationId xmlns:a16="http://schemas.microsoft.com/office/drawing/2014/main" id="{554A173A-8360-2CE7-9BF1-218386457FCF}"/>
              </a:ext>
            </a:extLst>
          </p:cNvPr>
          <p:cNvSpPr txBox="1"/>
          <p:nvPr/>
        </p:nvSpPr>
        <p:spPr>
          <a:xfrm>
            <a:off x="6812638" y="2280837"/>
            <a:ext cx="4296754" cy="310854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Public 2-year conferred 6,100 Associate degrees in 2023, which is a decline from 2022.</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 2023, 47% of Associate degrees awarded by 2-year colleges were in Liberal Arts/General Studies, followed by 21% in Healthcare.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Top 5 awarding colleges in 2023 include: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NWACC – 1,226</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UAPTC – 663</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ASUB – 492</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BRTC – 436</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UCAAM - 416</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9BB2EEE1-862A-1E78-05A3-7C659E4860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2659" y="2280837"/>
            <a:ext cx="5657663" cy="3398630"/>
          </a:xfrm>
          <a:prstGeom prst="rect">
            <a:avLst/>
          </a:prstGeom>
          <a:noFill/>
        </p:spPr>
      </p:pic>
    </p:spTree>
    <p:extLst>
      <p:ext uri="{BB962C8B-B14F-4D97-AF65-F5344CB8AC3E}">
        <p14:creationId xmlns:p14="http://schemas.microsoft.com/office/powerpoint/2010/main" val="3962425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3183862" y="2746527"/>
            <a:ext cx="8333222" cy="1147969"/>
          </a:xfrm>
        </p:spPr>
        <p:txBody>
          <a:bodyPr/>
          <a:lstStyle/>
          <a:p>
            <a:r>
              <a:rPr lang="en-US" dirty="0">
                <a:latin typeface="Times New Roman" panose="02020603050405020304" pitchFamily="18" charset="0"/>
                <a:cs typeface="Times New Roman" panose="02020603050405020304" pitchFamily="18" charset="0"/>
              </a:rPr>
              <a:t>ANY QUESTIONS?</a:t>
            </a:r>
          </a:p>
        </p:txBody>
      </p:sp>
    </p:spTree>
    <p:extLst>
      <p:ext uri="{BB962C8B-B14F-4D97-AF65-F5344CB8AC3E}">
        <p14:creationId xmlns:p14="http://schemas.microsoft.com/office/powerpoint/2010/main" val="3956748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751467" y="5522976"/>
            <a:ext cx="3065753" cy="499598"/>
          </a:xfrm>
        </p:spPr>
        <p:txBody>
          <a:bodyPr>
            <a:normAutofit fontScale="90000"/>
          </a:bodyPr>
          <a:lstStyle/>
          <a:p>
            <a:r>
              <a:rPr lang="en-US" sz="3600" dirty="0"/>
              <a:t>Mason Campbell</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5489096" y="6022574"/>
            <a:ext cx="5590494" cy="499598"/>
          </a:xfrm>
        </p:spPr>
        <p:txBody>
          <a:bodyPr/>
          <a:lstStyle/>
          <a:p>
            <a:r>
              <a:rPr lang="en-US" spc="0" dirty="0"/>
              <a:t>Assistant Commissioner of Academic Affairs</a:t>
            </a:r>
          </a:p>
        </p:txBody>
      </p:sp>
      <p:sp>
        <p:nvSpPr>
          <p:cNvPr id="2" name="TextBox 1">
            <a:extLst>
              <a:ext uri="{FF2B5EF4-FFF2-40B4-BE49-F238E27FC236}">
                <a16:creationId xmlns:a16="http://schemas.microsoft.com/office/drawing/2014/main" id="{0F8A7ED7-0CCA-BBF7-6CDE-3241EDB46A76}"/>
              </a:ext>
            </a:extLst>
          </p:cNvPr>
          <p:cNvSpPr txBox="1"/>
          <p:nvPr/>
        </p:nvSpPr>
        <p:spPr>
          <a:xfrm>
            <a:off x="4376691" y="3353894"/>
            <a:ext cx="7815309"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194C"/>
                </a:solidFill>
                <a:effectLst/>
                <a:uLnTx/>
                <a:uFillTx/>
                <a:latin typeface="Arial" panose="020B0604020202020204" pitchFamily="34" charset="0"/>
                <a:ea typeface="+mn-ea"/>
                <a:cs typeface="Arial" panose="020B0604020202020204" pitchFamily="34" charset="0"/>
              </a:rPr>
              <a:t>Program Status Report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194C"/>
                </a:solidFill>
                <a:effectLst/>
                <a:uLnTx/>
                <a:uFillTx/>
                <a:latin typeface="Arial" panose="020B0604020202020204" pitchFamily="34" charset="0"/>
                <a:ea typeface="+mn-ea"/>
                <a:cs typeface="Arial" panose="020B0604020202020204" pitchFamily="34" charset="0"/>
              </a:rPr>
              <a:t>Agenda Item No. 17</a:t>
            </a:r>
            <a:endParaRPr kumimoji="0" lang="en-US" sz="2400" b="0" i="1"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833582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1C09660-2312-F767-ACBE-266970218CDD}"/>
              </a:ext>
            </a:extLst>
          </p:cNvPr>
          <p:cNvSpPr>
            <a:spLocks noGrp="1"/>
          </p:cNvSpPr>
          <p:nvPr>
            <p:ph type="title"/>
          </p:nvPr>
        </p:nvSpPr>
        <p:spPr/>
        <p:txBody>
          <a:bodyPr/>
          <a:lstStyle/>
          <a:p>
            <a:r>
              <a:rPr lang="en-US" dirty="0"/>
              <a:t>Academic Status Definitions</a:t>
            </a:r>
          </a:p>
        </p:txBody>
      </p:sp>
      <p:graphicFrame>
        <p:nvGraphicFramePr>
          <p:cNvPr id="11" name="Table 10">
            <a:extLst>
              <a:ext uri="{FF2B5EF4-FFF2-40B4-BE49-F238E27FC236}">
                <a16:creationId xmlns:a16="http://schemas.microsoft.com/office/drawing/2014/main" id="{1A0893CB-95D2-61C6-86AA-16190A4E6ED3}"/>
              </a:ext>
            </a:extLst>
          </p:cNvPr>
          <p:cNvGraphicFramePr>
            <a:graphicFrameLocks noGrp="1"/>
          </p:cNvGraphicFramePr>
          <p:nvPr/>
        </p:nvGraphicFramePr>
        <p:xfrm>
          <a:off x="518678" y="1845868"/>
          <a:ext cx="9092047" cy="4564464"/>
        </p:xfrm>
        <a:graphic>
          <a:graphicData uri="http://schemas.openxmlformats.org/drawingml/2006/table">
            <a:tbl>
              <a:tblPr firstRow="1" firstCol="1" bandRow="1">
                <a:tableStyleId>{5C22544A-7EE6-4342-B048-85BDC9FD1C3A}</a:tableStyleId>
              </a:tblPr>
              <a:tblGrid>
                <a:gridCol w="2095547">
                  <a:extLst>
                    <a:ext uri="{9D8B030D-6E8A-4147-A177-3AD203B41FA5}">
                      <a16:colId xmlns:a16="http://schemas.microsoft.com/office/drawing/2014/main" val="2774185283"/>
                    </a:ext>
                  </a:extLst>
                </a:gridCol>
                <a:gridCol w="967175">
                  <a:extLst>
                    <a:ext uri="{9D8B030D-6E8A-4147-A177-3AD203B41FA5}">
                      <a16:colId xmlns:a16="http://schemas.microsoft.com/office/drawing/2014/main" val="810100817"/>
                    </a:ext>
                  </a:extLst>
                </a:gridCol>
                <a:gridCol w="6029325">
                  <a:extLst>
                    <a:ext uri="{9D8B030D-6E8A-4147-A177-3AD203B41FA5}">
                      <a16:colId xmlns:a16="http://schemas.microsoft.com/office/drawing/2014/main" val="937578891"/>
                    </a:ext>
                  </a:extLst>
                </a:gridCol>
              </a:tblGrid>
              <a:tr h="723984">
                <a:tc>
                  <a:txBody>
                    <a:bodyPr/>
                    <a:lstStyle/>
                    <a:p>
                      <a:pPr marL="0" marR="0" algn="ctr">
                        <a:spcBef>
                          <a:spcPts val="0"/>
                        </a:spcBef>
                        <a:spcAft>
                          <a:spcPts val="0"/>
                        </a:spcAft>
                      </a:pPr>
                      <a:r>
                        <a:rPr lang="en-US" sz="1800" kern="100" dirty="0">
                          <a:effectLst/>
                          <a:latin typeface="Arial" panose="020B0604020202020204" pitchFamily="34" charset="0"/>
                          <a:cs typeface="Arial" panose="020B0604020202020204" pitchFamily="34" charset="0"/>
                        </a:rPr>
                        <a:t>Status</a:t>
                      </a: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kern="100" dirty="0">
                          <a:effectLst/>
                          <a:latin typeface="Arial" panose="020B0604020202020204" pitchFamily="34" charset="0"/>
                          <a:cs typeface="Arial" panose="020B0604020202020204" pitchFamily="34" charset="0"/>
                        </a:rPr>
                        <a:t>Status Value</a:t>
                      </a: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kern="100" dirty="0">
                          <a:effectLst/>
                          <a:latin typeface="Arial" panose="020B0604020202020204" pitchFamily="34" charset="0"/>
                          <a:cs typeface="Arial" panose="020B0604020202020204" pitchFamily="34" charset="0"/>
                        </a:rPr>
                        <a:t>Description</a:t>
                      </a: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52021761"/>
                  </a:ext>
                </a:extLst>
              </a:tr>
              <a:tr h="241328">
                <a:tc>
                  <a:txBody>
                    <a:bodyPr/>
                    <a:lstStyle/>
                    <a:p>
                      <a:pPr marL="0" marR="0">
                        <a:spcBef>
                          <a:spcPts val="0"/>
                        </a:spcBef>
                        <a:spcAft>
                          <a:spcPts val="0"/>
                        </a:spcAft>
                      </a:pPr>
                      <a:r>
                        <a:rPr lang="en-US" sz="1800" kern="100">
                          <a:effectLst/>
                          <a:latin typeface="Arial" panose="020B0604020202020204" pitchFamily="34" charset="0"/>
                          <a:cs typeface="Arial" panose="020B0604020202020204" pitchFamily="34" charset="0"/>
                        </a:rPr>
                        <a:t>Active</a:t>
                      </a:r>
                      <a:endParaRPr lang="en-US"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kern="100" dirty="0">
                          <a:solidFill>
                            <a:schemeClr val="tx1"/>
                          </a:solidFill>
                          <a:effectLst/>
                          <a:latin typeface="Arial" panose="020B0604020202020204" pitchFamily="34" charset="0"/>
                          <a:cs typeface="Arial" panose="020B0604020202020204" pitchFamily="34" charset="0"/>
                        </a:rPr>
                        <a:t>A</a:t>
                      </a:r>
                      <a:endParaRPr lang="en-US" sz="18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kern="100">
                          <a:solidFill>
                            <a:schemeClr val="tx1"/>
                          </a:solidFill>
                          <a:effectLst/>
                          <a:latin typeface="Arial" panose="020B0604020202020204" pitchFamily="34" charset="0"/>
                          <a:cs typeface="Arial" panose="020B0604020202020204" pitchFamily="34" charset="0"/>
                        </a:rPr>
                        <a:t>Current, active programs offered by an institution.</a:t>
                      </a:r>
                      <a:endParaRPr lang="en-US" sz="18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91327647"/>
                  </a:ext>
                </a:extLst>
              </a:tr>
              <a:tr h="241328">
                <a:tc>
                  <a:txBody>
                    <a:bodyPr/>
                    <a:lstStyle/>
                    <a:p>
                      <a:pPr marL="0" marR="0">
                        <a:spcBef>
                          <a:spcPts val="0"/>
                        </a:spcBef>
                        <a:spcAft>
                          <a:spcPts val="0"/>
                        </a:spcAft>
                      </a:pPr>
                      <a:r>
                        <a:rPr lang="en-US" sz="1800" kern="100">
                          <a:effectLst/>
                          <a:latin typeface="Arial" panose="020B0604020202020204" pitchFamily="34" charset="0"/>
                          <a:cs typeface="Arial" panose="020B0604020202020204" pitchFamily="34" charset="0"/>
                        </a:rPr>
                        <a:t>Active Future </a:t>
                      </a: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kern="100" dirty="0">
                          <a:solidFill>
                            <a:schemeClr val="tx1"/>
                          </a:solidFill>
                          <a:effectLst/>
                          <a:latin typeface="Arial" panose="020B0604020202020204" pitchFamily="34" charset="0"/>
                          <a:cs typeface="Arial" panose="020B0604020202020204" pitchFamily="34" charset="0"/>
                        </a:rPr>
                        <a:t>N</a:t>
                      </a:r>
                      <a:endParaRPr lang="en-US" sz="18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kern="100" dirty="0">
                          <a:solidFill>
                            <a:schemeClr val="tx1"/>
                          </a:solidFill>
                          <a:effectLst/>
                          <a:latin typeface="Arial" panose="020B0604020202020204" pitchFamily="34" charset="0"/>
                          <a:cs typeface="Arial" panose="020B0604020202020204" pitchFamily="34" charset="0"/>
                        </a:rPr>
                        <a:t>Newly created program with a future effective date.</a:t>
                      </a:r>
                      <a:endParaRPr lang="en-US" sz="18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57412482"/>
                  </a:ext>
                </a:extLst>
              </a:tr>
              <a:tr h="965312">
                <a:tc>
                  <a:txBody>
                    <a:bodyPr/>
                    <a:lstStyle/>
                    <a:p>
                      <a:pPr marL="0" marR="0">
                        <a:spcBef>
                          <a:spcPts val="0"/>
                        </a:spcBef>
                        <a:spcAft>
                          <a:spcPts val="0"/>
                        </a:spcAft>
                      </a:pPr>
                      <a:r>
                        <a:rPr lang="en-US" sz="1800" kern="100">
                          <a:effectLst/>
                          <a:latin typeface="Arial" panose="020B0604020202020204" pitchFamily="34" charset="0"/>
                          <a:cs typeface="Arial" panose="020B0604020202020204" pitchFamily="34" charset="0"/>
                        </a:rPr>
                        <a:t>Inactive</a:t>
                      </a:r>
                      <a:endParaRPr lang="en-US"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kern="100">
                          <a:solidFill>
                            <a:schemeClr val="tx1"/>
                          </a:solidFill>
                          <a:effectLst/>
                          <a:latin typeface="Arial" panose="020B0604020202020204" pitchFamily="34" charset="0"/>
                          <a:cs typeface="Arial" panose="020B0604020202020204" pitchFamily="34" charset="0"/>
                        </a:rPr>
                        <a:t>I</a:t>
                      </a:r>
                      <a:endParaRPr lang="en-US" sz="18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kern="100" dirty="0">
                          <a:solidFill>
                            <a:schemeClr val="tx1"/>
                          </a:solidFill>
                          <a:effectLst/>
                          <a:latin typeface="Arial" panose="020B0604020202020204" pitchFamily="34" charset="0"/>
                          <a:cs typeface="Arial" panose="020B0604020202020204" pitchFamily="34" charset="0"/>
                        </a:rPr>
                        <a:t>A program that is placed on “hold” for a maximum of 5 years. Must have 0 enrolled students and be completely inactive at the campus level. Can be reactivated via Letter of Notification within the 5-year timeframe.</a:t>
                      </a:r>
                      <a:endParaRPr lang="en-US" sz="18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59958697"/>
                  </a:ext>
                </a:extLst>
              </a:tr>
              <a:tr h="723984">
                <a:tc>
                  <a:txBody>
                    <a:bodyPr/>
                    <a:lstStyle/>
                    <a:p>
                      <a:pPr marL="0" marR="0">
                        <a:spcBef>
                          <a:spcPts val="0"/>
                        </a:spcBef>
                        <a:spcAft>
                          <a:spcPts val="0"/>
                        </a:spcAft>
                      </a:pPr>
                      <a:r>
                        <a:rPr lang="en-US" sz="1800" kern="100">
                          <a:effectLst/>
                          <a:latin typeface="Arial" panose="020B0604020202020204" pitchFamily="34" charset="0"/>
                          <a:cs typeface="Arial" panose="020B0604020202020204" pitchFamily="34" charset="0"/>
                        </a:rPr>
                        <a:t>Future Inactive</a:t>
                      </a:r>
                      <a:endParaRPr lang="en-US"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kern="100">
                          <a:solidFill>
                            <a:schemeClr val="tx1"/>
                          </a:solidFill>
                          <a:effectLst/>
                          <a:latin typeface="Arial" panose="020B0604020202020204" pitchFamily="34" charset="0"/>
                          <a:cs typeface="Arial" panose="020B0604020202020204" pitchFamily="34" charset="0"/>
                        </a:rPr>
                        <a:t>F</a:t>
                      </a:r>
                      <a:endParaRPr lang="en-US" sz="18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kern="100" dirty="0">
                          <a:solidFill>
                            <a:schemeClr val="tx1"/>
                          </a:solidFill>
                          <a:effectLst/>
                          <a:latin typeface="Arial" panose="020B0604020202020204" pitchFamily="34" charset="0"/>
                          <a:cs typeface="Arial" panose="020B0604020202020204" pitchFamily="34" charset="0"/>
                        </a:rPr>
                        <a:t>A program that has been requested to be inactivated but contains declared or enrolled students. These students must be a part of a required teach-out plan.</a:t>
                      </a:r>
                      <a:endParaRPr lang="en-US" sz="18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49972978"/>
                  </a:ext>
                </a:extLst>
              </a:tr>
              <a:tr h="482656">
                <a:tc>
                  <a:txBody>
                    <a:bodyPr/>
                    <a:lstStyle/>
                    <a:p>
                      <a:pPr marL="0" marR="0">
                        <a:spcBef>
                          <a:spcPts val="0"/>
                        </a:spcBef>
                        <a:spcAft>
                          <a:spcPts val="0"/>
                        </a:spcAft>
                      </a:pPr>
                      <a:r>
                        <a:rPr lang="en-US" sz="1800" kern="100">
                          <a:effectLst/>
                          <a:latin typeface="Arial" panose="020B0604020202020204" pitchFamily="34" charset="0"/>
                          <a:cs typeface="Arial" panose="020B0604020202020204" pitchFamily="34" charset="0"/>
                        </a:rPr>
                        <a:t>Delete*</a:t>
                      </a:r>
                      <a:endParaRPr lang="en-US" sz="1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kern="100">
                          <a:solidFill>
                            <a:schemeClr val="tx1"/>
                          </a:solidFill>
                          <a:effectLst/>
                          <a:latin typeface="Arial" panose="020B0604020202020204" pitchFamily="34" charset="0"/>
                          <a:cs typeface="Arial" panose="020B0604020202020204" pitchFamily="34" charset="0"/>
                        </a:rPr>
                        <a:t>D</a:t>
                      </a:r>
                      <a:endParaRPr lang="en-US" sz="18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kern="100" dirty="0">
                          <a:solidFill>
                            <a:schemeClr val="tx1"/>
                          </a:solidFill>
                          <a:effectLst/>
                          <a:latin typeface="Arial" panose="020B0604020202020204" pitchFamily="34" charset="0"/>
                          <a:cs typeface="Arial" panose="020B0604020202020204" pitchFamily="34" charset="0"/>
                        </a:rPr>
                        <a:t>A program that an institution no longer offers. Cannot have any declared or enrolled students.</a:t>
                      </a:r>
                      <a:endParaRPr lang="en-US" sz="18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99199504"/>
                  </a:ext>
                </a:extLst>
              </a:tr>
              <a:tr h="723984">
                <a:tc>
                  <a:txBody>
                    <a:bodyPr/>
                    <a:lstStyle/>
                    <a:p>
                      <a:pPr marL="0" marR="0">
                        <a:spcBef>
                          <a:spcPts val="0"/>
                        </a:spcBef>
                        <a:spcAft>
                          <a:spcPts val="0"/>
                        </a:spcAft>
                      </a:pPr>
                      <a:r>
                        <a:rPr lang="en-US" sz="1800" kern="100" dirty="0">
                          <a:effectLst/>
                          <a:latin typeface="Arial" panose="020B0604020202020204" pitchFamily="34" charset="0"/>
                          <a:cs typeface="Arial" panose="020B0604020202020204" pitchFamily="34" charset="0"/>
                        </a:rPr>
                        <a:t>Phase-Out Delete</a:t>
                      </a: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kern="100">
                          <a:solidFill>
                            <a:schemeClr val="tx1"/>
                          </a:solidFill>
                          <a:effectLst/>
                          <a:latin typeface="Arial" panose="020B0604020202020204" pitchFamily="34" charset="0"/>
                          <a:cs typeface="Arial" panose="020B0604020202020204" pitchFamily="34" charset="0"/>
                        </a:rPr>
                        <a:t>P</a:t>
                      </a:r>
                      <a:endParaRPr lang="en-US" sz="18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kern="100" dirty="0">
                          <a:solidFill>
                            <a:schemeClr val="tx1"/>
                          </a:solidFill>
                          <a:effectLst/>
                          <a:latin typeface="Arial" panose="020B0604020202020204" pitchFamily="34" charset="0"/>
                          <a:cs typeface="Arial" panose="020B0604020202020204" pitchFamily="34" charset="0"/>
                        </a:rPr>
                        <a:t>A program that has been requested to be deleted but contains declared or enrolled students. These students must be a part of a required teach-out plan.</a:t>
                      </a:r>
                      <a:endParaRPr lang="en-US" sz="18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543938788"/>
                  </a:ext>
                </a:extLst>
              </a:tr>
            </a:tbl>
          </a:graphicData>
        </a:graphic>
      </p:graphicFrame>
      <p:sp>
        <p:nvSpPr>
          <p:cNvPr id="16" name="TextBox 15">
            <a:extLst>
              <a:ext uri="{FF2B5EF4-FFF2-40B4-BE49-F238E27FC236}">
                <a16:creationId xmlns:a16="http://schemas.microsoft.com/office/drawing/2014/main" id="{89841D03-9B2B-71A3-E660-9BF1FA005708}"/>
              </a:ext>
            </a:extLst>
          </p:cNvPr>
          <p:cNvSpPr txBox="1"/>
          <p:nvPr/>
        </p:nvSpPr>
        <p:spPr>
          <a:xfrm>
            <a:off x="518678" y="6410332"/>
            <a:ext cx="61022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*not included in the Approved Degree Programs list</a:t>
            </a:r>
            <a:endParaRPr kumimoji="0" lang="en-US" sz="2000" b="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69491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3947530" y="510473"/>
            <a:ext cx="8040029" cy="1147968"/>
          </a:xfrm>
        </p:spPr>
        <p:txBody>
          <a:bodyPr anchor="ctr">
            <a:norm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3800" b="1" dirty="0">
                <a:cs typeface="Calibri Light" panose="020F0302020204030204" pitchFamily="34" charset="0"/>
              </a:rPr>
              <a:t>Academic Program Status</a:t>
            </a:r>
            <a:r>
              <a:rPr lang="en-US" sz="3800" b="1" baseline="0" dirty="0">
                <a:cs typeface="Calibri Light" panose="020F0302020204030204" pitchFamily="34" charset="0"/>
              </a:rPr>
              <a:t> Overview </a:t>
            </a:r>
            <a:br>
              <a:rPr lang="en-US" sz="3800" b="1" baseline="0" dirty="0">
                <a:cs typeface="Calibri Light" panose="020F0302020204030204" pitchFamily="34" charset="0"/>
              </a:rPr>
            </a:br>
            <a:r>
              <a:rPr lang="en-US" sz="3800" b="1" dirty="0">
                <a:cs typeface="Calibri Light" panose="020F0302020204030204" pitchFamily="34" charset="0"/>
              </a:rPr>
              <a:t>AY2023</a:t>
            </a:r>
            <a:endParaRPr lang="en-US" sz="3800" dirty="0">
              <a:cs typeface="Calibri Light" panose="020F0302020204030204" pitchFamily="34" charset="0"/>
            </a:endParaRPr>
          </a:p>
        </p:txBody>
      </p:sp>
      <p:grpSp>
        <p:nvGrpSpPr>
          <p:cNvPr id="14" name="Group 13">
            <a:extLst>
              <a:ext uri="{FF2B5EF4-FFF2-40B4-BE49-F238E27FC236}">
                <a16:creationId xmlns:a16="http://schemas.microsoft.com/office/drawing/2014/main" id="{65BCABC3-1601-3CA4-C4E8-5EB15D59505A}"/>
              </a:ext>
            </a:extLst>
          </p:cNvPr>
          <p:cNvGrpSpPr>
            <a:grpSpLocks noGrp="1" noUngrp="1" noRot="1" noChangeAspect="1" noMove="1" noResize="1"/>
          </p:cNvGrpSpPr>
          <p:nvPr/>
        </p:nvGrpSpPr>
        <p:grpSpPr>
          <a:xfrm>
            <a:off x="958369" y="369528"/>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graphicFrame>
        <p:nvGraphicFramePr>
          <p:cNvPr id="4" name="Chart 3">
            <a:extLst>
              <a:ext uri="{FF2B5EF4-FFF2-40B4-BE49-F238E27FC236}">
                <a16:creationId xmlns:a16="http://schemas.microsoft.com/office/drawing/2014/main" id="{8BAD95F0-E06D-7173-187D-4FFAD36BB630}"/>
              </a:ext>
            </a:extLst>
          </p:cNvPr>
          <p:cNvGraphicFramePr/>
          <p:nvPr/>
        </p:nvGraphicFramePr>
        <p:xfrm>
          <a:off x="2438400" y="1515135"/>
          <a:ext cx="9549159" cy="51338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08020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icture Placeholder 4">
            <a:extLst>
              <a:ext uri="{FF2B5EF4-FFF2-40B4-BE49-F238E27FC236}">
                <a16:creationId xmlns:a16="http://schemas.microsoft.com/office/drawing/2014/main" id="{CADEDAA4-58F5-6B38-C415-D9B7CA99DCC9}"/>
              </a:ext>
            </a:extLst>
          </p:cNvPr>
          <p:cNvGraphicFramePr>
            <a:graphicFrameLocks noGrp="1"/>
          </p:cNvGraphicFramePr>
          <p:nvPr>
            <p:ph type="pic" sz="quarter" idx="4294967295"/>
          </p:nvPr>
        </p:nvGraphicFramePr>
        <p:xfrm>
          <a:off x="823382" y="1264979"/>
          <a:ext cx="10545236" cy="5400864"/>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5">
            <a:extLst>
              <a:ext uri="{FF2B5EF4-FFF2-40B4-BE49-F238E27FC236}">
                <a16:creationId xmlns:a16="http://schemas.microsoft.com/office/drawing/2014/main" id="{9928FECE-B817-4AE1-4402-271C0E1B8422}"/>
              </a:ext>
            </a:extLst>
          </p:cNvPr>
          <p:cNvSpPr txBox="1">
            <a:spLocks/>
          </p:cNvSpPr>
          <p:nvPr/>
        </p:nvSpPr>
        <p:spPr>
          <a:xfrm>
            <a:off x="0" y="1"/>
            <a:ext cx="12192000" cy="1130058"/>
          </a:xfrm>
          <a:prstGeom prst="rect">
            <a:avLst/>
          </a:prstGeom>
          <a:solidFill>
            <a:srgbClr val="4472C4">
              <a:lumMod val="50000"/>
            </a:srgbClr>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Academic Program Status Changes 4-Year Institutions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AY2023</a:t>
            </a:r>
          </a:p>
        </p:txBody>
      </p:sp>
    </p:spTree>
    <p:extLst>
      <p:ext uri="{BB962C8B-B14F-4D97-AF65-F5344CB8AC3E}">
        <p14:creationId xmlns:p14="http://schemas.microsoft.com/office/powerpoint/2010/main" val="1016869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a:bodyPr>
          <a:lstStyle/>
          <a:p>
            <a:pPr algn="r"/>
            <a:r>
              <a:rPr lang="en-US" sz="2800" b="0" dirty="0"/>
              <a:t>Nick Fuller</a:t>
            </a:r>
            <a:br>
              <a:rPr lang="en-US" sz="2800" b="0" dirty="0"/>
            </a:br>
            <a:r>
              <a:rPr lang="en-US" sz="2800" b="0" dirty="0"/>
              <a:t>Assistant 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667796"/>
            <a:ext cx="8293258" cy="2339304"/>
          </a:xfrm>
        </p:spPr>
        <p:txBody>
          <a:bodyPr/>
          <a:lstStyle/>
          <a:p>
            <a:pPr algn="ctr"/>
            <a:r>
              <a:rPr lang="en-US" sz="4000" b="1" dirty="0"/>
              <a:t>AGENDA ITEM NO. 1:</a:t>
            </a:r>
            <a:br>
              <a:rPr lang="en-US" sz="4000" b="1" dirty="0"/>
            </a:br>
            <a:r>
              <a:rPr lang="en-US" sz="4000" b="1" dirty="0"/>
              <a:t>BOND AND LOAN FEASIBILITY UPDATES</a:t>
            </a:r>
          </a:p>
        </p:txBody>
      </p:sp>
    </p:spTree>
    <p:extLst>
      <p:ext uri="{BB962C8B-B14F-4D97-AF65-F5344CB8AC3E}">
        <p14:creationId xmlns:p14="http://schemas.microsoft.com/office/powerpoint/2010/main" val="3980699782"/>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9928FECE-B817-4AE1-4402-271C0E1B8422}"/>
              </a:ext>
            </a:extLst>
          </p:cNvPr>
          <p:cNvSpPr txBox="1">
            <a:spLocks/>
          </p:cNvSpPr>
          <p:nvPr/>
        </p:nvSpPr>
        <p:spPr>
          <a:xfrm>
            <a:off x="0" y="1"/>
            <a:ext cx="12192000" cy="1130058"/>
          </a:xfrm>
          <a:prstGeom prst="rect">
            <a:avLst/>
          </a:prstGeom>
          <a:solidFill>
            <a:srgbClr val="4472C4">
              <a:lumMod val="50000"/>
            </a:srgbClr>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Academic Program Status Changes 2-Year Institutions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AY2023</a:t>
            </a:r>
          </a:p>
        </p:txBody>
      </p:sp>
      <p:graphicFrame>
        <p:nvGraphicFramePr>
          <p:cNvPr id="3" name="Chart 2">
            <a:extLst>
              <a:ext uri="{FF2B5EF4-FFF2-40B4-BE49-F238E27FC236}">
                <a16:creationId xmlns:a16="http://schemas.microsoft.com/office/drawing/2014/main" id="{5611703D-69F1-373B-903F-F58C9DE387DD}"/>
              </a:ext>
            </a:extLst>
          </p:cNvPr>
          <p:cNvGraphicFramePr/>
          <p:nvPr/>
        </p:nvGraphicFramePr>
        <p:xfrm>
          <a:off x="714477" y="1295401"/>
          <a:ext cx="10763045" cy="5562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397960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9928FECE-B817-4AE1-4402-271C0E1B8422}"/>
              </a:ext>
            </a:extLst>
          </p:cNvPr>
          <p:cNvSpPr txBox="1">
            <a:spLocks/>
          </p:cNvSpPr>
          <p:nvPr/>
        </p:nvSpPr>
        <p:spPr>
          <a:xfrm>
            <a:off x="0" y="1"/>
            <a:ext cx="12192000" cy="1130058"/>
          </a:xfrm>
          <a:prstGeom prst="rect">
            <a:avLst/>
          </a:prstGeom>
          <a:solidFill>
            <a:srgbClr val="4472C4">
              <a:lumMod val="50000"/>
            </a:srgbClr>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Academic Program Status Changes by Award Type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AY2023</a:t>
            </a:r>
          </a:p>
        </p:txBody>
      </p:sp>
      <p:graphicFrame>
        <p:nvGraphicFramePr>
          <p:cNvPr id="4" name="Chart 3">
            <a:extLst>
              <a:ext uri="{FF2B5EF4-FFF2-40B4-BE49-F238E27FC236}">
                <a16:creationId xmlns:a16="http://schemas.microsoft.com/office/drawing/2014/main" id="{784B15E3-87B4-C282-346E-0AC0E3ED29AE}"/>
              </a:ext>
            </a:extLst>
          </p:cNvPr>
          <p:cNvGraphicFramePr/>
          <p:nvPr/>
        </p:nvGraphicFramePr>
        <p:xfrm>
          <a:off x="961937" y="1283003"/>
          <a:ext cx="10268125" cy="53837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78014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9928FECE-B817-4AE1-4402-271C0E1B8422}"/>
              </a:ext>
            </a:extLst>
          </p:cNvPr>
          <p:cNvSpPr txBox="1">
            <a:spLocks/>
          </p:cNvSpPr>
          <p:nvPr/>
        </p:nvSpPr>
        <p:spPr>
          <a:xfrm>
            <a:off x="0" y="1"/>
            <a:ext cx="12192000" cy="1015067"/>
          </a:xfrm>
          <a:prstGeom prst="rect">
            <a:avLst/>
          </a:prstGeom>
          <a:solidFill>
            <a:srgbClr val="4472C4">
              <a:lumMod val="50000"/>
            </a:srgbClr>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Academic Program Status Changes by CIP Code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AY2023</a:t>
            </a:r>
          </a:p>
        </p:txBody>
      </p:sp>
      <p:graphicFrame>
        <p:nvGraphicFramePr>
          <p:cNvPr id="2" name="Table 1">
            <a:extLst>
              <a:ext uri="{FF2B5EF4-FFF2-40B4-BE49-F238E27FC236}">
                <a16:creationId xmlns:a16="http://schemas.microsoft.com/office/drawing/2014/main" id="{314B9992-BDBC-AA0A-2AD3-5BE2B7484E45}"/>
              </a:ext>
            </a:extLst>
          </p:cNvPr>
          <p:cNvGraphicFramePr>
            <a:graphicFrameLocks noGrp="1"/>
          </p:cNvGraphicFramePr>
          <p:nvPr/>
        </p:nvGraphicFramePr>
        <p:xfrm>
          <a:off x="178509" y="1053570"/>
          <a:ext cx="11851566" cy="5703510"/>
        </p:xfrm>
        <a:graphic>
          <a:graphicData uri="http://schemas.openxmlformats.org/drawingml/2006/table">
            <a:tbl>
              <a:tblPr firstRow="1" firstCol="1" bandRow="1"/>
              <a:tblGrid>
                <a:gridCol w="6818151">
                  <a:extLst>
                    <a:ext uri="{9D8B030D-6E8A-4147-A177-3AD203B41FA5}">
                      <a16:colId xmlns:a16="http://schemas.microsoft.com/office/drawing/2014/main" val="3211552152"/>
                    </a:ext>
                  </a:extLst>
                </a:gridCol>
                <a:gridCol w="847609">
                  <a:extLst>
                    <a:ext uri="{9D8B030D-6E8A-4147-A177-3AD203B41FA5}">
                      <a16:colId xmlns:a16="http://schemas.microsoft.com/office/drawing/2014/main" val="2166640308"/>
                    </a:ext>
                  </a:extLst>
                </a:gridCol>
                <a:gridCol w="1728788">
                  <a:extLst>
                    <a:ext uri="{9D8B030D-6E8A-4147-A177-3AD203B41FA5}">
                      <a16:colId xmlns:a16="http://schemas.microsoft.com/office/drawing/2014/main" val="823439084"/>
                    </a:ext>
                  </a:extLst>
                </a:gridCol>
                <a:gridCol w="998667">
                  <a:extLst>
                    <a:ext uri="{9D8B030D-6E8A-4147-A177-3AD203B41FA5}">
                      <a16:colId xmlns:a16="http://schemas.microsoft.com/office/drawing/2014/main" val="675240015"/>
                    </a:ext>
                  </a:extLst>
                </a:gridCol>
                <a:gridCol w="1458351">
                  <a:extLst>
                    <a:ext uri="{9D8B030D-6E8A-4147-A177-3AD203B41FA5}">
                      <a16:colId xmlns:a16="http://schemas.microsoft.com/office/drawing/2014/main" val="747282837"/>
                    </a:ext>
                  </a:extLst>
                </a:gridCol>
              </a:tblGrid>
              <a:tr h="459444">
                <a:tc>
                  <a:txBody>
                    <a:bodyPr/>
                    <a:lstStyle/>
                    <a:p>
                      <a:pPr marL="0" marR="0" algn="ctr">
                        <a:spcBef>
                          <a:spcPts val="0"/>
                        </a:spcBef>
                        <a:spcAft>
                          <a:spcPts val="0"/>
                        </a:spcAft>
                      </a:pPr>
                      <a:r>
                        <a:rPr lang="en-US" sz="14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CIP Category</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Addition</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Inactivation/Future Inactivation</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Deletion/</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Phase-Out</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of Total Status Changes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755591185"/>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52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Business, Management, Marketing, &amp; Related Support Services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61494926"/>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51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Health Professions and Related Programs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4241662900"/>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Computer and Information Sciences and Support Services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60239941"/>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Engineering/Engineering Related Technologies/Technicians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2176336790"/>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Education</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22199548"/>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47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Mechanic and Repair Technologies/Technicians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1251532784"/>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Homeland Security, Law Enforcement, Firefighting, Related Protective Services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15470017"/>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Visual and Performing Arts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389732415"/>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Construction Trades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33523594"/>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03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Natural Resources and Conservation</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3256834926"/>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09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Communication, Journalism, and Related Programs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847653"/>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Culinary, Entertainment, and Personal Services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228955902"/>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Engineering</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67908247"/>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Public Administration and Social Service Professions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539715601"/>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Legal Professions and Studies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7027565"/>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English Language and Literature/Letters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2177792367"/>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Multi/Interdisciplinary Studies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20224139"/>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45 </a:t>
                      </a:r>
                      <a:r>
                        <a:rPr lang="en-US" sz="1400" b="1" u="none" strike="noStrike" dirty="0">
                          <a:effectLst/>
                        </a:rPr>
                        <a:t>–</a:t>
                      </a: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Social Sciences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957890576"/>
                  </a:ext>
                </a:extLst>
              </a:tr>
              <a:tr h="264774">
                <a:tc>
                  <a:txBody>
                    <a:bodyPr/>
                    <a:lstStyle/>
                    <a:p>
                      <a:pPr marL="0" marR="0">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All other 2-digit Series CIPs (17 Program-Level CIP Codes)</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15130288"/>
                  </a:ext>
                </a:extLst>
              </a:tr>
              <a:tr h="209509">
                <a:tc>
                  <a:txBody>
                    <a:bodyPr/>
                    <a:lstStyle/>
                    <a:p>
                      <a:pPr marL="0" marR="0" algn="r">
                        <a:spcBef>
                          <a:spcPts val="0"/>
                        </a:spcBef>
                        <a:spcAft>
                          <a:spcPts val="0"/>
                        </a:spcAft>
                      </a:pPr>
                      <a:r>
                        <a:rPr lang="en-US" sz="14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176</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107</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273" marR="4627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3184004667"/>
                  </a:ext>
                </a:extLst>
              </a:tr>
            </a:tbl>
          </a:graphicData>
        </a:graphic>
      </p:graphicFrame>
    </p:spTree>
    <p:extLst>
      <p:ext uri="{BB962C8B-B14F-4D97-AF65-F5344CB8AC3E}">
        <p14:creationId xmlns:p14="http://schemas.microsoft.com/office/powerpoint/2010/main" val="18041989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3947530" y="510473"/>
            <a:ext cx="8040029" cy="1147968"/>
          </a:xfrm>
        </p:spPr>
        <p:txBody>
          <a:bodyPr anchor="ctr">
            <a:norm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3800" b="1" dirty="0">
                <a:cs typeface="Calibri Light" panose="020F0302020204030204" pitchFamily="34" charset="0"/>
              </a:rPr>
              <a:t>Academic Program Status</a:t>
            </a:r>
            <a:r>
              <a:rPr lang="en-US" sz="3800" b="1" baseline="0" dirty="0">
                <a:cs typeface="Calibri Light" panose="020F0302020204030204" pitchFamily="34" charset="0"/>
              </a:rPr>
              <a:t> Overview </a:t>
            </a:r>
            <a:br>
              <a:rPr lang="en-US" sz="3800" b="1" baseline="0" dirty="0">
                <a:cs typeface="Calibri Light" panose="020F0302020204030204" pitchFamily="34" charset="0"/>
              </a:rPr>
            </a:br>
            <a:r>
              <a:rPr lang="en-US" sz="3800" b="1" baseline="0" dirty="0">
                <a:cs typeface="Calibri Light" panose="020F0302020204030204" pitchFamily="34" charset="0"/>
              </a:rPr>
              <a:t>AY2019 – AY2023</a:t>
            </a:r>
            <a:endParaRPr lang="en-US" sz="3800" dirty="0">
              <a:cs typeface="Calibri Light" panose="020F0302020204030204" pitchFamily="34" charset="0"/>
            </a:endParaRPr>
          </a:p>
        </p:txBody>
      </p:sp>
      <p:grpSp>
        <p:nvGrpSpPr>
          <p:cNvPr id="14" name="Group 13">
            <a:extLst>
              <a:ext uri="{FF2B5EF4-FFF2-40B4-BE49-F238E27FC236}">
                <a16:creationId xmlns:a16="http://schemas.microsoft.com/office/drawing/2014/main" id="{65BCABC3-1601-3CA4-C4E8-5EB15D59505A}"/>
              </a:ext>
            </a:extLst>
          </p:cNvPr>
          <p:cNvGrpSpPr>
            <a:grpSpLocks noGrp="1" noUngrp="1" noRot="1" noChangeAspect="1" noMove="1" noResize="1"/>
          </p:cNvGrpSpPr>
          <p:nvPr/>
        </p:nvGrpSpPr>
        <p:grpSpPr>
          <a:xfrm>
            <a:off x="958369" y="369528"/>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graphicFrame>
        <p:nvGraphicFramePr>
          <p:cNvPr id="2" name="Chart 1">
            <a:extLst>
              <a:ext uri="{FF2B5EF4-FFF2-40B4-BE49-F238E27FC236}">
                <a16:creationId xmlns:a16="http://schemas.microsoft.com/office/drawing/2014/main" id="{090A9948-959C-5783-7AA4-E7A7FE93CB90}"/>
              </a:ext>
            </a:extLst>
          </p:cNvPr>
          <p:cNvGraphicFramePr/>
          <p:nvPr/>
        </p:nvGraphicFramePr>
        <p:xfrm>
          <a:off x="3209926" y="1914525"/>
          <a:ext cx="8777634"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9134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8CE157FE-AF2A-6D9F-15BC-294B9FA47AEE}"/>
              </a:ext>
            </a:extLst>
          </p:cNvPr>
          <p:cNvGraphicFramePr>
            <a:graphicFrameLocks/>
          </p:cNvGraphicFramePr>
          <p:nvPr/>
        </p:nvGraphicFramePr>
        <p:xfrm>
          <a:off x="6096000" y="1130059"/>
          <a:ext cx="5936972" cy="53469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953A830B-ADC4-2F8D-F54F-BAF007ECD7D6}"/>
              </a:ext>
            </a:extLst>
          </p:cNvPr>
          <p:cNvGraphicFramePr>
            <a:graphicFrameLocks/>
          </p:cNvGraphicFramePr>
          <p:nvPr/>
        </p:nvGraphicFramePr>
        <p:xfrm>
          <a:off x="0" y="1130059"/>
          <a:ext cx="5936974" cy="5346941"/>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2E7D8585-4809-FD07-F68C-7562BDBC578D}"/>
              </a:ext>
            </a:extLst>
          </p:cNvPr>
          <p:cNvSpPr txBox="1">
            <a:spLocks/>
          </p:cNvSpPr>
          <p:nvPr/>
        </p:nvSpPr>
        <p:spPr>
          <a:xfrm>
            <a:off x="0" y="1"/>
            <a:ext cx="12192000" cy="1130058"/>
          </a:xfrm>
          <a:prstGeom prst="rect">
            <a:avLst/>
          </a:prstGeom>
          <a:solidFill>
            <a:schemeClr val="accent1">
              <a:lumMod val="50000"/>
            </a:schemeClr>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Academic Program Additions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AY2019 – AY2023</a:t>
            </a:r>
          </a:p>
        </p:txBody>
      </p:sp>
      <p:pic>
        <p:nvPicPr>
          <p:cNvPr id="9" name="Picture 8">
            <a:extLst>
              <a:ext uri="{FF2B5EF4-FFF2-40B4-BE49-F238E27FC236}">
                <a16:creationId xmlns:a16="http://schemas.microsoft.com/office/drawing/2014/main" id="{380396C5-1320-905A-CA24-2277981DDFF5}"/>
              </a:ext>
            </a:extLst>
          </p:cNvPr>
          <p:cNvPicPr>
            <a:picLocks noChangeAspect="1"/>
          </p:cNvPicPr>
          <p:nvPr/>
        </p:nvPicPr>
        <p:blipFill>
          <a:blip r:embed="rId4"/>
          <a:stretch>
            <a:fillRect/>
          </a:stretch>
        </p:blipFill>
        <p:spPr>
          <a:xfrm>
            <a:off x="3678121" y="6400801"/>
            <a:ext cx="4835758" cy="457199"/>
          </a:xfrm>
          <a:prstGeom prst="rect">
            <a:avLst/>
          </a:prstGeom>
        </p:spPr>
      </p:pic>
    </p:spTree>
    <p:extLst>
      <p:ext uri="{BB962C8B-B14F-4D97-AF65-F5344CB8AC3E}">
        <p14:creationId xmlns:p14="http://schemas.microsoft.com/office/powerpoint/2010/main" val="31681325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7D8585-4809-FD07-F68C-7562BDBC578D}"/>
              </a:ext>
            </a:extLst>
          </p:cNvPr>
          <p:cNvSpPr txBox="1">
            <a:spLocks/>
          </p:cNvSpPr>
          <p:nvPr/>
        </p:nvSpPr>
        <p:spPr>
          <a:xfrm>
            <a:off x="0" y="1"/>
            <a:ext cx="12192000" cy="1130058"/>
          </a:xfrm>
          <a:prstGeom prst="rect">
            <a:avLst/>
          </a:prstGeom>
          <a:solidFill>
            <a:schemeClr val="accent1">
              <a:lumMod val="50000"/>
            </a:schemeClr>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Academic Program Deletions/Phase-Outs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AY2019 – AY2023</a:t>
            </a:r>
          </a:p>
        </p:txBody>
      </p:sp>
      <p:pic>
        <p:nvPicPr>
          <p:cNvPr id="9" name="Picture 8">
            <a:extLst>
              <a:ext uri="{FF2B5EF4-FFF2-40B4-BE49-F238E27FC236}">
                <a16:creationId xmlns:a16="http://schemas.microsoft.com/office/drawing/2014/main" id="{380396C5-1320-905A-CA24-2277981DDFF5}"/>
              </a:ext>
            </a:extLst>
          </p:cNvPr>
          <p:cNvPicPr>
            <a:picLocks noChangeAspect="1"/>
          </p:cNvPicPr>
          <p:nvPr/>
        </p:nvPicPr>
        <p:blipFill>
          <a:blip r:embed="rId2"/>
          <a:stretch>
            <a:fillRect/>
          </a:stretch>
        </p:blipFill>
        <p:spPr>
          <a:xfrm>
            <a:off x="3678121" y="6400801"/>
            <a:ext cx="4835758" cy="457199"/>
          </a:xfrm>
          <a:prstGeom prst="rect">
            <a:avLst/>
          </a:prstGeom>
        </p:spPr>
      </p:pic>
      <p:graphicFrame>
        <p:nvGraphicFramePr>
          <p:cNvPr id="2" name="Chart 1">
            <a:extLst>
              <a:ext uri="{FF2B5EF4-FFF2-40B4-BE49-F238E27FC236}">
                <a16:creationId xmlns:a16="http://schemas.microsoft.com/office/drawing/2014/main" id="{E656E542-C7C1-4921-FFBC-03F141C560B7}"/>
              </a:ext>
            </a:extLst>
          </p:cNvPr>
          <p:cNvGraphicFramePr>
            <a:graphicFrameLocks/>
          </p:cNvGraphicFramePr>
          <p:nvPr/>
        </p:nvGraphicFramePr>
        <p:xfrm>
          <a:off x="0" y="1130059"/>
          <a:ext cx="5976730" cy="52707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C4A89BBC-338E-53C4-93E6-D049B8F0F707}"/>
              </a:ext>
            </a:extLst>
          </p:cNvPr>
          <p:cNvGraphicFramePr>
            <a:graphicFrameLocks/>
          </p:cNvGraphicFramePr>
          <p:nvPr/>
        </p:nvGraphicFramePr>
        <p:xfrm>
          <a:off x="6096000" y="1130059"/>
          <a:ext cx="5976730" cy="52707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742968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7D8585-4809-FD07-F68C-7562BDBC578D}"/>
              </a:ext>
            </a:extLst>
          </p:cNvPr>
          <p:cNvSpPr txBox="1">
            <a:spLocks/>
          </p:cNvSpPr>
          <p:nvPr/>
        </p:nvSpPr>
        <p:spPr>
          <a:xfrm>
            <a:off x="0" y="1"/>
            <a:ext cx="12192000" cy="1130058"/>
          </a:xfrm>
          <a:prstGeom prst="rect">
            <a:avLst/>
          </a:prstGeom>
          <a:solidFill>
            <a:schemeClr val="accent1">
              <a:lumMod val="50000"/>
            </a:schemeClr>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Academic Program Inactivations/Future Inactivations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AY2019 – AY2023</a:t>
            </a:r>
          </a:p>
        </p:txBody>
      </p:sp>
      <p:pic>
        <p:nvPicPr>
          <p:cNvPr id="9" name="Picture 8">
            <a:extLst>
              <a:ext uri="{FF2B5EF4-FFF2-40B4-BE49-F238E27FC236}">
                <a16:creationId xmlns:a16="http://schemas.microsoft.com/office/drawing/2014/main" id="{380396C5-1320-905A-CA24-2277981DDFF5}"/>
              </a:ext>
            </a:extLst>
          </p:cNvPr>
          <p:cNvPicPr>
            <a:picLocks noChangeAspect="1"/>
          </p:cNvPicPr>
          <p:nvPr/>
        </p:nvPicPr>
        <p:blipFill>
          <a:blip r:embed="rId2"/>
          <a:stretch>
            <a:fillRect/>
          </a:stretch>
        </p:blipFill>
        <p:spPr>
          <a:xfrm>
            <a:off x="3678121" y="6400801"/>
            <a:ext cx="4835758" cy="457199"/>
          </a:xfrm>
          <a:prstGeom prst="rect">
            <a:avLst/>
          </a:prstGeom>
        </p:spPr>
      </p:pic>
      <p:graphicFrame>
        <p:nvGraphicFramePr>
          <p:cNvPr id="2" name="Chart 1">
            <a:extLst>
              <a:ext uri="{FF2B5EF4-FFF2-40B4-BE49-F238E27FC236}">
                <a16:creationId xmlns:a16="http://schemas.microsoft.com/office/drawing/2014/main" id="{BE6EA992-0E26-74C3-CA30-84605F512BB6}"/>
              </a:ext>
            </a:extLst>
          </p:cNvPr>
          <p:cNvGraphicFramePr>
            <a:graphicFrameLocks/>
          </p:cNvGraphicFramePr>
          <p:nvPr/>
        </p:nvGraphicFramePr>
        <p:xfrm>
          <a:off x="0" y="1130059"/>
          <a:ext cx="5910468" cy="52707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AA605305-87E0-2127-A551-421969F518F8}"/>
              </a:ext>
            </a:extLst>
          </p:cNvPr>
          <p:cNvGraphicFramePr>
            <a:graphicFrameLocks/>
          </p:cNvGraphicFramePr>
          <p:nvPr/>
        </p:nvGraphicFramePr>
        <p:xfrm>
          <a:off x="6096000" y="1130059"/>
          <a:ext cx="5910468" cy="52707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916188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9928FECE-B817-4AE1-4402-271C0E1B8422}"/>
              </a:ext>
            </a:extLst>
          </p:cNvPr>
          <p:cNvSpPr txBox="1">
            <a:spLocks/>
          </p:cNvSpPr>
          <p:nvPr/>
        </p:nvSpPr>
        <p:spPr>
          <a:xfrm>
            <a:off x="0" y="1"/>
            <a:ext cx="12192000" cy="1130058"/>
          </a:xfrm>
          <a:prstGeom prst="rect">
            <a:avLst/>
          </a:prstGeom>
          <a:solidFill>
            <a:srgbClr val="4472C4">
              <a:lumMod val="50000"/>
            </a:srgbClr>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Academic Program Status Changes by CIP Code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AY2019 – AY2023</a:t>
            </a:r>
          </a:p>
        </p:txBody>
      </p:sp>
      <p:graphicFrame>
        <p:nvGraphicFramePr>
          <p:cNvPr id="3" name="Table 2">
            <a:extLst>
              <a:ext uri="{FF2B5EF4-FFF2-40B4-BE49-F238E27FC236}">
                <a16:creationId xmlns:a16="http://schemas.microsoft.com/office/drawing/2014/main" id="{CD21F11B-A9A0-8ABD-4A26-6A5CC6E24963}"/>
              </a:ext>
            </a:extLst>
          </p:cNvPr>
          <p:cNvGraphicFramePr>
            <a:graphicFrameLocks noGrp="1"/>
          </p:cNvGraphicFramePr>
          <p:nvPr/>
        </p:nvGraphicFramePr>
        <p:xfrm>
          <a:off x="623887" y="2152650"/>
          <a:ext cx="10944224" cy="3657600"/>
        </p:xfrm>
        <a:graphic>
          <a:graphicData uri="http://schemas.openxmlformats.org/drawingml/2006/table">
            <a:tbl>
              <a:tblPr firstRow="1" firstCol="1" bandRow="1"/>
              <a:tblGrid>
                <a:gridCol w="6343650">
                  <a:extLst>
                    <a:ext uri="{9D8B030D-6E8A-4147-A177-3AD203B41FA5}">
                      <a16:colId xmlns:a16="http://schemas.microsoft.com/office/drawing/2014/main" val="1653055847"/>
                    </a:ext>
                  </a:extLst>
                </a:gridCol>
                <a:gridCol w="976313">
                  <a:extLst>
                    <a:ext uri="{9D8B030D-6E8A-4147-A177-3AD203B41FA5}">
                      <a16:colId xmlns:a16="http://schemas.microsoft.com/office/drawing/2014/main" val="2837751927"/>
                    </a:ext>
                  </a:extLst>
                </a:gridCol>
                <a:gridCol w="1352550">
                  <a:extLst>
                    <a:ext uri="{9D8B030D-6E8A-4147-A177-3AD203B41FA5}">
                      <a16:colId xmlns:a16="http://schemas.microsoft.com/office/drawing/2014/main" val="3210184064"/>
                    </a:ext>
                  </a:extLst>
                </a:gridCol>
                <a:gridCol w="1066800">
                  <a:extLst>
                    <a:ext uri="{9D8B030D-6E8A-4147-A177-3AD203B41FA5}">
                      <a16:colId xmlns:a16="http://schemas.microsoft.com/office/drawing/2014/main" val="1855655746"/>
                    </a:ext>
                  </a:extLst>
                </a:gridCol>
                <a:gridCol w="1204911">
                  <a:extLst>
                    <a:ext uri="{9D8B030D-6E8A-4147-A177-3AD203B41FA5}">
                      <a16:colId xmlns:a16="http://schemas.microsoft.com/office/drawing/2014/main" val="15414275"/>
                    </a:ext>
                  </a:extLst>
                </a:gridCol>
              </a:tblGrid>
              <a:tr h="642471">
                <a:tc>
                  <a:txBody>
                    <a:bodyPr/>
                    <a:lstStyle/>
                    <a:p>
                      <a:pPr marL="0" marR="0" algn="ctr">
                        <a:spcBef>
                          <a:spcPts val="0"/>
                        </a:spcBef>
                        <a:spcAft>
                          <a:spcPts val="0"/>
                        </a:spcAft>
                      </a:pPr>
                      <a:r>
                        <a:rPr lang="en-US" sz="16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CIP Category</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Addition</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Inactivation/Future Inactivation</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Deletion/Phase-Out</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of Total Status Changes</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4159693952"/>
                  </a:ext>
                </a:extLst>
              </a:tr>
              <a:tr h="274320">
                <a:tc>
                  <a:txBody>
                    <a:bodyPr/>
                    <a:lstStyle/>
                    <a:p>
                      <a:pPr marL="0" marR="0">
                        <a:spcBef>
                          <a:spcPts val="0"/>
                        </a:spcBef>
                        <a:spcAft>
                          <a:spcPts val="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 </a:t>
                      </a:r>
                      <a:r>
                        <a:rPr lang="en-US" sz="1600" b="1" u="none" strike="noStrike" dirty="0">
                          <a:effectLst/>
                        </a:rPr>
                        <a:t>–</a:t>
                      </a: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Education</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119</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1188329551"/>
                  </a:ext>
                </a:extLst>
              </a:tr>
              <a:tr h="274320">
                <a:tc>
                  <a:txBody>
                    <a:bodyPr/>
                    <a:lstStyle/>
                    <a:p>
                      <a:pPr marL="0" marR="0">
                        <a:spcBef>
                          <a:spcPts val="0"/>
                        </a:spcBef>
                        <a:spcAft>
                          <a:spcPts val="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51 </a:t>
                      </a:r>
                      <a:r>
                        <a:rPr lang="en-US" sz="1600" b="1" u="none" strike="noStrike" dirty="0">
                          <a:effectLst/>
                        </a:rPr>
                        <a:t>–</a:t>
                      </a: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Health Professions and Related Programs</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55</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59326151"/>
                  </a:ext>
                </a:extLst>
              </a:tr>
              <a:tr h="274320">
                <a:tc>
                  <a:txBody>
                    <a:bodyPr/>
                    <a:lstStyle/>
                    <a:p>
                      <a:pPr marL="0" marR="0">
                        <a:spcBef>
                          <a:spcPts val="0"/>
                        </a:spcBef>
                        <a:spcAft>
                          <a:spcPts val="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52 </a:t>
                      </a:r>
                      <a:r>
                        <a:rPr lang="en-US" sz="1600" b="1" u="none" strike="noStrike" dirty="0">
                          <a:effectLst/>
                        </a:rPr>
                        <a:t>–</a:t>
                      </a: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Business, Management, Marketing, &amp; Related Support Services</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86</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1123229906"/>
                  </a:ext>
                </a:extLst>
              </a:tr>
              <a:tr h="274320">
                <a:tc>
                  <a:txBody>
                    <a:bodyPr/>
                    <a:lstStyle/>
                    <a:p>
                      <a:pPr marL="0" marR="0">
                        <a:spcBef>
                          <a:spcPts val="0"/>
                        </a:spcBef>
                        <a:spcAft>
                          <a:spcPts val="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47 </a:t>
                      </a:r>
                      <a:r>
                        <a:rPr lang="en-US" sz="1600" b="1" u="none" strike="noStrike" dirty="0">
                          <a:effectLst/>
                        </a:rPr>
                        <a:t>–</a:t>
                      </a: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Mechanic and Repair Technologies/Technicians</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55</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8942332"/>
                  </a:ext>
                </a:extLst>
              </a:tr>
              <a:tr h="274320">
                <a:tc>
                  <a:txBody>
                    <a:bodyPr/>
                    <a:lstStyle/>
                    <a:p>
                      <a:pPr marL="0" marR="0">
                        <a:spcBef>
                          <a:spcPts val="0"/>
                        </a:spcBef>
                        <a:spcAft>
                          <a:spcPts val="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 </a:t>
                      </a:r>
                      <a:r>
                        <a:rPr lang="en-US" sz="1600" b="1" u="none" strike="noStrike" dirty="0">
                          <a:effectLst/>
                        </a:rPr>
                        <a:t>–</a:t>
                      </a: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Computer and Information Sciences and Support Services</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3837347933"/>
                  </a:ext>
                </a:extLst>
              </a:tr>
              <a:tr h="274320">
                <a:tc>
                  <a:txBody>
                    <a:bodyPr/>
                    <a:lstStyle/>
                    <a:p>
                      <a:pPr marL="0" marR="0">
                        <a:spcBef>
                          <a:spcPts val="0"/>
                        </a:spcBef>
                        <a:spcAft>
                          <a:spcPts val="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 </a:t>
                      </a:r>
                      <a:r>
                        <a:rPr lang="en-US" sz="1600" b="1" u="none" strike="noStrike" dirty="0">
                          <a:effectLst/>
                        </a:rPr>
                        <a:t>–</a:t>
                      </a: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Engineering/Engineering Related Technologies/Technicians</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36863206"/>
                  </a:ext>
                </a:extLst>
              </a:tr>
              <a:tr h="457200">
                <a:tc>
                  <a:txBody>
                    <a:bodyPr/>
                    <a:lstStyle/>
                    <a:p>
                      <a:pPr marL="0" marR="0">
                        <a:spcBef>
                          <a:spcPts val="0"/>
                        </a:spcBef>
                        <a:spcAft>
                          <a:spcPts val="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 </a:t>
                      </a:r>
                      <a:r>
                        <a:rPr lang="en-US" sz="1600" b="1" u="none" strike="noStrike" dirty="0">
                          <a:effectLst/>
                        </a:rPr>
                        <a:t>–</a:t>
                      </a: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Homeland Security, Law Enforcement, Firefighting, and Related Protective Services</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34</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3425795978"/>
                  </a:ext>
                </a:extLst>
              </a:tr>
              <a:tr h="274320">
                <a:tc>
                  <a:txBody>
                    <a:bodyPr/>
                    <a:lstStyle/>
                    <a:p>
                      <a:pPr marL="0" marR="0">
                        <a:spcBef>
                          <a:spcPts val="0"/>
                        </a:spcBef>
                        <a:spcAft>
                          <a:spcPts val="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09 </a:t>
                      </a:r>
                      <a:r>
                        <a:rPr lang="en-US" sz="1600" b="1" u="none" strike="noStrike" dirty="0">
                          <a:effectLst/>
                        </a:rPr>
                        <a:t>–</a:t>
                      </a: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Communication, Journalism, and Related Programs</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19339262"/>
                  </a:ext>
                </a:extLst>
              </a:tr>
              <a:tr h="274320">
                <a:tc>
                  <a:txBody>
                    <a:bodyPr/>
                    <a:lstStyle/>
                    <a:p>
                      <a:pPr marL="0" marR="0">
                        <a:spcBef>
                          <a:spcPts val="0"/>
                        </a:spcBef>
                        <a:spcAft>
                          <a:spcPts val="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 </a:t>
                      </a:r>
                      <a:r>
                        <a:rPr lang="en-US" sz="1600" b="1" u="none" strike="noStrike" dirty="0">
                          <a:effectLst/>
                        </a:rPr>
                        <a:t>–</a:t>
                      </a: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Culinary, Entertainment, and Personal Services</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2391862788"/>
                  </a:ext>
                </a:extLst>
              </a:tr>
              <a:tr h="235626">
                <a:tc>
                  <a:txBody>
                    <a:bodyPr/>
                    <a:lstStyle/>
                    <a:p>
                      <a:pPr marL="0" marR="0">
                        <a:spcBef>
                          <a:spcPts val="0"/>
                        </a:spcBef>
                        <a:spcAft>
                          <a:spcPts val="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 </a:t>
                      </a:r>
                      <a:r>
                        <a:rPr lang="en-US" sz="1600" b="1" u="none" strike="noStrike" dirty="0">
                          <a:effectLst/>
                        </a:rPr>
                        <a:t>–</a:t>
                      </a: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Visual and Performing Arts</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spcBef>
                          <a:spcPts val="0"/>
                        </a:spcBef>
                        <a:spcAft>
                          <a:spcPts val="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67101485"/>
                  </a:ext>
                </a:extLst>
              </a:tr>
            </a:tbl>
          </a:graphicData>
        </a:graphic>
      </p:graphicFrame>
      <p:sp>
        <p:nvSpPr>
          <p:cNvPr id="5" name="TextBox 4">
            <a:extLst>
              <a:ext uri="{FF2B5EF4-FFF2-40B4-BE49-F238E27FC236}">
                <a16:creationId xmlns:a16="http://schemas.microsoft.com/office/drawing/2014/main" id="{FCE83D43-550B-3D4F-6804-177695B739A3}"/>
              </a:ext>
            </a:extLst>
          </p:cNvPr>
          <p:cNvSpPr txBox="1"/>
          <p:nvPr/>
        </p:nvSpPr>
        <p:spPr>
          <a:xfrm>
            <a:off x="3744911" y="1651743"/>
            <a:ext cx="4702175"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Calibri" panose="020F0502020204030204"/>
                <a:ea typeface="+mn-ea"/>
                <a:cs typeface="+mn-cs"/>
              </a:rPr>
              <a:t>Top 10 CIP Codes With the Most Status Changes</a:t>
            </a:r>
          </a:p>
        </p:txBody>
      </p:sp>
      <p:sp>
        <p:nvSpPr>
          <p:cNvPr id="6" name="TextBox 5">
            <a:extLst>
              <a:ext uri="{FF2B5EF4-FFF2-40B4-BE49-F238E27FC236}">
                <a16:creationId xmlns:a16="http://schemas.microsoft.com/office/drawing/2014/main" id="{A68B7E15-2D3A-DF2D-E6C5-A98870032895}"/>
              </a:ext>
            </a:extLst>
          </p:cNvPr>
          <p:cNvSpPr txBox="1"/>
          <p:nvPr/>
        </p:nvSpPr>
        <p:spPr>
          <a:xfrm>
            <a:off x="2709860" y="6463509"/>
            <a:ext cx="67722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F3F3F"/>
                </a:solidFill>
                <a:effectLst/>
                <a:uLnTx/>
                <a:uFillTx/>
                <a:latin typeface="Calibri" panose="020F0502020204030204"/>
                <a:ea typeface="+mn-ea"/>
                <a:cs typeface="+mn-cs"/>
              </a:rPr>
              <a:t>Full list of Status Changes by CIP Code available in the Board Book.</a:t>
            </a:r>
          </a:p>
        </p:txBody>
      </p:sp>
    </p:spTree>
    <p:extLst>
      <p:ext uri="{BB962C8B-B14F-4D97-AF65-F5344CB8AC3E}">
        <p14:creationId xmlns:p14="http://schemas.microsoft.com/office/powerpoint/2010/main" val="36612319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9928FECE-B817-4AE1-4402-271C0E1B8422}"/>
              </a:ext>
            </a:extLst>
          </p:cNvPr>
          <p:cNvSpPr txBox="1">
            <a:spLocks/>
          </p:cNvSpPr>
          <p:nvPr/>
        </p:nvSpPr>
        <p:spPr>
          <a:xfrm>
            <a:off x="0" y="1"/>
            <a:ext cx="12192000" cy="1130058"/>
          </a:xfrm>
          <a:prstGeom prst="rect">
            <a:avLst/>
          </a:prstGeom>
          <a:solidFill>
            <a:srgbClr val="4472C4">
              <a:lumMod val="50000"/>
            </a:srgbClr>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Active Academic Programs by CIP Code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ea"/>
                <a:cs typeface="+mj-cs"/>
              </a:rPr>
              <a:t>AY2019 – AY2023</a:t>
            </a:r>
          </a:p>
        </p:txBody>
      </p:sp>
      <p:graphicFrame>
        <p:nvGraphicFramePr>
          <p:cNvPr id="4" name="Table 3">
            <a:extLst>
              <a:ext uri="{FF2B5EF4-FFF2-40B4-BE49-F238E27FC236}">
                <a16:creationId xmlns:a16="http://schemas.microsoft.com/office/drawing/2014/main" id="{D2977C3C-4AE5-A488-C66B-F0DD5AF03978}"/>
              </a:ext>
            </a:extLst>
          </p:cNvPr>
          <p:cNvGraphicFramePr>
            <a:graphicFrameLocks noGrp="1"/>
          </p:cNvGraphicFramePr>
          <p:nvPr/>
        </p:nvGraphicFramePr>
        <p:xfrm>
          <a:off x="209549" y="1215081"/>
          <a:ext cx="11432762" cy="5292398"/>
        </p:xfrm>
        <a:graphic>
          <a:graphicData uri="http://schemas.openxmlformats.org/drawingml/2006/table">
            <a:tbl>
              <a:tblPr>
                <a:tableStyleId>{2D5ABB26-0587-4C30-8999-92F81FD0307C}</a:tableStyleId>
              </a:tblPr>
              <a:tblGrid>
                <a:gridCol w="5305426">
                  <a:extLst>
                    <a:ext uri="{9D8B030D-6E8A-4147-A177-3AD203B41FA5}">
                      <a16:colId xmlns:a16="http://schemas.microsoft.com/office/drawing/2014/main" val="441909399"/>
                    </a:ext>
                  </a:extLst>
                </a:gridCol>
                <a:gridCol w="795528">
                  <a:extLst>
                    <a:ext uri="{9D8B030D-6E8A-4147-A177-3AD203B41FA5}">
                      <a16:colId xmlns:a16="http://schemas.microsoft.com/office/drawing/2014/main" val="2004613872"/>
                    </a:ext>
                  </a:extLst>
                </a:gridCol>
                <a:gridCol w="795528">
                  <a:extLst>
                    <a:ext uri="{9D8B030D-6E8A-4147-A177-3AD203B41FA5}">
                      <a16:colId xmlns:a16="http://schemas.microsoft.com/office/drawing/2014/main" val="2053161732"/>
                    </a:ext>
                  </a:extLst>
                </a:gridCol>
                <a:gridCol w="795528">
                  <a:extLst>
                    <a:ext uri="{9D8B030D-6E8A-4147-A177-3AD203B41FA5}">
                      <a16:colId xmlns:a16="http://schemas.microsoft.com/office/drawing/2014/main" val="137605826"/>
                    </a:ext>
                  </a:extLst>
                </a:gridCol>
                <a:gridCol w="795528">
                  <a:extLst>
                    <a:ext uri="{9D8B030D-6E8A-4147-A177-3AD203B41FA5}">
                      <a16:colId xmlns:a16="http://schemas.microsoft.com/office/drawing/2014/main" val="46397667"/>
                    </a:ext>
                  </a:extLst>
                </a:gridCol>
                <a:gridCol w="795528">
                  <a:extLst>
                    <a:ext uri="{9D8B030D-6E8A-4147-A177-3AD203B41FA5}">
                      <a16:colId xmlns:a16="http://schemas.microsoft.com/office/drawing/2014/main" val="3883345062"/>
                    </a:ext>
                  </a:extLst>
                </a:gridCol>
                <a:gridCol w="1041983">
                  <a:extLst>
                    <a:ext uri="{9D8B030D-6E8A-4147-A177-3AD203B41FA5}">
                      <a16:colId xmlns:a16="http://schemas.microsoft.com/office/drawing/2014/main" val="3673112136"/>
                    </a:ext>
                  </a:extLst>
                </a:gridCol>
                <a:gridCol w="1107713">
                  <a:extLst>
                    <a:ext uri="{9D8B030D-6E8A-4147-A177-3AD203B41FA5}">
                      <a16:colId xmlns:a16="http://schemas.microsoft.com/office/drawing/2014/main" val="2740438146"/>
                    </a:ext>
                  </a:extLst>
                </a:gridCol>
              </a:tblGrid>
              <a:tr h="531649">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600" b="1" kern="1200" dirty="0">
                          <a:solidFill>
                            <a:schemeClr val="tx1"/>
                          </a:solidFill>
                          <a:effectLst/>
                          <a:latin typeface="+mn-lt"/>
                          <a:ea typeface="+mn-ea"/>
                          <a:cs typeface="+mn-cs"/>
                        </a:rPr>
                        <a:t>Comparison of </a:t>
                      </a:r>
                      <a:endParaRPr lang="en-US" sz="1600" kern="1200" dirty="0">
                        <a:solidFill>
                          <a:schemeClr val="tx1"/>
                        </a:solidFill>
                        <a:effectLst/>
                        <a:latin typeface="+mn-lt"/>
                        <a:ea typeface="+mn-ea"/>
                        <a:cs typeface="+mn-cs"/>
                      </a:endParaRPr>
                    </a:p>
                    <a:p>
                      <a:pPr algn="ctr"/>
                      <a:r>
                        <a:rPr lang="en-US" sz="1600" b="1" kern="1200" dirty="0">
                          <a:solidFill>
                            <a:schemeClr val="tx1"/>
                          </a:solidFill>
                          <a:effectLst/>
                          <a:latin typeface="+mn-lt"/>
                          <a:ea typeface="+mn-ea"/>
                          <a:cs typeface="+mn-cs"/>
                        </a:rPr>
                        <a:t>AY2019 vs AY2023</a:t>
                      </a:r>
                      <a:endParaRPr lang="en-US"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hMerge="1">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3752137"/>
                  </a:ext>
                </a:extLst>
              </a:tr>
              <a:tr h="531649">
                <a:tc>
                  <a:txBody>
                    <a:bodyPr/>
                    <a:lstStyle/>
                    <a:p>
                      <a:pPr algn="ctr" fontAlgn="b"/>
                      <a:r>
                        <a:rPr lang="en-US" sz="1800" b="1" u="none" strike="noStrike" dirty="0">
                          <a:effectLst/>
                        </a:rPr>
                        <a:t>CIP Code &amp; Description</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algn="ctr" fontAlgn="b"/>
                      <a:r>
                        <a:rPr lang="en-US" sz="1800" b="1" u="none" strike="noStrike" dirty="0">
                          <a:effectLst/>
                        </a:rPr>
                        <a:t>AY2019</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algn="ctr" fontAlgn="b"/>
                      <a:r>
                        <a:rPr lang="en-US" sz="1800" b="1" u="none" strike="noStrike" dirty="0">
                          <a:effectLst/>
                        </a:rPr>
                        <a:t>AY2020</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algn="ctr" fontAlgn="b"/>
                      <a:r>
                        <a:rPr lang="en-US" sz="1800" b="1" u="none" strike="noStrike" dirty="0">
                          <a:effectLst/>
                        </a:rPr>
                        <a:t>AY2021</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algn="ctr" fontAlgn="b"/>
                      <a:r>
                        <a:rPr lang="en-US" sz="1800" b="1" u="none" strike="noStrike" dirty="0">
                          <a:effectLst/>
                        </a:rPr>
                        <a:t>AY2022</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algn="ctr" fontAlgn="b"/>
                      <a:r>
                        <a:rPr lang="en-US" sz="1800" b="1" u="none" strike="noStrike" dirty="0">
                          <a:effectLst/>
                        </a:rPr>
                        <a:t>AY2023</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algn="ctr" fontAlgn="b"/>
                      <a:r>
                        <a:rPr lang="en-US" sz="1800" b="1" u="none" strike="noStrike" dirty="0">
                          <a:effectLst/>
                        </a:rPr>
                        <a:t>Difference</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tc>
                  <a:txBody>
                    <a:bodyPr/>
                    <a:lstStyle/>
                    <a:p>
                      <a:pPr algn="ctr"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D9E2F3"/>
                    </a:solidFill>
                  </a:tcPr>
                </a:tc>
                <a:extLst>
                  <a:ext uri="{0D108BD9-81ED-4DB2-BD59-A6C34878D82A}">
                    <a16:rowId xmlns:a16="http://schemas.microsoft.com/office/drawing/2014/main" val="3843866371"/>
                  </a:ext>
                </a:extLst>
              </a:tr>
              <a:tr h="531649">
                <a:tc>
                  <a:txBody>
                    <a:bodyPr/>
                    <a:lstStyle/>
                    <a:p>
                      <a:pPr algn="l" fontAlgn="ctr"/>
                      <a:r>
                        <a:rPr lang="en-US" sz="1800" u="none" strike="noStrike" dirty="0">
                          <a:effectLst/>
                        </a:rPr>
                        <a:t>01 – Agricultural, Animal, Plant, Veterinary Science and Related Fields</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47</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73</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75</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77</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75</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+28</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60%</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2090766798"/>
                  </a:ext>
                </a:extLst>
              </a:tr>
              <a:tr h="270361">
                <a:tc>
                  <a:txBody>
                    <a:bodyPr/>
                    <a:lstStyle/>
                    <a:p>
                      <a:pPr algn="l" fontAlgn="ctr"/>
                      <a:r>
                        <a:rPr lang="en-US" sz="1800" u="none" strike="noStrike" dirty="0">
                          <a:effectLst/>
                        </a:rPr>
                        <a:t>03 – Natural Resources and Conservation</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28</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28</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28</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28</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24</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-14%</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2105950"/>
                  </a:ext>
                </a:extLst>
              </a:tr>
              <a:tr h="283464">
                <a:tc>
                  <a:txBody>
                    <a:bodyPr/>
                    <a:lstStyle/>
                    <a:p>
                      <a:pPr algn="l" fontAlgn="ctr"/>
                      <a:r>
                        <a:rPr lang="en-US" sz="1800" u="none" strike="noStrike" dirty="0">
                          <a:effectLst/>
                        </a:rPr>
                        <a:t>11 – Computer/Information Sciences &amp; Support Services</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132</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151</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166</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184</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184</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+52</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39%</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2166812767"/>
                  </a:ext>
                </a:extLst>
              </a:tr>
              <a:tr h="270361">
                <a:tc>
                  <a:txBody>
                    <a:bodyPr/>
                    <a:lstStyle/>
                    <a:p>
                      <a:pPr algn="l" fontAlgn="ctr"/>
                      <a:r>
                        <a:rPr lang="en-US" sz="1800" u="none" strike="noStrike" dirty="0">
                          <a:effectLst/>
                        </a:rPr>
                        <a:t>13 – Education</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293</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307</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313</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375</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403</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+110</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38%</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5868320"/>
                  </a:ext>
                </a:extLst>
              </a:tr>
              <a:tr h="270361">
                <a:tc>
                  <a:txBody>
                    <a:bodyPr/>
                    <a:lstStyle/>
                    <a:p>
                      <a:pPr algn="l" fontAlgn="ctr"/>
                      <a:r>
                        <a:rPr lang="en-US" sz="1800" u="none" strike="noStrike" dirty="0">
                          <a:effectLst/>
                        </a:rPr>
                        <a:t>14 – Engineering</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50</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48</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51</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48</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54</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+4</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8%</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1366421220"/>
                  </a:ext>
                </a:extLst>
              </a:tr>
              <a:tr h="531649">
                <a:tc>
                  <a:txBody>
                    <a:bodyPr/>
                    <a:lstStyle/>
                    <a:p>
                      <a:pPr algn="l" fontAlgn="ctr"/>
                      <a:r>
                        <a:rPr lang="en-US" sz="1800" u="none" strike="noStrike" dirty="0">
                          <a:effectLst/>
                        </a:rPr>
                        <a:t>15 – Engineering, Engineering Related Technologies/Technicians</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135</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144</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147</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158</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159</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+24</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18%</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4855849"/>
                  </a:ext>
                </a:extLst>
              </a:tr>
              <a:tr h="270361">
                <a:tc>
                  <a:txBody>
                    <a:bodyPr/>
                    <a:lstStyle/>
                    <a:p>
                      <a:pPr algn="l" fontAlgn="ctr"/>
                      <a:r>
                        <a:rPr lang="en-US" sz="1800" u="none" strike="noStrike" dirty="0">
                          <a:effectLst/>
                        </a:rPr>
                        <a:t>30 – Multi/Interdisciplinary Studies</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a:effectLst/>
                        </a:rPr>
                        <a:t>40</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a:effectLst/>
                        </a:rPr>
                        <a:t>44</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a:effectLst/>
                        </a:rPr>
                        <a:t>47</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a:effectLst/>
                        </a:rPr>
                        <a:t>54</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55</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+15</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38%</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140956763"/>
                  </a:ext>
                </a:extLst>
              </a:tr>
              <a:tr h="270361">
                <a:tc>
                  <a:txBody>
                    <a:bodyPr/>
                    <a:lstStyle/>
                    <a:p>
                      <a:pPr algn="l" fontAlgn="ctr"/>
                      <a:r>
                        <a:rPr lang="en-US" sz="1800" u="none" strike="noStrike" dirty="0">
                          <a:effectLst/>
                        </a:rPr>
                        <a:t>45 – Social Sciences</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72</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55</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54</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52</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51</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-21</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-29%</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8712915"/>
                  </a:ext>
                </a:extLst>
              </a:tr>
              <a:tr h="270361">
                <a:tc>
                  <a:txBody>
                    <a:bodyPr/>
                    <a:lstStyle/>
                    <a:p>
                      <a:pPr algn="l" fontAlgn="ctr"/>
                      <a:r>
                        <a:rPr lang="en-US" sz="1800" u="none" strike="noStrike" dirty="0">
                          <a:effectLst/>
                        </a:rPr>
                        <a:t>46 – Construction Trades</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28</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31</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39</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39</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43</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+15</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54%</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3605973504"/>
                  </a:ext>
                </a:extLst>
              </a:tr>
              <a:tr h="270361">
                <a:tc>
                  <a:txBody>
                    <a:bodyPr/>
                    <a:lstStyle/>
                    <a:p>
                      <a:pPr algn="l" fontAlgn="ctr"/>
                      <a:r>
                        <a:rPr lang="en-US" sz="1800" u="none" strike="noStrike" dirty="0">
                          <a:effectLst/>
                        </a:rPr>
                        <a:t>49 – Transportation and Material Moving</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20</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17</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22</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26</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30</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+10</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50%</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1351904"/>
                  </a:ext>
                </a:extLst>
              </a:tr>
              <a:tr h="270361">
                <a:tc>
                  <a:txBody>
                    <a:bodyPr/>
                    <a:lstStyle/>
                    <a:p>
                      <a:pPr algn="l" fontAlgn="ctr"/>
                      <a:r>
                        <a:rPr lang="en-US" sz="1800" u="none" strike="noStrike" dirty="0">
                          <a:effectLst/>
                        </a:rPr>
                        <a:t>51 – Health Professions and Related Programs</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439</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454</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464</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477</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468</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+29</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ctr"/>
                      <a:r>
                        <a:rPr lang="en-US" sz="1800" u="none" strike="noStrike" dirty="0">
                          <a:effectLst/>
                        </a:rPr>
                        <a:t>7%</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574243428"/>
                  </a:ext>
                </a:extLst>
              </a:tr>
              <a:tr h="531649">
                <a:tc>
                  <a:txBody>
                    <a:bodyPr/>
                    <a:lstStyle/>
                    <a:p>
                      <a:pPr algn="l" fontAlgn="ctr"/>
                      <a:r>
                        <a:rPr lang="en-US" sz="1800" u="none" strike="noStrike" dirty="0">
                          <a:effectLst/>
                        </a:rPr>
                        <a:t>52 – Business, Management, Marketing, and Related Support Services</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307</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283</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324</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344</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332</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a:effectLst/>
                        </a:rPr>
                        <a:t>+25</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rPr>
                        <a:t>8%</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4633927"/>
                  </a:ext>
                </a:extLst>
              </a:tr>
            </a:tbl>
          </a:graphicData>
        </a:graphic>
      </p:graphicFrame>
      <p:sp>
        <p:nvSpPr>
          <p:cNvPr id="7" name="TextBox 6">
            <a:extLst>
              <a:ext uri="{FF2B5EF4-FFF2-40B4-BE49-F238E27FC236}">
                <a16:creationId xmlns:a16="http://schemas.microsoft.com/office/drawing/2014/main" id="{E3FF7B75-A4B3-8857-4337-EBF84AAA50C9}"/>
              </a:ext>
            </a:extLst>
          </p:cNvPr>
          <p:cNvSpPr txBox="1"/>
          <p:nvPr/>
        </p:nvSpPr>
        <p:spPr>
          <a:xfrm>
            <a:off x="3023185" y="6519446"/>
            <a:ext cx="58054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F3F3F"/>
                </a:solidFill>
                <a:effectLst/>
                <a:uLnTx/>
                <a:uFillTx/>
                <a:latin typeface="Calibri" panose="020F0502020204030204"/>
                <a:ea typeface="+mn-ea"/>
                <a:cs typeface="+mn-cs"/>
              </a:rPr>
              <a:t>Full list of active programs by CIP Code available in the Board Book.</a:t>
            </a:r>
          </a:p>
        </p:txBody>
      </p:sp>
    </p:spTree>
    <p:extLst>
      <p:ext uri="{BB962C8B-B14F-4D97-AF65-F5344CB8AC3E}">
        <p14:creationId xmlns:p14="http://schemas.microsoft.com/office/powerpoint/2010/main" val="37221540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5D247B-4B57-9989-5F85-E22822BB06F2}"/>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3F5DC49-7DAA-E53A-8015-7C748D0094C4}"/>
              </a:ext>
            </a:extLst>
          </p:cNvPr>
          <p:cNvSpPr>
            <a:spLocks noGrp="1"/>
          </p:cNvSpPr>
          <p:nvPr>
            <p:ph type="title"/>
          </p:nvPr>
        </p:nvSpPr>
        <p:spPr>
          <a:xfrm>
            <a:off x="4350326" y="2637182"/>
            <a:ext cx="3491347" cy="1583635"/>
          </a:xfrm>
        </p:spPr>
        <p:txBody>
          <a:bodyPr anchor="ctr">
            <a:normAutofit/>
          </a:bodyPr>
          <a:lstStyle/>
          <a:p>
            <a:r>
              <a:rPr lang="en-US" sz="5400" dirty="0"/>
              <a:t>Questions?</a:t>
            </a:r>
          </a:p>
        </p:txBody>
      </p:sp>
    </p:spTree>
    <p:extLst>
      <p:ext uri="{BB962C8B-B14F-4D97-AF65-F5344CB8AC3E}">
        <p14:creationId xmlns:p14="http://schemas.microsoft.com/office/powerpoint/2010/main" val="2440888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dirty="0">
                <a:solidFill>
                  <a:schemeClr val="bg1"/>
                </a:solidFill>
              </a:rPr>
              <a:t>Bond and Loan Feasibility Updates</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199" y="1625600"/>
            <a:ext cx="10515600" cy="4451197"/>
          </a:xfrm>
        </p:spPr>
        <p:txBody>
          <a:bodyPr>
            <a:normAutofit/>
          </a:bodyPr>
          <a:lstStyle/>
          <a:p>
            <a:pPr marL="0" indent="0">
              <a:spcBef>
                <a:spcPts val="0"/>
              </a:spcBef>
              <a:spcAft>
                <a:spcPts val="600"/>
              </a:spcAft>
              <a:buNone/>
            </a:pPr>
            <a:r>
              <a:rPr lang="en-US" sz="3200" dirty="0"/>
              <a:t>This update consists of the actual terms for bond and loan issues receiving AHECB approval that occurred from October 2022 through October 2023.  </a:t>
            </a:r>
          </a:p>
          <a:p>
            <a:pPr marL="0" indent="0">
              <a:spcBef>
                <a:spcPts val="0"/>
              </a:spcBef>
              <a:spcAft>
                <a:spcPts val="600"/>
              </a:spcAft>
              <a:buNone/>
            </a:pPr>
            <a:endParaRPr lang="en-US" sz="3200" dirty="0"/>
          </a:p>
          <a:p>
            <a:pPr>
              <a:spcBef>
                <a:spcPts val="0"/>
              </a:spcBef>
              <a:spcAft>
                <a:spcPts val="600"/>
              </a:spcAft>
            </a:pPr>
            <a:r>
              <a:rPr lang="en-US" sz="3200" dirty="0"/>
              <a:t>Report includes the actual date of bond/loan issue, amount of bond/loan issue and actual bond/loan terms for bond and loans approved during the reporting period</a:t>
            </a:r>
          </a:p>
        </p:txBody>
      </p:sp>
    </p:spTree>
    <p:extLst>
      <p:ext uri="{BB962C8B-B14F-4D97-AF65-F5344CB8AC3E}">
        <p14:creationId xmlns:p14="http://schemas.microsoft.com/office/powerpoint/2010/main" val="16148630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518194" y="5522976"/>
            <a:ext cx="3065753" cy="499598"/>
          </a:xfrm>
        </p:spPr>
        <p:txBody>
          <a:bodyPr>
            <a:normAutofit fontScale="90000"/>
          </a:bodyPr>
          <a:lstStyle/>
          <a:p>
            <a:r>
              <a:rPr lang="en-US" sz="3600" dirty="0"/>
              <a:t>Mason Campbell</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5223968" y="6017210"/>
            <a:ext cx="5654204" cy="499598"/>
          </a:xfrm>
        </p:spPr>
        <p:txBody>
          <a:bodyPr/>
          <a:lstStyle/>
          <a:p>
            <a:pPr algn="ctr"/>
            <a:r>
              <a:rPr lang="en-US" spc="0" dirty="0"/>
              <a:t>Assistant Commissioner of Academic Affairs</a:t>
            </a:r>
          </a:p>
        </p:txBody>
      </p:sp>
      <p:sp>
        <p:nvSpPr>
          <p:cNvPr id="2" name="TextBox 1">
            <a:extLst>
              <a:ext uri="{FF2B5EF4-FFF2-40B4-BE49-F238E27FC236}">
                <a16:creationId xmlns:a16="http://schemas.microsoft.com/office/drawing/2014/main" id="{0F8A7ED7-0CCA-BBF7-6CDE-3241EDB46A76}"/>
              </a:ext>
            </a:extLst>
          </p:cNvPr>
          <p:cNvSpPr txBox="1"/>
          <p:nvPr/>
        </p:nvSpPr>
        <p:spPr>
          <a:xfrm>
            <a:off x="4784170" y="3103808"/>
            <a:ext cx="6533802" cy="181588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194C"/>
                </a:solidFill>
                <a:effectLst/>
                <a:uLnTx/>
                <a:uFillTx/>
                <a:latin typeface="Arial"/>
                <a:ea typeface="+mn-ea"/>
                <a:cs typeface="Arial"/>
              </a:rPr>
              <a:t>Concurrent Enrollment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194C"/>
                </a:solidFill>
                <a:effectLst/>
                <a:uLnTx/>
                <a:uFillTx/>
                <a:latin typeface="Arial"/>
                <a:ea typeface="+mn-ea"/>
                <a:cs typeface="Arial"/>
              </a:rPr>
              <a:t>Report</a:t>
            </a:r>
            <a:endParaRPr kumimoji="0" lang="en-US" sz="1800" b="0" i="0" u="none" strike="noStrike" kern="1200" cap="none" spc="0" normalizeH="0" baseline="0" noProof="0" dirty="0">
              <a:ln>
                <a:noFill/>
              </a:ln>
              <a:solidFill>
                <a:srgbClr val="3F3F3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194C"/>
                </a:solidFill>
                <a:effectLst/>
                <a:uLnTx/>
                <a:uFillTx/>
                <a:latin typeface="Arial"/>
                <a:ea typeface="+mn-ea"/>
                <a:cs typeface="Arial"/>
              </a:rPr>
              <a:t>Agenda Item No. 18</a:t>
            </a:r>
            <a:endParaRPr kumimoji="0" lang="en-US" sz="2400" b="0" i="1" u="none" strike="noStrike" kern="1200" cap="none" spc="0" normalizeH="0" baseline="0" noProof="0" dirty="0">
              <a:ln>
                <a:noFill/>
              </a:ln>
              <a:solidFill>
                <a:srgbClr val="3F3F3F"/>
              </a:solidFill>
              <a:effectLst/>
              <a:uLnTx/>
              <a:uFillTx/>
              <a:latin typeface="Arial"/>
              <a:ea typeface="+mn-ea"/>
              <a:cs typeface="Arial"/>
            </a:endParaRPr>
          </a:p>
        </p:txBody>
      </p:sp>
    </p:spTree>
    <p:extLst>
      <p:ext uri="{BB962C8B-B14F-4D97-AF65-F5344CB8AC3E}">
        <p14:creationId xmlns:p14="http://schemas.microsoft.com/office/powerpoint/2010/main" val="26763591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80D245-6DB9-9E1C-D1C0-AA975C6F0435}"/>
              </a:ext>
            </a:extLst>
          </p:cNvPr>
          <p:cNvSpPr>
            <a:spLocks noGrp="1"/>
          </p:cNvSpPr>
          <p:nvPr>
            <p:ph idx="1"/>
          </p:nvPr>
        </p:nvSpPr>
        <p:spPr/>
        <p:txBody>
          <a:bodyPr/>
          <a:lstStyle/>
          <a:p>
            <a:pPr marL="0" indent="0">
              <a:buNone/>
            </a:pPr>
            <a:endParaRPr lang="en-US" dirty="0"/>
          </a:p>
        </p:txBody>
      </p:sp>
      <p:graphicFrame>
        <p:nvGraphicFramePr>
          <p:cNvPr id="7" name="Content Placeholder 11">
            <a:extLst>
              <a:ext uri="{FF2B5EF4-FFF2-40B4-BE49-F238E27FC236}">
                <a16:creationId xmlns:a16="http://schemas.microsoft.com/office/drawing/2014/main" id="{EAF41D68-3A28-69EB-0677-2AC7A6866670}"/>
              </a:ext>
            </a:extLst>
          </p:cNvPr>
          <p:cNvGraphicFramePr>
            <a:graphicFrameLocks/>
          </p:cNvGraphicFramePr>
          <p:nvPr/>
        </p:nvGraphicFramePr>
        <p:xfrm>
          <a:off x="2074068" y="581025"/>
          <a:ext cx="7162800" cy="712470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5">
            <a:extLst>
              <a:ext uri="{FF2B5EF4-FFF2-40B4-BE49-F238E27FC236}">
                <a16:creationId xmlns:a16="http://schemas.microsoft.com/office/drawing/2014/main" id="{B3CFC872-E85C-6AAA-DBBD-33AA3EDA47A0}"/>
              </a:ext>
            </a:extLst>
          </p:cNvPr>
          <p:cNvSpPr txBox="1">
            <a:spLocks/>
          </p:cNvSpPr>
          <p:nvPr/>
        </p:nvSpPr>
        <p:spPr>
          <a:xfrm>
            <a:off x="-1" y="0"/>
            <a:ext cx="12192000"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AY23 College Enrolled Students by Sector</a:t>
            </a:r>
          </a:p>
        </p:txBody>
      </p:sp>
      <p:sp>
        <p:nvSpPr>
          <p:cNvPr id="18" name="TextBox 17">
            <a:extLst>
              <a:ext uri="{FF2B5EF4-FFF2-40B4-BE49-F238E27FC236}">
                <a16:creationId xmlns:a16="http://schemas.microsoft.com/office/drawing/2014/main" id="{A8EE9944-8CEF-77F8-8B97-4BA5443B6239}"/>
              </a:ext>
            </a:extLst>
          </p:cNvPr>
          <p:cNvSpPr txBox="1"/>
          <p:nvPr/>
        </p:nvSpPr>
        <p:spPr>
          <a:xfrm>
            <a:off x="4070291" y="3643534"/>
            <a:ext cx="145732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2-Year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Public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Colleges</a:t>
            </a:r>
          </a:p>
        </p:txBody>
      </p:sp>
      <p:cxnSp>
        <p:nvCxnSpPr>
          <p:cNvPr id="20" name="Straight Connector 19">
            <a:extLst>
              <a:ext uri="{FF2B5EF4-FFF2-40B4-BE49-F238E27FC236}">
                <a16:creationId xmlns:a16="http://schemas.microsoft.com/office/drawing/2014/main" id="{3DBDF023-211D-21F1-C204-688CC5D8E3AE}"/>
              </a:ext>
            </a:extLst>
          </p:cNvPr>
          <p:cNvCxnSpPr>
            <a:cxnSpLocks/>
          </p:cNvCxnSpPr>
          <p:nvPr/>
        </p:nvCxnSpPr>
        <p:spPr>
          <a:xfrm flipH="1" flipV="1">
            <a:off x="5005840" y="1622644"/>
            <a:ext cx="556760" cy="205151"/>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D9CA64A-6087-204E-28F2-C02417627EC8}"/>
              </a:ext>
            </a:extLst>
          </p:cNvPr>
          <p:cNvSpPr txBox="1"/>
          <p:nvPr/>
        </p:nvSpPr>
        <p:spPr>
          <a:xfrm>
            <a:off x="3746895" y="1351245"/>
            <a:ext cx="145732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Private</a:t>
            </a:r>
          </a:p>
        </p:txBody>
      </p:sp>
      <p:sp>
        <p:nvSpPr>
          <p:cNvPr id="23" name="TextBox 22">
            <a:extLst>
              <a:ext uri="{FF2B5EF4-FFF2-40B4-BE49-F238E27FC236}">
                <a16:creationId xmlns:a16="http://schemas.microsoft.com/office/drawing/2014/main" id="{9BAA727D-B3E5-1E33-C0E6-51B38A5B5E21}"/>
              </a:ext>
            </a:extLst>
          </p:cNvPr>
          <p:cNvSpPr txBox="1"/>
          <p:nvPr/>
        </p:nvSpPr>
        <p:spPr>
          <a:xfrm>
            <a:off x="-157163" y="2935689"/>
            <a:ext cx="426243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College Enrolled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Students Total: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181,133</a:t>
            </a:r>
          </a:p>
        </p:txBody>
      </p:sp>
      <p:sp>
        <p:nvSpPr>
          <p:cNvPr id="32" name="TextBox 31">
            <a:extLst>
              <a:ext uri="{FF2B5EF4-FFF2-40B4-BE49-F238E27FC236}">
                <a16:creationId xmlns:a16="http://schemas.microsoft.com/office/drawing/2014/main" id="{143387FA-2A5D-27EF-2FE9-C523E402FDF1}"/>
              </a:ext>
            </a:extLst>
          </p:cNvPr>
          <p:cNvSpPr txBox="1"/>
          <p:nvPr/>
        </p:nvSpPr>
        <p:spPr>
          <a:xfrm>
            <a:off x="520017" y="6361697"/>
            <a:ext cx="111519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Calibri" panose="020F0502020204030204"/>
                <a:ea typeface="+mn-ea"/>
                <a:cs typeface="+mn-cs"/>
              </a:rPr>
              <a:t>Note:  # of enrolled students by sector in AY23 - students may be duplicated if they attended more than one sector.</a:t>
            </a:r>
          </a:p>
        </p:txBody>
      </p:sp>
      <p:sp>
        <p:nvSpPr>
          <p:cNvPr id="2" name="TextBox 1">
            <a:extLst>
              <a:ext uri="{FF2B5EF4-FFF2-40B4-BE49-F238E27FC236}">
                <a16:creationId xmlns:a16="http://schemas.microsoft.com/office/drawing/2014/main" id="{6E3C193F-F198-AC83-7782-120259E3A55E}"/>
              </a:ext>
            </a:extLst>
          </p:cNvPr>
          <p:cNvSpPr txBox="1"/>
          <p:nvPr/>
        </p:nvSpPr>
        <p:spPr>
          <a:xfrm>
            <a:off x="7435275" y="5720965"/>
            <a:ext cx="38022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a:ea typeface="+mn-ea"/>
                <a:cs typeface="+mn-cs"/>
              </a:rPr>
              <a:t>Source: ADHE Information Systems Technology Innovation</a:t>
            </a:r>
          </a:p>
        </p:txBody>
      </p:sp>
      <p:cxnSp>
        <p:nvCxnSpPr>
          <p:cNvPr id="3" name="Straight Connector 2">
            <a:extLst>
              <a:ext uri="{FF2B5EF4-FFF2-40B4-BE49-F238E27FC236}">
                <a16:creationId xmlns:a16="http://schemas.microsoft.com/office/drawing/2014/main" id="{E5C92F5D-2FA0-18BF-A733-93FD34CD0BC2}"/>
              </a:ext>
            </a:extLst>
          </p:cNvPr>
          <p:cNvCxnSpPr/>
          <p:nvPr/>
        </p:nvCxnSpPr>
        <p:spPr>
          <a:xfrm>
            <a:off x="0" y="1200149"/>
            <a:ext cx="0" cy="5657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208DC83-EFB8-247C-BED3-E290C4F46F78}"/>
              </a:ext>
            </a:extLst>
          </p:cNvPr>
          <p:cNvCxnSpPr/>
          <p:nvPr/>
        </p:nvCxnSpPr>
        <p:spPr>
          <a:xfrm>
            <a:off x="0" y="685800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BE464E5-9CCE-4F12-4A7F-33247E3B44F8}"/>
              </a:ext>
            </a:extLst>
          </p:cNvPr>
          <p:cNvCxnSpPr>
            <a:cxnSpLocks/>
          </p:cNvCxnSpPr>
          <p:nvPr/>
        </p:nvCxnSpPr>
        <p:spPr>
          <a:xfrm>
            <a:off x="12191999" y="118872"/>
            <a:ext cx="1" cy="67391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618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80D245-6DB9-9E1C-D1C0-AA975C6F0435}"/>
              </a:ext>
            </a:extLst>
          </p:cNvPr>
          <p:cNvSpPr>
            <a:spLocks noGrp="1"/>
          </p:cNvSpPr>
          <p:nvPr>
            <p:ph idx="1"/>
          </p:nvPr>
        </p:nvSpPr>
        <p:spPr/>
        <p:txBody>
          <a:bodyPr/>
          <a:lstStyle/>
          <a:p>
            <a:pPr marL="0" indent="0">
              <a:buNone/>
            </a:pPr>
            <a:endParaRPr lang="en-US" dirty="0"/>
          </a:p>
        </p:txBody>
      </p:sp>
      <p:sp>
        <p:nvSpPr>
          <p:cNvPr id="8" name="Title 5">
            <a:extLst>
              <a:ext uri="{FF2B5EF4-FFF2-40B4-BE49-F238E27FC236}">
                <a16:creationId xmlns:a16="http://schemas.microsoft.com/office/drawing/2014/main" id="{B3CFC872-E85C-6AAA-DBBD-33AA3EDA47A0}"/>
              </a:ext>
            </a:extLst>
          </p:cNvPr>
          <p:cNvSpPr txBox="1">
            <a:spLocks/>
          </p:cNvSpPr>
          <p:nvPr/>
        </p:nvSpPr>
        <p:spPr>
          <a:xfrm>
            <a:off x="-1" y="0"/>
            <a:ext cx="12192000"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AY23 Concurrent Enrolled Students by Sector</a:t>
            </a:r>
          </a:p>
        </p:txBody>
      </p:sp>
      <p:graphicFrame>
        <p:nvGraphicFramePr>
          <p:cNvPr id="26" name="Content Placeholder 11">
            <a:extLst>
              <a:ext uri="{FF2B5EF4-FFF2-40B4-BE49-F238E27FC236}">
                <a16:creationId xmlns:a16="http://schemas.microsoft.com/office/drawing/2014/main" id="{E0EE1EC1-B0BF-8486-B1C2-D61370C186DC}"/>
              </a:ext>
            </a:extLst>
          </p:cNvPr>
          <p:cNvGraphicFramePr>
            <a:graphicFrameLocks/>
          </p:cNvGraphicFramePr>
          <p:nvPr/>
        </p:nvGraphicFramePr>
        <p:xfrm>
          <a:off x="2195511" y="621983"/>
          <a:ext cx="7191375" cy="7124700"/>
        </p:xfrm>
        <a:graphic>
          <a:graphicData uri="http://schemas.openxmlformats.org/drawingml/2006/chart">
            <c:chart xmlns:c="http://schemas.openxmlformats.org/drawingml/2006/chart" xmlns:r="http://schemas.openxmlformats.org/officeDocument/2006/relationships" r:id="rId2"/>
          </a:graphicData>
        </a:graphic>
      </p:graphicFrame>
      <p:sp>
        <p:nvSpPr>
          <p:cNvPr id="28" name="TextBox 27">
            <a:extLst>
              <a:ext uri="{FF2B5EF4-FFF2-40B4-BE49-F238E27FC236}">
                <a16:creationId xmlns:a16="http://schemas.microsoft.com/office/drawing/2014/main" id="{5DD4BEF4-54F2-771F-17F8-B27C5F1221B5}"/>
              </a:ext>
            </a:extLst>
          </p:cNvPr>
          <p:cNvSpPr txBox="1"/>
          <p:nvPr/>
        </p:nvSpPr>
        <p:spPr>
          <a:xfrm>
            <a:off x="6211630" y="2836192"/>
            <a:ext cx="207406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4-Year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Public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Institutions</a:t>
            </a:r>
          </a:p>
        </p:txBody>
      </p:sp>
      <p:sp>
        <p:nvSpPr>
          <p:cNvPr id="30" name="TextBox 29">
            <a:extLst>
              <a:ext uri="{FF2B5EF4-FFF2-40B4-BE49-F238E27FC236}">
                <a16:creationId xmlns:a16="http://schemas.microsoft.com/office/drawing/2014/main" id="{0BF83BCF-4435-301F-ABE0-6105F768553B}"/>
              </a:ext>
            </a:extLst>
          </p:cNvPr>
          <p:cNvSpPr txBox="1"/>
          <p:nvPr/>
        </p:nvSpPr>
        <p:spPr>
          <a:xfrm>
            <a:off x="4157661" y="1255277"/>
            <a:ext cx="145732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Private</a:t>
            </a:r>
          </a:p>
        </p:txBody>
      </p:sp>
      <p:sp>
        <p:nvSpPr>
          <p:cNvPr id="31" name="TextBox 30">
            <a:extLst>
              <a:ext uri="{FF2B5EF4-FFF2-40B4-BE49-F238E27FC236}">
                <a16:creationId xmlns:a16="http://schemas.microsoft.com/office/drawing/2014/main" id="{91C26BA1-20CF-A8BD-2C56-7C3A3157EC94}"/>
              </a:ext>
            </a:extLst>
          </p:cNvPr>
          <p:cNvSpPr txBox="1"/>
          <p:nvPr/>
        </p:nvSpPr>
        <p:spPr>
          <a:xfrm>
            <a:off x="-1497809" y="3058800"/>
            <a:ext cx="68389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Concurrent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Students Total: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22,154</a:t>
            </a:r>
          </a:p>
        </p:txBody>
      </p:sp>
      <p:sp>
        <p:nvSpPr>
          <p:cNvPr id="2" name="TextBox 1">
            <a:extLst>
              <a:ext uri="{FF2B5EF4-FFF2-40B4-BE49-F238E27FC236}">
                <a16:creationId xmlns:a16="http://schemas.microsoft.com/office/drawing/2014/main" id="{40928BCA-C146-ACAF-7B59-232507E4BE38}"/>
              </a:ext>
            </a:extLst>
          </p:cNvPr>
          <p:cNvSpPr txBox="1"/>
          <p:nvPr/>
        </p:nvSpPr>
        <p:spPr>
          <a:xfrm>
            <a:off x="92830" y="6407282"/>
            <a:ext cx="12180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Calibri" panose="020F0502020204030204"/>
                <a:ea typeface="+mn-ea"/>
                <a:cs typeface="+mn-cs"/>
              </a:rPr>
              <a:t>Note:  # of concurrent students enrolled by sector in AY23 - students may be duplicated if they attended more than one sector.</a:t>
            </a:r>
          </a:p>
        </p:txBody>
      </p:sp>
      <p:sp>
        <p:nvSpPr>
          <p:cNvPr id="4" name="TextBox 3">
            <a:extLst>
              <a:ext uri="{FF2B5EF4-FFF2-40B4-BE49-F238E27FC236}">
                <a16:creationId xmlns:a16="http://schemas.microsoft.com/office/drawing/2014/main" id="{F165B5EE-BBD1-28C8-BBA6-724E3FDBE24F}"/>
              </a:ext>
            </a:extLst>
          </p:cNvPr>
          <p:cNvSpPr txBox="1"/>
          <p:nvPr/>
        </p:nvSpPr>
        <p:spPr>
          <a:xfrm>
            <a:off x="7485756" y="5787750"/>
            <a:ext cx="38022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a:ea typeface="+mn-ea"/>
                <a:cs typeface="+mn-cs"/>
              </a:rPr>
              <a:t>Source: ADHE Information Systems Technology Innovation</a:t>
            </a:r>
          </a:p>
        </p:txBody>
      </p:sp>
      <p:cxnSp>
        <p:nvCxnSpPr>
          <p:cNvPr id="3" name="Straight Connector 2">
            <a:extLst>
              <a:ext uri="{FF2B5EF4-FFF2-40B4-BE49-F238E27FC236}">
                <a16:creationId xmlns:a16="http://schemas.microsoft.com/office/drawing/2014/main" id="{94780EA6-4D79-D190-A73C-8868891695C9}"/>
              </a:ext>
            </a:extLst>
          </p:cNvPr>
          <p:cNvCxnSpPr/>
          <p:nvPr/>
        </p:nvCxnSpPr>
        <p:spPr>
          <a:xfrm>
            <a:off x="0" y="1200149"/>
            <a:ext cx="0" cy="5657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B3F75A4-A6E7-98D3-27CC-2D4ADAD2863B}"/>
              </a:ext>
            </a:extLst>
          </p:cNvPr>
          <p:cNvCxnSpPr/>
          <p:nvPr/>
        </p:nvCxnSpPr>
        <p:spPr>
          <a:xfrm>
            <a:off x="0" y="685800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852D7C3-17B9-6076-A55D-7C38E74FD754}"/>
              </a:ext>
            </a:extLst>
          </p:cNvPr>
          <p:cNvCxnSpPr>
            <a:cxnSpLocks/>
          </p:cNvCxnSpPr>
          <p:nvPr/>
        </p:nvCxnSpPr>
        <p:spPr>
          <a:xfrm>
            <a:off x="12191999" y="274320"/>
            <a:ext cx="1" cy="65836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0690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80D245-6DB9-9E1C-D1C0-AA975C6F0435}"/>
              </a:ext>
            </a:extLst>
          </p:cNvPr>
          <p:cNvSpPr>
            <a:spLocks noGrp="1"/>
          </p:cNvSpPr>
          <p:nvPr>
            <p:ph idx="1"/>
          </p:nvPr>
        </p:nvSpPr>
        <p:spPr/>
        <p:txBody>
          <a:bodyPr/>
          <a:lstStyle/>
          <a:p>
            <a:pPr marL="0" indent="0">
              <a:buNone/>
            </a:pPr>
            <a:endParaRPr lang="en-US" dirty="0"/>
          </a:p>
        </p:txBody>
      </p:sp>
      <p:graphicFrame>
        <p:nvGraphicFramePr>
          <p:cNvPr id="7" name="Content Placeholder 11">
            <a:extLst>
              <a:ext uri="{FF2B5EF4-FFF2-40B4-BE49-F238E27FC236}">
                <a16:creationId xmlns:a16="http://schemas.microsoft.com/office/drawing/2014/main" id="{EAF41D68-3A28-69EB-0677-2AC7A6866670}"/>
              </a:ext>
            </a:extLst>
          </p:cNvPr>
          <p:cNvGraphicFramePr>
            <a:graphicFrameLocks/>
          </p:cNvGraphicFramePr>
          <p:nvPr/>
        </p:nvGraphicFramePr>
        <p:xfrm>
          <a:off x="-660401" y="847725"/>
          <a:ext cx="12852400" cy="574040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5">
            <a:extLst>
              <a:ext uri="{FF2B5EF4-FFF2-40B4-BE49-F238E27FC236}">
                <a16:creationId xmlns:a16="http://schemas.microsoft.com/office/drawing/2014/main" id="{B3CFC872-E85C-6AAA-DBBD-33AA3EDA47A0}"/>
              </a:ext>
            </a:extLst>
          </p:cNvPr>
          <p:cNvSpPr txBox="1">
            <a:spLocks/>
          </p:cNvSpPr>
          <p:nvPr/>
        </p:nvSpPr>
        <p:spPr>
          <a:xfrm>
            <a:off x="-1" y="0"/>
            <a:ext cx="12192000" cy="847725"/>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AY23 Concurrent Credit Grade Distribution</a:t>
            </a:r>
          </a:p>
        </p:txBody>
      </p:sp>
      <p:sp>
        <p:nvSpPr>
          <p:cNvPr id="12" name="TextBox 11">
            <a:extLst>
              <a:ext uri="{FF2B5EF4-FFF2-40B4-BE49-F238E27FC236}">
                <a16:creationId xmlns:a16="http://schemas.microsoft.com/office/drawing/2014/main" id="{570C6805-5628-49FF-5241-A0398355D3C8}"/>
              </a:ext>
            </a:extLst>
          </p:cNvPr>
          <p:cNvSpPr txBox="1"/>
          <p:nvPr/>
        </p:nvSpPr>
        <p:spPr>
          <a:xfrm>
            <a:off x="8317112" y="4156234"/>
            <a:ext cx="2857500"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 Rate:  89.8%</a:t>
            </a:r>
          </a:p>
        </p:txBody>
      </p:sp>
      <p:sp>
        <p:nvSpPr>
          <p:cNvPr id="14" name="TextBox 13">
            <a:extLst>
              <a:ext uri="{FF2B5EF4-FFF2-40B4-BE49-F238E27FC236}">
                <a16:creationId xmlns:a16="http://schemas.microsoft.com/office/drawing/2014/main" id="{6E261412-D7BF-20BB-E52D-10E778878F6F}"/>
              </a:ext>
            </a:extLst>
          </p:cNvPr>
          <p:cNvSpPr txBox="1"/>
          <p:nvPr/>
        </p:nvSpPr>
        <p:spPr>
          <a:xfrm>
            <a:off x="1411487" y="1041529"/>
            <a:ext cx="2794000"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 Rate:  91.3%</a:t>
            </a:r>
          </a:p>
        </p:txBody>
      </p:sp>
      <p:sp>
        <p:nvSpPr>
          <p:cNvPr id="16" name="TextBox 15">
            <a:extLst>
              <a:ext uri="{FF2B5EF4-FFF2-40B4-BE49-F238E27FC236}">
                <a16:creationId xmlns:a16="http://schemas.microsoft.com/office/drawing/2014/main" id="{87B9314E-AF59-C97A-0E10-E582CCF5FED9}"/>
              </a:ext>
            </a:extLst>
          </p:cNvPr>
          <p:cNvSpPr txBox="1"/>
          <p:nvPr/>
        </p:nvSpPr>
        <p:spPr>
          <a:xfrm>
            <a:off x="4794252" y="2666940"/>
            <a:ext cx="3106538"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 Rate:  85.5%</a:t>
            </a:r>
          </a:p>
        </p:txBody>
      </p:sp>
      <p:sp>
        <p:nvSpPr>
          <p:cNvPr id="2" name="TextBox 1">
            <a:extLst>
              <a:ext uri="{FF2B5EF4-FFF2-40B4-BE49-F238E27FC236}">
                <a16:creationId xmlns:a16="http://schemas.microsoft.com/office/drawing/2014/main" id="{3FA884D8-7561-B5EF-2290-4111C51E158E}"/>
              </a:ext>
            </a:extLst>
          </p:cNvPr>
          <p:cNvSpPr txBox="1"/>
          <p:nvPr/>
        </p:nvSpPr>
        <p:spPr>
          <a:xfrm>
            <a:off x="4305995" y="6407964"/>
            <a:ext cx="38022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a:ea typeface="+mn-ea"/>
                <a:cs typeface="+mn-cs"/>
              </a:rPr>
              <a:t>Source: ADHE Information Systems Technology Innovation</a:t>
            </a:r>
          </a:p>
        </p:txBody>
      </p:sp>
      <p:cxnSp>
        <p:nvCxnSpPr>
          <p:cNvPr id="3" name="Straight Connector 2">
            <a:extLst>
              <a:ext uri="{FF2B5EF4-FFF2-40B4-BE49-F238E27FC236}">
                <a16:creationId xmlns:a16="http://schemas.microsoft.com/office/drawing/2014/main" id="{7BFFDFC8-C654-033A-6ED9-F203E5E7C029}"/>
              </a:ext>
            </a:extLst>
          </p:cNvPr>
          <p:cNvCxnSpPr>
            <a:cxnSpLocks/>
          </p:cNvCxnSpPr>
          <p:nvPr/>
        </p:nvCxnSpPr>
        <p:spPr>
          <a:xfrm>
            <a:off x="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52E1E20-0FBE-89BB-4019-C461F30C1750}"/>
              </a:ext>
            </a:extLst>
          </p:cNvPr>
          <p:cNvCxnSpPr>
            <a:cxnSpLocks/>
          </p:cNvCxnSpPr>
          <p:nvPr/>
        </p:nvCxnSpPr>
        <p:spPr>
          <a:xfrm>
            <a:off x="0" y="685800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0412334-8416-F2CD-99B2-5F39D3BD12C9}"/>
              </a:ext>
            </a:extLst>
          </p:cNvPr>
          <p:cNvCxnSpPr>
            <a:cxnSpLocks/>
          </p:cNvCxnSpPr>
          <p:nvPr/>
        </p:nvCxnSpPr>
        <p:spPr>
          <a:xfrm>
            <a:off x="12191999" y="201168"/>
            <a:ext cx="1" cy="66568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6915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solidFill>
        </p:spPr>
        <p:txBody>
          <a:bodyPr vert="horz" lIns="91440" tIns="45720" rIns="91440" bIns="45720" rtlCol="0" anchor="ctr">
            <a:normAutofit/>
          </a:bodyPr>
          <a:lstStyle/>
          <a:p>
            <a:pPr algn="ctr"/>
            <a:r>
              <a:rPr lang="en-US" sz="4000" dirty="0">
                <a:solidFill>
                  <a:schemeClr val="bg1"/>
                </a:solidFill>
                <a:latin typeface="Arial" panose="020B0604020202020204" pitchFamily="34" charset="0"/>
                <a:cs typeface="Arial" panose="020B0604020202020204" pitchFamily="34" charset="0"/>
              </a:rPr>
              <a:t>Number of Students </a:t>
            </a:r>
            <a:br>
              <a:rPr lang="en-US" sz="40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Enrolled in High School (9-12)</a:t>
            </a:r>
          </a:p>
        </p:txBody>
      </p:sp>
      <p:graphicFrame>
        <p:nvGraphicFramePr>
          <p:cNvPr id="7" name="Content Placeholder 6">
            <a:extLst>
              <a:ext uri="{FF2B5EF4-FFF2-40B4-BE49-F238E27FC236}">
                <a16:creationId xmlns:a16="http://schemas.microsoft.com/office/drawing/2014/main" id="{C869C861-BB2E-AFC0-7ACB-111EB0A4B464}"/>
              </a:ext>
            </a:extLst>
          </p:cNvPr>
          <p:cNvGraphicFramePr>
            <a:graphicFrameLocks noGrp="1"/>
          </p:cNvGraphicFramePr>
          <p:nvPr>
            <p:ph idx="1"/>
          </p:nvPr>
        </p:nvGraphicFramePr>
        <p:xfrm>
          <a:off x="111125" y="1236663"/>
          <a:ext cx="11969750" cy="562133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2E8DBA46-8528-C9D4-5CD1-E1C5F43E0CEC}"/>
              </a:ext>
            </a:extLst>
          </p:cNvPr>
          <p:cNvSpPr txBox="1"/>
          <p:nvPr/>
        </p:nvSpPr>
        <p:spPr>
          <a:xfrm>
            <a:off x="5214662" y="6458764"/>
            <a:ext cx="17245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a:ea typeface="+mn-ea"/>
                <a:cs typeface="+mn-cs"/>
              </a:rPr>
              <a:t>Source: ADE Data Center</a:t>
            </a:r>
          </a:p>
        </p:txBody>
      </p:sp>
    </p:spTree>
    <p:extLst>
      <p:ext uri="{BB962C8B-B14F-4D97-AF65-F5344CB8AC3E}">
        <p14:creationId xmlns:p14="http://schemas.microsoft.com/office/powerpoint/2010/main" val="37505806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solidFill>
        </p:spPr>
        <p:txBody>
          <a:bodyPr vert="horz" lIns="91440" tIns="45720" rIns="91440" bIns="45720" rtlCol="0" anchor="ctr">
            <a:normAutofit/>
          </a:bodyPr>
          <a:lstStyle/>
          <a:p>
            <a:pPr algn="ctr"/>
            <a:r>
              <a:rPr lang="en-US" sz="4000" dirty="0">
                <a:solidFill>
                  <a:schemeClr val="bg1"/>
                </a:solidFill>
                <a:latin typeface="Arial" panose="020B0604020202020204" pitchFamily="34" charset="0"/>
                <a:cs typeface="Arial" panose="020B0604020202020204" pitchFamily="34" charset="0"/>
              </a:rPr>
              <a:t>College Enrolled Students by Sector</a:t>
            </a:r>
          </a:p>
        </p:txBody>
      </p:sp>
      <p:graphicFrame>
        <p:nvGraphicFramePr>
          <p:cNvPr id="7" name="Content Placeholder 6">
            <a:extLst>
              <a:ext uri="{FF2B5EF4-FFF2-40B4-BE49-F238E27FC236}">
                <a16:creationId xmlns:a16="http://schemas.microsoft.com/office/drawing/2014/main" id="{5ED30CAC-E997-E7DF-19EA-648AA5AE6925}"/>
              </a:ext>
            </a:extLst>
          </p:cNvPr>
          <p:cNvGraphicFramePr>
            <a:graphicFrameLocks noGrp="1"/>
          </p:cNvGraphicFramePr>
          <p:nvPr>
            <p:ph idx="1"/>
          </p:nvPr>
        </p:nvGraphicFramePr>
        <p:xfrm>
          <a:off x="-95534" y="1468438"/>
          <a:ext cx="12287534" cy="531495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2446269E-B2F9-8D58-3C7A-8AD8395AA45A}"/>
              </a:ext>
            </a:extLst>
          </p:cNvPr>
          <p:cNvSpPr txBox="1"/>
          <p:nvPr/>
        </p:nvSpPr>
        <p:spPr>
          <a:xfrm>
            <a:off x="7294384" y="1972153"/>
            <a:ext cx="38022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a:ea typeface="+mn-ea"/>
                <a:cs typeface="+mn-cs"/>
              </a:rPr>
              <a:t>Source: ADHE Information Systems Technology Innovation</a:t>
            </a:r>
          </a:p>
        </p:txBody>
      </p:sp>
      <p:sp>
        <p:nvSpPr>
          <p:cNvPr id="5" name="TextBox 4">
            <a:extLst>
              <a:ext uri="{FF2B5EF4-FFF2-40B4-BE49-F238E27FC236}">
                <a16:creationId xmlns:a16="http://schemas.microsoft.com/office/drawing/2014/main" id="{EF00DD91-111E-F34E-73E0-8F709CF1FA64}"/>
              </a:ext>
            </a:extLst>
          </p:cNvPr>
          <p:cNvSpPr txBox="1"/>
          <p:nvPr/>
        </p:nvSpPr>
        <p:spPr>
          <a:xfrm>
            <a:off x="116898" y="6433760"/>
            <a:ext cx="12180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Calibri" panose="020F0502020204030204"/>
                <a:ea typeface="+mn-ea"/>
                <a:cs typeface="+mn-cs"/>
              </a:rPr>
              <a:t>Note:  # of concurrent students enrolled by sector in AY23 - students may be duplicated if they attended more than one sector.</a:t>
            </a:r>
          </a:p>
        </p:txBody>
      </p:sp>
      <p:cxnSp>
        <p:nvCxnSpPr>
          <p:cNvPr id="2" name="Straight Connector 1">
            <a:extLst>
              <a:ext uri="{FF2B5EF4-FFF2-40B4-BE49-F238E27FC236}">
                <a16:creationId xmlns:a16="http://schemas.microsoft.com/office/drawing/2014/main" id="{5D10AF36-13DB-E891-21B9-1CEDF7192DD0}"/>
              </a:ext>
            </a:extLst>
          </p:cNvPr>
          <p:cNvCxnSpPr/>
          <p:nvPr/>
        </p:nvCxnSpPr>
        <p:spPr>
          <a:xfrm>
            <a:off x="0" y="1200149"/>
            <a:ext cx="0" cy="5657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9C1F674-3F64-2BA2-BDB2-0866E2448214}"/>
              </a:ext>
            </a:extLst>
          </p:cNvPr>
          <p:cNvCxnSpPr/>
          <p:nvPr/>
        </p:nvCxnSpPr>
        <p:spPr>
          <a:xfrm>
            <a:off x="0" y="685800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044F9EF-FB5E-0A64-5700-BD26F353C4E0}"/>
              </a:ext>
            </a:extLst>
          </p:cNvPr>
          <p:cNvCxnSpPr/>
          <p:nvPr/>
        </p:nvCxnSpPr>
        <p:spPr>
          <a:xfrm>
            <a:off x="12192000" y="-19050"/>
            <a:ext cx="0" cy="68770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140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040235"/>
          </a:xfrm>
          <a:solidFill>
            <a:schemeClr val="accent1"/>
          </a:solidFill>
        </p:spPr>
        <p:txBody>
          <a:bodyPr vert="horz" lIns="91440" tIns="45720" rIns="91440" bIns="45720" rtlCol="0" anchor="ctr">
            <a:normAutofit/>
          </a:bodyPr>
          <a:lstStyle/>
          <a:p>
            <a:pPr algn="ctr"/>
            <a:r>
              <a:rPr lang="en-US" sz="4000" dirty="0">
                <a:solidFill>
                  <a:schemeClr val="bg1"/>
                </a:solidFill>
                <a:latin typeface="Arial" panose="020B0604020202020204" pitchFamily="34" charset="0"/>
                <a:cs typeface="Arial" panose="020B0604020202020204" pitchFamily="34" charset="0"/>
              </a:rPr>
              <a:t>Concurrent Enrolled Students by Sector</a:t>
            </a:r>
          </a:p>
        </p:txBody>
      </p:sp>
      <p:graphicFrame>
        <p:nvGraphicFramePr>
          <p:cNvPr id="7" name="Content Placeholder 6">
            <a:extLst>
              <a:ext uri="{FF2B5EF4-FFF2-40B4-BE49-F238E27FC236}">
                <a16:creationId xmlns:a16="http://schemas.microsoft.com/office/drawing/2014/main" id="{5ED30CAC-E997-E7DF-19EA-648AA5AE6925}"/>
              </a:ext>
            </a:extLst>
          </p:cNvPr>
          <p:cNvGraphicFramePr>
            <a:graphicFrameLocks noGrp="1"/>
          </p:cNvGraphicFramePr>
          <p:nvPr>
            <p:ph idx="1"/>
          </p:nvPr>
        </p:nvGraphicFramePr>
        <p:xfrm>
          <a:off x="0" y="1118809"/>
          <a:ext cx="12180450" cy="545211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7AFFBAF-819D-EDAC-7259-A272A0C51518}"/>
              </a:ext>
            </a:extLst>
          </p:cNvPr>
          <p:cNvSpPr txBox="1"/>
          <p:nvPr/>
        </p:nvSpPr>
        <p:spPr>
          <a:xfrm>
            <a:off x="4305994" y="6124555"/>
            <a:ext cx="38022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a:ea typeface="+mn-ea"/>
                <a:cs typeface="+mn-cs"/>
              </a:rPr>
              <a:t>Source: ADHE Information Systems Technology Innovation</a:t>
            </a:r>
          </a:p>
        </p:txBody>
      </p:sp>
      <p:sp>
        <p:nvSpPr>
          <p:cNvPr id="8" name="TextBox 7">
            <a:extLst>
              <a:ext uri="{FF2B5EF4-FFF2-40B4-BE49-F238E27FC236}">
                <a16:creationId xmlns:a16="http://schemas.microsoft.com/office/drawing/2014/main" id="{10168E59-BC5F-2520-D80C-FCA8AEB3BD9F}"/>
              </a:ext>
            </a:extLst>
          </p:cNvPr>
          <p:cNvSpPr txBox="1"/>
          <p:nvPr/>
        </p:nvSpPr>
        <p:spPr>
          <a:xfrm>
            <a:off x="116898" y="6433760"/>
            <a:ext cx="12180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Calibri" panose="020F0502020204030204"/>
                <a:ea typeface="+mn-ea"/>
                <a:cs typeface="+mn-cs"/>
              </a:rPr>
              <a:t>Note:  # of concurrent students enrolled by sector in AY23 - students may be duplicated if they attended more than one sector.</a:t>
            </a:r>
          </a:p>
        </p:txBody>
      </p:sp>
      <p:cxnSp>
        <p:nvCxnSpPr>
          <p:cNvPr id="2" name="Straight Connector 1">
            <a:extLst>
              <a:ext uri="{FF2B5EF4-FFF2-40B4-BE49-F238E27FC236}">
                <a16:creationId xmlns:a16="http://schemas.microsoft.com/office/drawing/2014/main" id="{1FEEAAA7-5459-B62A-FF53-69BD8ACBA2C2}"/>
              </a:ext>
            </a:extLst>
          </p:cNvPr>
          <p:cNvCxnSpPr>
            <a:cxnSpLocks/>
          </p:cNvCxnSpPr>
          <p:nvPr/>
        </p:nvCxnSpPr>
        <p:spPr>
          <a:xfrm>
            <a:off x="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6E0255C-0DB5-16C8-8817-55D13FDAD1B7}"/>
              </a:ext>
            </a:extLst>
          </p:cNvPr>
          <p:cNvCxnSpPr>
            <a:cxnSpLocks/>
          </p:cNvCxnSpPr>
          <p:nvPr/>
        </p:nvCxnSpPr>
        <p:spPr>
          <a:xfrm>
            <a:off x="0" y="685800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ADA0049-DD00-C339-0851-A8723461F035}"/>
              </a:ext>
            </a:extLst>
          </p:cNvPr>
          <p:cNvCxnSpPr>
            <a:cxnSpLocks/>
          </p:cNvCxnSpPr>
          <p:nvPr/>
        </p:nvCxnSpPr>
        <p:spPr>
          <a:xfrm>
            <a:off x="12192000" y="-19050"/>
            <a:ext cx="0" cy="68770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4781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80D245-6DB9-9E1C-D1C0-AA975C6F0435}"/>
              </a:ext>
            </a:extLst>
          </p:cNvPr>
          <p:cNvSpPr>
            <a:spLocks noGrp="1"/>
          </p:cNvSpPr>
          <p:nvPr>
            <p:ph idx="1"/>
          </p:nvPr>
        </p:nvSpPr>
        <p:spPr/>
        <p:txBody>
          <a:bodyPr/>
          <a:lstStyle/>
          <a:p>
            <a:pPr marL="0" indent="0">
              <a:buNone/>
            </a:pPr>
            <a:endParaRPr lang="en-US" dirty="0"/>
          </a:p>
        </p:txBody>
      </p:sp>
      <p:graphicFrame>
        <p:nvGraphicFramePr>
          <p:cNvPr id="7" name="Content Placeholder 11">
            <a:extLst>
              <a:ext uri="{FF2B5EF4-FFF2-40B4-BE49-F238E27FC236}">
                <a16:creationId xmlns:a16="http://schemas.microsoft.com/office/drawing/2014/main" id="{EAF41D68-3A28-69EB-0677-2AC7A6866670}"/>
              </a:ext>
            </a:extLst>
          </p:cNvPr>
          <p:cNvGraphicFramePr>
            <a:graphicFrameLocks/>
          </p:cNvGraphicFramePr>
          <p:nvPr/>
        </p:nvGraphicFramePr>
        <p:xfrm>
          <a:off x="-660401" y="847725"/>
          <a:ext cx="12852400" cy="574040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5">
            <a:extLst>
              <a:ext uri="{FF2B5EF4-FFF2-40B4-BE49-F238E27FC236}">
                <a16:creationId xmlns:a16="http://schemas.microsoft.com/office/drawing/2014/main" id="{B3CFC872-E85C-6AAA-DBBD-33AA3EDA47A0}"/>
              </a:ext>
            </a:extLst>
          </p:cNvPr>
          <p:cNvSpPr txBox="1">
            <a:spLocks/>
          </p:cNvSpPr>
          <p:nvPr/>
        </p:nvSpPr>
        <p:spPr>
          <a:xfrm>
            <a:off x="-1" y="0"/>
            <a:ext cx="12192000" cy="1371600"/>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Concurrent Credit General Education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Grade Distribution</a:t>
            </a:r>
          </a:p>
        </p:txBody>
      </p:sp>
      <p:sp>
        <p:nvSpPr>
          <p:cNvPr id="2" name="TextBox 1">
            <a:extLst>
              <a:ext uri="{FF2B5EF4-FFF2-40B4-BE49-F238E27FC236}">
                <a16:creationId xmlns:a16="http://schemas.microsoft.com/office/drawing/2014/main" id="{3FA884D8-7561-B5EF-2290-4111C51E158E}"/>
              </a:ext>
            </a:extLst>
          </p:cNvPr>
          <p:cNvSpPr txBox="1"/>
          <p:nvPr/>
        </p:nvSpPr>
        <p:spPr>
          <a:xfrm>
            <a:off x="4325045" y="6449625"/>
            <a:ext cx="38022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a:ea typeface="+mn-ea"/>
                <a:cs typeface="+mn-cs"/>
              </a:rPr>
              <a:t>Source: ADHE Information Systems Technology Innovation</a:t>
            </a:r>
          </a:p>
        </p:txBody>
      </p:sp>
      <p:sp>
        <p:nvSpPr>
          <p:cNvPr id="3" name="TextBox 2">
            <a:extLst>
              <a:ext uri="{FF2B5EF4-FFF2-40B4-BE49-F238E27FC236}">
                <a16:creationId xmlns:a16="http://schemas.microsoft.com/office/drawing/2014/main" id="{4CCF5AA6-C9F4-3CD9-C496-39C45124E612}"/>
              </a:ext>
            </a:extLst>
          </p:cNvPr>
          <p:cNvSpPr txBox="1"/>
          <p:nvPr/>
        </p:nvSpPr>
        <p:spPr>
          <a:xfrm>
            <a:off x="9877137" y="2897930"/>
            <a:ext cx="1299784"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93.7%</a:t>
            </a:r>
          </a:p>
        </p:txBody>
      </p:sp>
      <p:sp>
        <p:nvSpPr>
          <p:cNvPr id="4" name="TextBox 3">
            <a:extLst>
              <a:ext uri="{FF2B5EF4-FFF2-40B4-BE49-F238E27FC236}">
                <a16:creationId xmlns:a16="http://schemas.microsoft.com/office/drawing/2014/main" id="{CBC8903C-494F-1554-707A-118974EA8047}"/>
              </a:ext>
            </a:extLst>
          </p:cNvPr>
          <p:cNvSpPr txBox="1"/>
          <p:nvPr/>
        </p:nvSpPr>
        <p:spPr>
          <a:xfrm>
            <a:off x="7861184" y="2650955"/>
            <a:ext cx="1299784"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92.8%</a:t>
            </a:r>
          </a:p>
        </p:txBody>
      </p:sp>
      <p:sp>
        <p:nvSpPr>
          <p:cNvPr id="6" name="TextBox 5">
            <a:extLst>
              <a:ext uri="{FF2B5EF4-FFF2-40B4-BE49-F238E27FC236}">
                <a16:creationId xmlns:a16="http://schemas.microsoft.com/office/drawing/2014/main" id="{D371617C-8EC1-5A51-DC99-4A5512E787F7}"/>
              </a:ext>
            </a:extLst>
          </p:cNvPr>
          <p:cNvSpPr txBox="1"/>
          <p:nvPr/>
        </p:nvSpPr>
        <p:spPr>
          <a:xfrm>
            <a:off x="5897303" y="2799025"/>
            <a:ext cx="1299784"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90.8%</a:t>
            </a:r>
          </a:p>
        </p:txBody>
      </p:sp>
      <p:sp>
        <p:nvSpPr>
          <p:cNvPr id="9" name="TextBox 8">
            <a:extLst>
              <a:ext uri="{FF2B5EF4-FFF2-40B4-BE49-F238E27FC236}">
                <a16:creationId xmlns:a16="http://schemas.microsoft.com/office/drawing/2014/main" id="{CC81D7D3-4604-5E52-0B9F-3EDD979A4F19}"/>
              </a:ext>
            </a:extLst>
          </p:cNvPr>
          <p:cNvSpPr txBox="1"/>
          <p:nvPr/>
        </p:nvSpPr>
        <p:spPr>
          <a:xfrm>
            <a:off x="3903519" y="2689775"/>
            <a:ext cx="1299784"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91.6%</a:t>
            </a:r>
          </a:p>
        </p:txBody>
      </p:sp>
      <p:sp>
        <p:nvSpPr>
          <p:cNvPr id="10" name="TextBox 9">
            <a:extLst>
              <a:ext uri="{FF2B5EF4-FFF2-40B4-BE49-F238E27FC236}">
                <a16:creationId xmlns:a16="http://schemas.microsoft.com/office/drawing/2014/main" id="{C52B87CC-308C-CE74-1C74-DD716828ED9F}"/>
              </a:ext>
            </a:extLst>
          </p:cNvPr>
          <p:cNvSpPr txBox="1"/>
          <p:nvPr/>
        </p:nvSpPr>
        <p:spPr>
          <a:xfrm>
            <a:off x="1888838" y="2537880"/>
            <a:ext cx="1299784"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91.3%</a:t>
            </a:r>
          </a:p>
        </p:txBody>
      </p:sp>
      <p:cxnSp>
        <p:nvCxnSpPr>
          <p:cNvPr id="11" name="Straight Connector 10">
            <a:extLst>
              <a:ext uri="{FF2B5EF4-FFF2-40B4-BE49-F238E27FC236}">
                <a16:creationId xmlns:a16="http://schemas.microsoft.com/office/drawing/2014/main" id="{883F298C-6A5C-9250-701B-D06892958DF5}"/>
              </a:ext>
            </a:extLst>
          </p:cNvPr>
          <p:cNvCxnSpPr/>
          <p:nvPr/>
        </p:nvCxnSpPr>
        <p:spPr>
          <a:xfrm>
            <a:off x="0" y="1200149"/>
            <a:ext cx="0" cy="5657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C02A14-1D3B-1BA2-581A-40AA4DDD3397}"/>
              </a:ext>
            </a:extLst>
          </p:cNvPr>
          <p:cNvCxnSpPr/>
          <p:nvPr/>
        </p:nvCxnSpPr>
        <p:spPr>
          <a:xfrm>
            <a:off x="0" y="685800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EA1078-7595-5F3B-EBE8-83C80D468B9F}"/>
              </a:ext>
            </a:extLst>
          </p:cNvPr>
          <p:cNvCxnSpPr/>
          <p:nvPr/>
        </p:nvCxnSpPr>
        <p:spPr>
          <a:xfrm>
            <a:off x="12192000" y="-19050"/>
            <a:ext cx="0" cy="68770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2265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80D245-6DB9-9E1C-D1C0-AA975C6F0435}"/>
              </a:ext>
            </a:extLst>
          </p:cNvPr>
          <p:cNvSpPr>
            <a:spLocks noGrp="1"/>
          </p:cNvSpPr>
          <p:nvPr>
            <p:ph idx="1"/>
          </p:nvPr>
        </p:nvSpPr>
        <p:spPr/>
        <p:txBody>
          <a:bodyPr/>
          <a:lstStyle/>
          <a:p>
            <a:pPr marL="0" indent="0">
              <a:buNone/>
            </a:pPr>
            <a:endParaRPr lang="en-US" dirty="0"/>
          </a:p>
        </p:txBody>
      </p:sp>
      <p:graphicFrame>
        <p:nvGraphicFramePr>
          <p:cNvPr id="7" name="Content Placeholder 11">
            <a:extLst>
              <a:ext uri="{FF2B5EF4-FFF2-40B4-BE49-F238E27FC236}">
                <a16:creationId xmlns:a16="http://schemas.microsoft.com/office/drawing/2014/main" id="{EAF41D68-3A28-69EB-0677-2AC7A6866670}"/>
              </a:ext>
            </a:extLst>
          </p:cNvPr>
          <p:cNvGraphicFramePr>
            <a:graphicFrameLocks/>
          </p:cNvGraphicFramePr>
          <p:nvPr/>
        </p:nvGraphicFramePr>
        <p:xfrm>
          <a:off x="-660401" y="847724"/>
          <a:ext cx="12852400" cy="574040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5">
            <a:extLst>
              <a:ext uri="{FF2B5EF4-FFF2-40B4-BE49-F238E27FC236}">
                <a16:creationId xmlns:a16="http://schemas.microsoft.com/office/drawing/2014/main" id="{B3CFC872-E85C-6AAA-DBBD-33AA3EDA47A0}"/>
              </a:ext>
            </a:extLst>
          </p:cNvPr>
          <p:cNvSpPr txBox="1">
            <a:spLocks/>
          </p:cNvSpPr>
          <p:nvPr/>
        </p:nvSpPr>
        <p:spPr>
          <a:xfrm>
            <a:off x="-1" y="0"/>
            <a:ext cx="12192000" cy="123767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Concurrent Credit CTE Grade Distribution</a:t>
            </a:r>
          </a:p>
        </p:txBody>
      </p:sp>
      <p:sp>
        <p:nvSpPr>
          <p:cNvPr id="2" name="TextBox 1">
            <a:extLst>
              <a:ext uri="{FF2B5EF4-FFF2-40B4-BE49-F238E27FC236}">
                <a16:creationId xmlns:a16="http://schemas.microsoft.com/office/drawing/2014/main" id="{3FA884D8-7561-B5EF-2290-4111C51E158E}"/>
              </a:ext>
            </a:extLst>
          </p:cNvPr>
          <p:cNvSpPr txBox="1"/>
          <p:nvPr/>
        </p:nvSpPr>
        <p:spPr>
          <a:xfrm>
            <a:off x="4325045" y="6449625"/>
            <a:ext cx="38022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a:ea typeface="+mn-ea"/>
                <a:cs typeface="+mn-cs"/>
              </a:rPr>
              <a:t>Source: ADHE Information Systems Technology Innovation</a:t>
            </a:r>
          </a:p>
        </p:txBody>
      </p:sp>
      <p:sp>
        <p:nvSpPr>
          <p:cNvPr id="3" name="TextBox 2">
            <a:extLst>
              <a:ext uri="{FF2B5EF4-FFF2-40B4-BE49-F238E27FC236}">
                <a16:creationId xmlns:a16="http://schemas.microsoft.com/office/drawing/2014/main" id="{4CCF5AA6-C9F4-3CD9-C496-39C45124E612}"/>
              </a:ext>
            </a:extLst>
          </p:cNvPr>
          <p:cNvSpPr txBox="1"/>
          <p:nvPr/>
        </p:nvSpPr>
        <p:spPr>
          <a:xfrm>
            <a:off x="9884059" y="3195384"/>
            <a:ext cx="1299784"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86.8%</a:t>
            </a:r>
          </a:p>
        </p:txBody>
      </p:sp>
      <p:sp>
        <p:nvSpPr>
          <p:cNvPr id="4" name="TextBox 3">
            <a:extLst>
              <a:ext uri="{FF2B5EF4-FFF2-40B4-BE49-F238E27FC236}">
                <a16:creationId xmlns:a16="http://schemas.microsoft.com/office/drawing/2014/main" id="{CBC8903C-494F-1554-707A-118974EA8047}"/>
              </a:ext>
            </a:extLst>
          </p:cNvPr>
          <p:cNvSpPr txBox="1"/>
          <p:nvPr/>
        </p:nvSpPr>
        <p:spPr>
          <a:xfrm>
            <a:off x="7843388" y="2768363"/>
            <a:ext cx="1299784"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84.8%</a:t>
            </a:r>
          </a:p>
        </p:txBody>
      </p:sp>
      <p:sp>
        <p:nvSpPr>
          <p:cNvPr id="6" name="TextBox 5">
            <a:extLst>
              <a:ext uri="{FF2B5EF4-FFF2-40B4-BE49-F238E27FC236}">
                <a16:creationId xmlns:a16="http://schemas.microsoft.com/office/drawing/2014/main" id="{D371617C-8EC1-5A51-DC99-4A5512E787F7}"/>
              </a:ext>
            </a:extLst>
          </p:cNvPr>
          <p:cNvSpPr txBox="1"/>
          <p:nvPr/>
        </p:nvSpPr>
        <p:spPr>
          <a:xfrm>
            <a:off x="5879919" y="3391212"/>
            <a:ext cx="1299784"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83.7%</a:t>
            </a:r>
          </a:p>
        </p:txBody>
      </p:sp>
      <p:sp>
        <p:nvSpPr>
          <p:cNvPr id="9" name="TextBox 8">
            <a:extLst>
              <a:ext uri="{FF2B5EF4-FFF2-40B4-BE49-F238E27FC236}">
                <a16:creationId xmlns:a16="http://schemas.microsoft.com/office/drawing/2014/main" id="{CC81D7D3-4604-5E52-0B9F-3EDD979A4F19}"/>
              </a:ext>
            </a:extLst>
          </p:cNvPr>
          <p:cNvSpPr txBox="1"/>
          <p:nvPr/>
        </p:nvSpPr>
        <p:spPr>
          <a:xfrm>
            <a:off x="3901678" y="2805951"/>
            <a:ext cx="1299784"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85%</a:t>
            </a:r>
          </a:p>
        </p:txBody>
      </p:sp>
      <p:sp>
        <p:nvSpPr>
          <p:cNvPr id="10" name="TextBox 9">
            <a:extLst>
              <a:ext uri="{FF2B5EF4-FFF2-40B4-BE49-F238E27FC236}">
                <a16:creationId xmlns:a16="http://schemas.microsoft.com/office/drawing/2014/main" id="{C52B87CC-308C-CE74-1C74-DD716828ED9F}"/>
              </a:ext>
            </a:extLst>
          </p:cNvPr>
          <p:cNvSpPr txBox="1"/>
          <p:nvPr/>
        </p:nvSpPr>
        <p:spPr>
          <a:xfrm>
            <a:off x="1907551" y="2567241"/>
            <a:ext cx="1299784"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85.5%</a:t>
            </a:r>
          </a:p>
        </p:txBody>
      </p:sp>
      <p:cxnSp>
        <p:nvCxnSpPr>
          <p:cNvPr id="11" name="Straight Connector 10">
            <a:extLst>
              <a:ext uri="{FF2B5EF4-FFF2-40B4-BE49-F238E27FC236}">
                <a16:creationId xmlns:a16="http://schemas.microsoft.com/office/drawing/2014/main" id="{DEADC6E3-4D47-6A2F-F3A8-B43CE98D3496}"/>
              </a:ext>
            </a:extLst>
          </p:cNvPr>
          <p:cNvCxnSpPr/>
          <p:nvPr/>
        </p:nvCxnSpPr>
        <p:spPr>
          <a:xfrm>
            <a:off x="0" y="1200149"/>
            <a:ext cx="0" cy="5657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01AFE0-042D-BA4E-5053-C59ADDD87660}"/>
              </a:ext>
            </a:extLst>
          </p:cNvPr>
          <p:cNvCxnSpPr/>
          <p:nvPr/>
        </p:nvCxnSpPr>
        <p:spPr>
          <a:xfrm>
            <a:off x="0" y="685800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769368C-0112-1B63-1CD4-59AA4B361F6E}"/>
              </a:ext>
            </a:extLst>
          </p:cNvPr>
          <p:cNvCxnSpPr/>
          <p:nvPr/>
        </p:nvCxnSpPr>
        <p:spPr>
          <a:xfrm>
            <a:off x="12192000" y="-19050"/>
            <a:ext cx="0" cy="68770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886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1CDF24DF-6703-8FD6-D4B8-544F51806287}"/>
              </a:ext>
            </a:extLst>
          </p:cNvPr>
          <p:cNvGraphicFramePr>
            <a:graphicFrameLocks noGrp="1"/>
          </p:cNvGraphicFramePr>
          <p:nvPr>
            <p:ph idx="1"/>
          </p:nvPr>
        </p:nvGraphicFramePr>
        <p:xfrm>
          <a:off x="0" y="0"/>
          <a:ext cx="0" cy="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3330025120"/>
                    </a:ext>
                  </a:extLst>
                </a:gridCol>
                <a:gridCol w="208280">
                  <a:extLst>
                    <a:ext uri="{9D8B030D-6E8A-4147-A177-3AD203B41FA5}">
                      <a16:colId xmlns:a16="http://schemas.microsoft.com/office/drawing/2014/main" val="1049771053"/>
                    </a:ext>
                  </a:extLst>
                </a:gridCol>
                <a:gridCol w="208280">
                  <a:extLst>
                    <a:ext uri="{9D8B030D-6E8A-4147-A177-3AD203B41FA5}">
                      <a16:colId xmlns:a16="http://schemas.microsoft.com/office/drawing/2014/main" val="2138720334"/>
                    </a:ext>
                  </a:extLst>
                </a:gridCol>
                <a:gridCol w="208280">
                  <a:extLst>
                    <a:ext uri="{9D8B030D-6E8A-4147-A177-3AD203B41FA5}">
                      <a16:colId xmlns:a16="http://schemas.microsoft.com/office/drawing/2014/main" val="2903705321"/>
                    </a:ext>
                  </a:extLst>
                </a:gridCol>
                <a:gridCol w="208280">
                  <a:extLst>
                    <a:ext uri="{9D8B030D-6E8A-4147-A177-3AD203B41FA5}">
                      <a16:colId xmlns:a16="http://schemas.microsoft.com/office/drawing/2014/main" val="1751945840"/>
                    </a:ext>
                  </a:extLst>
                </a:gridCol>
              </a:tblGrid>
              <a:tr h="370840">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extLst>
                  <a:ext uri="{0D108BD9-81ED-4DB2-BD59-A6C34878D82A}">
                    <a16:rowId xmlns:a16="http://schemas.microsoft.com/office/drawing/2014/main" val="3415910080"/>
                  </a:ext>
                </a:extLst>
              </a:tr>
              <a:tr h="370840">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tc>
                  <a:txBody>
                    <a:bodyPr/>
                    <a:lstStyle/>
                    <a:p>
                      <a:endParaRPr lang="en-US" dirty="0">
                        <a:solidFill>
                          <a:sysClr val="windowText" lastClr="000000"/>
                        </a:solidFill>
                      </a:endParaRPr>
                    </a:p>
                  </a:txBody>
                  <a:tcPr/>
                </a:tc>
                <a:extLst>
                  <a:ext uri="{0D108BD9-81ED-4DB2-BD59-A6C34878D82A}">
                    <a16:rowId xmlns:a16="http://schemas.microsoft.com/office/drawing/2014/main" val="1902775790"/>
                  </a:ext>
                </a:extLst>
              </a:tr>
            </a:tbl>
          </a:graphicData>
        </a:graphic>
      </p:graphicFrame>
      <p:graphicFrame>
        <p:nvGraphicFramePr>
          <p:cNvPr id="8" name="Table 7">
            <a:extLst>
              <a:ext uri="{FF2B5EF4-FFF2-40B4-BE49-F238E27FC236}">
                <a16:creationId xmlns:a16="http://schemas.microsoft.com/office/drawing/2014/main" id="{E12B2BF3-C524-77F4-0651-8049B8667531}"/>
              </a:ext>
            </a:extLst>
          </p:cNvPr>
          <p:cNvGraphicFramePr>
            <a:graphicFrameLocks noGrp="1"/>
          </p:cNvGraphicFramePr>
          <p:nvPr/>
        </p:nvGraphicFramePr>
        <p:xfrm>
          <a:off x="261938" y="1582343"/>
          <a:ext cx="11668124" cy="3700857"/>
        </p:xfrm>
        <a:graphic>
          <a:graphicData uri="http://schemas.openxmlformats.org/drawingml/2006/table">
            <a:tbl>
              <a:tblPr>
                <a:tableStyleId>{5C22544A-7EE6-4342-B048-85BDC9FD1C3A}</a:tableStyleId>
              </a:tblPr>
              <a:tblGrid>
                <a:gridCol w="1504187">
                  <a:extLst>
                    <a:ext uri="{9D8B030D-6E8A-4147-A177-3AD203B41FA5}">
                      <a16:colId xmlns:a16="http://schemas.microsoft.com/office/drawing/2014/main" val="1782853839"/>
                    </a:ext>
                  </a:extLst>
                </a:gridCol>
                <a:gridCol w="1568196">
                  <a:extLst>
                    <a:ext uri="{9D8B030D-6E8A-4147-A177-3AD203B41FA5}">
                      <a16:colId xmlns:a16="http://schemas.microsoft.com/office/drawing/2014/main" val="4042370039"/>
                    </a:ext>
                  </a:extLst>
                </a:gridCol>
                <a:gridCol w="2112264">
                  <a:extLst>
                    <a:ext uri="{9D8B030D-6E8A-4147-A177-3AD203B41FA5}">
                      <a16:colId xmlns:a16="http://schemas.microsoft.com/office/drawing/2014/main" val="2589235563"/>
                    </a:ext>
                  </a:extLst>
                </a:gridCol>
                <a:gridCol w="1482852">
                  <a:extLst>
                    <a:ext uri="{9D8B030D-6E8A-4147-A177-3AD203B41FA5}">
                      <a16:colId xmlns:a16="http://schemas.microsoft.com/office/drawing/2014/main" val="1218831116"/>
                    </a:ext>
                  </a:extLst>
                </a:gridCol>
                <a:gridCol w="1666875">
                  <a:extLst>
                    <a:ext uri="{9D8B030D-6E8A-4147-A177-3AD203B41FA5}">
                      <a16:colId xmlns:a16="http://schemas.microsoft.com/office/drawing/2014/main" val="2144949292"/>
                    </a:ext>
                  </a:extLst>
                </a:gridCol>
                <a:gridCol w="1666875">
                  <a:extLst>
                    <a:ext uri="{9D8B030D-6E8A-4147-A177-3AD203B41FA5}">
                      <a16:colId xmlns:a16="http://schemas.microsoft.com/office/drawing/2014/main" val="3065845286"/>
                    </a:ext>
                  </a:extLst>
                </a:gridCol>
                <a:gridCol w="1666875">
                  <a:extLst>
                    <a:ext uri="{9D8B030D-6E8A-4147-A177-3AD203B41FA5}">
                      <a16:colId xmlns:a16="http://schemas.microsoft.com/office/drawing/2014/main" val="1462486107"/>
                    </a:ext>
                  </a:extLst>
                </a:gridCol>
              </a:tblGrid>
              <a:tr h="91338">
                <a:tc rowSpan="2">
                  <a:txBody>
                    <a:bodyPr/>
                    <a:lstStyle/>
                    <a:p>
                      <a:pPr algn="ctr" fontAlgn="b"/>
                      <a:r>
                        <a:rPr lang="en-US" sz="2000" b="0" u="none" strike="noStrike" dirty="0">
                          <a:solidFill>
                            <a:srgbClr val="002060"/>
                          </a:solidFill>
                          <a:effectLst/>
                          <a:latin typeface="Arial" panose="020B0604020202020204" pitchFamily="34" charset="0"/>
                          <a:cs typeface="Arial" panose="020B0604020202020204" pitchFamily="34" charset="0"/>
                        </a:rPr>
                        <a:t>High School Graduation Year</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rowSpan="2">
                  <a:txBody>
                    <a:bodyPr/>
                    <a:lstStyle/>
                    <a:p>
                      <a:pPr algn="ctr" fontAlgn="b"/>
                      <a:r>
                        <a:rPr lang="en-US" sz="2000" b="0" u="none" strike="noStrike" dirty="0">
                          <a:solidFill>
                            <a:srgbClr val="002060"/>
                          </a:solidFill>
                          <a:effectLst/>
                          <a:latin typeface="Arial" panose="020B0604020202020204" pitchFamily="34" charset="0"/>
                          <a:cs typeface="Arial" panose="020B0604020202020204" pitchFamily="34" charset="0"/>
                        </a:rPr>
                        <a:t># of years </a:t>
                      </a:r>
                    </a:p>
                    <a:p>
                      <a:pPr algn="ctr" fontAlgn="b"/>
                      <a:r>
                        <a:rPr lang="en-US" sz="2000" b="0" u="none" strike="noStrike" dirty="0">
                          <a:solidFill>
                            <a:srgbClr val="002060"/>
                          </a:solidFill>
                          <a:effectLst/>
                          <a:latin typeface="Arial" panose="020B0604020202020204" pitchFamily="34" charset="0"/>
                          <a:cs typeface="Arial" panose="020B0604020202020204" pitchFamily="34" charset="0"/>
                        </a:rPr>
                        <a:t>out after HS graduation</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gridSpan="3">
                  <a:txBody>
                    <a:bodyPr/>
                    <a:lstStyle/>
                    <a:p>
                      <a:pPr algn="ctr" fontAlgn="b"/>
                      <a:r>
                        <a:rPr lang="en-US" sz="2000" b="1" i="0" u="none" strike="noStrike" dirty="0">
                          <a:solidFill>
                            <a:srgbClr val="002060"/>
                          </a:solidFill>
                          <a:effectLst/>
                          <a:latin typeface="Arial" panose="020B0604020202020204" pitchFamily="34" charset="0"/>
                          <a:cs typeface="Arial" panose="020B0604020202020204" pitchFamily="34" charset="0"/>
                        </a:rPr>
                        <a:t>College Going Rate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hMerge="1">
                  <a:txBody>
                    <a:bodyPr/>
                    <a:lstStyle/>
                    <a:p>
                      <a:pPr algn="ctr" fontAlgn="b"/>
                      <a:endParaRPr lang="en-US" sz="2000" b="0"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hMerge="1">
                  <a:txBody>
                    <a:bodyPr/>
                    <a:lstStyle/>
                    <a:p>
                      <a:pPr algn="ctr" fontAlgn="b"/>
                      <a:endParaRPr lang="en-US" sz="2000" b="0"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gridSpan="2">
                  <a:txBody>
                    <a:bodyPr/>
                    <a:lstStyle/>
                    <a:p>
                      <a:pPr algn="ctr" fontAlgn="b"/>
                      <a:r>
                        <a:rPr lang="en-US" sz="2000" b="1" i="0" u="none" strike="noStrike" dirty="0">
                          <a:solidFill>
                            <a:srgbClr val="002060"/>
                          </a:solidFill>
                          <a:effectLst/>
                          <a:latin typeface="Arial" panose="020B0604020202020204" pitchFamily="34" charset="0"/>
                          <a:cs typeface="Arial" panose="020B0604020202020204" pitchFamily="34" charset="0"/>
                        </a:rPr>
                        <a:t>Fall to Fall Retention</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pPr algn="ctr" fontAlgn="b"/>
                      <a:endParaRPr lang="en-US" sz="2000" b="0"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890209337"/>
                  </a:ext>
                </a:extLst>
              </a:tr>
              <a:tr h="1522807">
                <a:tc vMerge="1">
                  <a:txBody>
                    <a:bodyPr/>
                    <a:lstStyle/>
                    <a:p>
                      <a:pPr algn="ctr" fontAlgn="b"/>
                      <a:r>
                        <a:rPr lang="en-US" sz="2000" u="none" strike="noStrike" dirty="0">
                          <a:solidFill>
                            <a:schemeClr val="bg1"/>
                          </a:solidFill>
                          <a:effectLst/>
                          <a:latin typeface="Arial" panose="020B0604020202020204" pitchFamily="34" charset="0"/>
                          <a:cs typeface="Arial" panose="020B0604020202020204" pitchFamily="34" charset="0"/>
                        </a:rPr>
                        <a:t>High School Graduation Year</a:t>
                      </a:r>
                      <a:endParaRPr lang="en-US" sz="2000" b="0"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vMerge="1">
                  <a:txBody>
                    <a:bodyPr/>
                    <a:lstStyle/>
                    <a:p>
                      <a:pPr algn="ctr" fontAlgn="b"/>
                      <a:r>
                        <a:rPr lang="en-US" sz="2000" u="none" strike="noStrike" dirty="0">
                          <a:solidFill>
                            <a:schemeClr val="bg1"/>
                          </a:solidFill>
                          <a:effectLst/>
                          <a:latin typeface="Arial" panose="020B0604020202020204" pitchFamily="34" charset="0"/>
                          <a:cs typeface="Arial" panose="020B0604020202020204" pitchFamily="34" charset="0"/>
                        </a:rPr>
                        <a:t># of years out</a:t>
                      </a:r>
                      <a:endParaRPr lang="en-US" sz="2000" b="0" i="0" u="none" strike="noStrike" dirty="0">
                        <a:solidFill>
                          <a:schemeClr val="bg1"/>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fontAlgn="b"/>
                      <a:r>
                        <a:rPr lang="en-US" sz="2000" b="0" u="none" strike="noStrike" dirty="0">
                          <a:solidFill>
                            <a:srgbClr val="002060"/>
                          </a:solidFill>
                          <a:effectLst/>
                          <a:latin typeface="Arial" panose="020B0604020202020204" pitchFamily="34" charset="0"/>
                          <a:cs typeface="Arial" panose="020B0604020202020204" pitchFamily="34" charset="0"/>
                        </a:rPr>
                        <a:t>% of HS grads who attended the Fall term after graduation</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a:txBody>
                    <a:bodyPr/>
                    <a:lstStyle/>
                    <a:p>
                      <a:pPr algn="ctr" fontAlgn="b"/>
                      <a:r>
                        <a:rPr lang="en-US" sz="2000" b="0" u="none" strike="noStrike" dirty="0">
                          <a:solidFill>
                            <a:srgbClr val="002060"/>
                          </a:solidFill>
                          <a:effectLst/>
                          <a:latin typeface="Arial" panose="020B0604020202020204" pitchFamily="34" charset="0"/>
                          <a:cs typeface="Arial" panose="020B0604020202020204" pitchFamily="34" charset="0"/>
                        </a:rPr>
                        <a:t>% of students who took concurrent</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a:txBody>
                    <a:bodyPr/>
                    <a:lstStyle/>
                    <a:p>
                      <a:pPr algn="ctr" fontAlgn="b"/>
                      <a:r>
                        <a:rPr lang="en-US" sz="2000" b="0" u="none" strike="noStrike" dirty="0">
                          <a:solidFill>
                            <a:srgbClr val="002060"/>
                          </a:solidFill>
                          <a:effectLst/>
                          <a:latin typeface="Arial" panose="020B0604020202020204" pitchFamily="34" charset="0"/>
                          <a:cs typeface="Arial" panose="020B0604020202020204" pitchFamily="34" charset="0"/>
                        </a:rPr>
                        <a:t>% of students who </a:t>
                      </a:r>
                      <a:r>
                        <a:rPr lang="en-US" sz="2000" b="1" u="sng" strike="noStrike" dirty="0">
                          <a:solidFill>
                            <a:srgbClr val="002060"/>
                          </a:solidFill>
                          <a:effectLst/>
                          <a:latin typeface="Arial" panose="020B0604020202020204" pitchFamily="34" charset="0"/>
                          <a:cs typeface="Arial" panose="020B0604020202020204" pitchFamily="34" charset="0"/>
                        </a:rPr>
                        <a:t>did not</a:t>
                      </a:r>
                      <a:r>
                        <a:rPr lang="en-US" sz="2000" b="1" u="none" strike="noStrike" dirty="0">
                          <a:solidFill>
                            <a:srgbClr val="002060"/>
                          </a:solidFill>
                          <a:effectLst/>
                          <a:latin typeface="Arial" panose="020B0604020202020204" pitchFamily="34" charset="0"/>
                          <a:cs typeface="Arial" panose="020B0604020202020204" pitchFamily="34" charset="0"/>
                        </a:rPr>
                        <a:t> </a:t>
                      </a:r>
                      <a:r>
                        <a:rPr lang="en-US" sz="2000" b="0" u="none" strike="noStrike" dirty="0">
                          <a:solidFill>
                            <a:srgbClr val="002060"/>
                          </a:solidFill>
                          <a:effectLst/>
                          <a:latin typeface="Arial" panose="020B0604020202020204" pitchFamily="34" charset="0"/>
                          <a:cs typeface="Arial" panose="020B0604020202020204" pitchFamily="34" charset="0"/>
                        </a:rPr>
                        <a:t>take concurrent</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a:txBody>
                    <a:bodyPr/>
                    <a:lstStyle/>
                    <a:p>
                      <a:pPr algn="ctr" fontAlgn="b"/>
                      <a:r>
                        <a:rPr lang="en-US" sz="2000" b="0" u="none" strike="noStrike" dirty="0">
                          <a:solidFill>
                            <a:srgbClr val="002060"/>
                          </a:solidFill>
                          <a:effectLst/>
                          <a:latin typeface="Arial" panose="020B0604020202020204" pitchFamily="34" charset="0"/>
                          <a:cs typeface="Arial" panose="020B0604020202020204" pitchFamily="34" charset="0"/>
                        </a:rPr>
                        <a:t>% of </a:t>
                      </a:r>
                    </a:p>
                    <a:p>
                      <a:pPr algn="ctr" fontAlgn="b"/>
                      <a:r>
                        <a:rPr lang="en-US" sz="2000" b="0" u="none" strike="noStrike" dirty="0">
                          <a:solidFill>
                            <a:srgbClr val="002060"/>
                          </a:solidFill>
                          <a:effectLst/>
                          <a:latin typeface="Arial" panose="020B0604020202020204" pitchFamily="34" charset="0"/>
                          <a:cs typeface="Arial" panose="020B0604020202020204" pitchFamily="34" charset="0"/>
                        </a:rPr>
                        <a:t>students </a:t>
                      </a:r>
                    </a:p>
                    <a:p>
                      <a:pPr algn="ctr" fontAlgn="b"/>
                      <a:r>
                        <a:rPr lang="en-US" sz="2000" b="0" u="none" strike="noStrike" dirty="0">
                          <a:solidFill>
                            <a:srgbClr val="002060"/>
                          </a:solidFill>
                          <a:effectLst/>
                          <a:latin typeface="Arial" panose="020B0604020202020204" pitchFamily="34" charset="0"/>
                          <a:cs typeface="Arial" panose="020B0604020202020204" pitchFamily="34" charset="0"/>
                        </a:rPr>
                        <a:t>who took concurrent</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r>
                        <a:rPr lang="en-US" sz="2000" b="0" u="none" strike="noStrike" dirty="0">
                          <a:solidFill>
                            <a:srgbClr val="002060"/>
                          </a:solidFill>
                          <a:effectLst/>
                          <a:latin typeface="Arial" panose="020B0604020202020204" pitchFamily="34" charset="0"/>
                          <a:cs typeface="Arial" panose="020B0604020202020204" pitchFamily="34" charset="0"/>
                        </a:rPr>
                        <a:t>% of students who </a:t>
                      </a:r>
                      <a:r>
                        <a:rPr lang="en-US" sz="2000" b="1" u="sng" strike="noStrike" dirty="0">
                          <a:solidFill>
                            <a:srgbClr val="002060"/>
                          </a:solidFill>
                          <a:effectLst/>
                          <a:latin typeface="Arial" panose="020B0604020202020204" pitchFamily="34" charset="0"/>
                          <a:cs typeface="Arial" panose="020B0604020202020204" pitchFamily="34" charset="0"/>
                        </a:rPr>
                        <a:t>did not </a:t>
                      </a:r>
                      <a:r>
                        <a:rPr lang="en-US" sz="2000" b="0" u="none" strike="noStrike" dirty="0">
                          <a:solidFill>
                            <a:srgbClr val="002060"/>
                          </a:solidFill>
                          <a:effectLst/>
                          <a:latin typeface="Arial" panose="020B0604020202020204" pitchFamily="34" charset="0"/>
                          <a:cs typeface="Arial" panose="020B0604020202020204" pitchFamily="34" charset="0"/>
                        </a:rPr>
                        <a:t>take concurrent</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310706220"/>
                  </a:ext>
                </a:extLst>
              </a:tr>
              <a:tr h="205638">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2021</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1</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42.0%</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51.8%</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48.2%</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79.7%</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64.8%</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0076762"/>
                  </a:ext>
                </a:extLst>
              </a:tr>
              <a:tr h="205638">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2020</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2</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44.0%</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53.4%</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46.6%</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76.6%</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61.3%</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861385352"/>
                  </a:ext>
                </a:extLst>
              </a:tr>
              <a:tr h="205638">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2019</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3</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48.0%</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52.6%</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47.4%</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79.6%</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63.9%</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7984981"/>
                  </a:ext>
                </a:extLst>
              </a:tr>
              <a:tr h="205638">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2018</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4</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49.5%</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51.4%</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48.6%</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79.4%</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65.4%</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668478543"/>
                  </a:ext>
                </a:extLst>
              </a:tr>
              <a:tr h="205638">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2017</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5</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51.0%</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51.3%</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48.7%</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79.9%</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solidFill>
                            <a:srgbClr val="002060"/>
                          </a:solidFill>
                          <a:effectLst/>
                          <a:latin typeface="Arial" panose="020B0604020202020204" pitchFamily="34" charset="0"/>
                          <a:cs typeface="Arial" panose="020B0604020202020204" pitchFamily="34" charset="0"/>
                        </a:rPr>
                        <a:t>66.0%</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5042787"/>
                  </a:ext>
                </a:extLst>
              </a:tr>
              <a:tr h="205638">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2016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52.4%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49.2%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50.8%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81.0%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67.4%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619001876"/>
                  </a:ext>
                </a:extLst>
              </a:tr>
            </a:tbl>
          </a:graphicData>
        </a:graphic>
      </p:graphicFrame>
      <p:sp>
        <p:nvSpPr>
          <p:cNvPr id="11" name="Title 5">
            <a:extLst>
              <a:ext uri="{FF2B5EF4-FFF2-40B4-BE49-F238E27FC236}">
                <a16:creationId xmlns:a16="http://schemas.microsoft.com/office/drawing/2014/main" id="{D523C4EA-59FE-170F-DB83-2074DEF333BA}"/>
              </a:ext>
            </a:extLst>
          </p:cNvPr>
          <p:cNvSpPr>
            <a:spLocks noGrp="1"/>
          </p:cNvSpPr>
          <p:nvPr>
            <p:ph type="title"/>
          </p:nvPr>
        </p:nvSpPr>
        <p:spPr>
          <a:xfrm>
            <a:off x="0" y="0"/>
            <a:ext cx="12192000" cy="1219199"/>
          </a:xfrm>
          <a:solidFill>
            <a:schemeClr val="accent1"/>
          </a:solidFill>
        </p:spPr>
        <p:txBody>
          <a:bodyPr vert="horz" lIns="91440" tIns="45720" rIns="91440" bIns="45720" rtlCol="0" anchor="ctr">
            <a:normAutofit/>
          </a:bodyPr>
          <a:lstStyle/>
          <a:p>
            <a:pPr algn="ctr"/>
            <a:r>
              <a:rPr lang="en-US" sz="4000" dirty="0">
                <a:solidFill>
                  <a:schemeClr val="bg1"/>
                </a:solidFill>
                <a:latin typeface="Arial" panose="020B0604020202020204" pitchFamily="34" charset="0"/>
                <a:cs typeface="Arial" panose="020B0604020202020204" pitchFamily="34" charset="0"/>
              </a:rPr>
              <a:t>Concurrent Credit Graduates Overview</a:t>
            </a:r>
          </a:p>
        </p:txBody>
      </p:sp>
      <p:cxnSp>
        <p:nvCxnSpPr>
          <p:cNvPr id="13" name="Straight Connector 12">
            <a:extLst>
              <a:ext uri="{FF2B5EF4-FFF2-40B4-BE49-F238E27FC236}">
                <a16:creationId xmlns:a16="http://schemas.microsoft.com/office/drawing/2014/main" id="{EEC0173F-B923-4D88-8300-27E8FBC3B415}"/>
              </a:ext>
            </a:extLst>
          </p:cNvPr>
          <p:cNvCxnSpPr/>
          <p:nvPr/>
        </p:nvCxnSpPr>
        <p:spPr>
          <a:xfrm>
            <a:off x="8582025" y="1574800"/>
            <a:ext cx="0" cy="37084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30898E-36FB-610B-E9F8-F77987780305}"/>
              </a:ext>
            </a:extLst>
          </p:cNvPr>
          <p:cNvSpPr txBox="1"/>
          <p:nvPr/>
        </p:nvSpPr>
        <p:spPr>
          <a:xfrm>
            <a:off x="4305995" y="6407964"/>
            <a:ext cx="38022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a:ea typeface="+mn-ea"/>
                <a:cs typeface="+mn-cs"/>
              </a:rPr>
              <a:t>Source: ADHE Information Systems Technology Innovation</a:t>
            </a:r>
          </a:p>
        </p:txBody>
      </p:sp>
      <p:cxnSp>
        <p:nvCxnSpPr>
          <p:cNvPr id="3" name="Straight Connector 2">
            <a:extLst>
              <a:ext uri="{FF2B5EF4-FFF2-40B4-BE49-F238E27FC236}">
                <a16:creationId xmlns:a16="http://schemas.microsoft.com/office/drawing/2014/main" id="{E6B4BE13-2B55-C8B1-6066-9D468F5CB14A}"/>
              </a:ext>
            </a:extLst>
          </p:cNvPr>
          <p:cNvCxnSpPr/>
          <p:nvPr/>
        </p:nvCxnSpPr>
        <p:spPr>
          <a:xfrm>
            <a:off x="0" y="1200149"/>
            <a:ext cx="0" cy="5657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6AEAF24-343E-D46F-0918-2604513FD784}"/>
              </a:ext>
            </a:extLst>
          </p:cNvPr>
          <p:cNvCxnSpPr/>
          <p:nvPr/>
        </p:nvCxnSpPr>
        <p:spPr>
          <a:xfrm>
            <a:off x="0" y="685800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E5B5D1E-C6C2-6DBD-87FA-F2F0EBA65FD0}"/>
              </a:ext>
            </a:extLst>
          </p:cNvPr>
          <p:cNvCxnSpPr/>
          <p:nvPr/>
        </p:nvCxnSpPr>
        <p:spPr>
          <a:xfrm>
            <a:off x="12192000" y="-19050"/>
            <a:ext cx="0" cy="68770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74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a:bodyPr>
          <a:lstStyle/>
          <a:p>
            <a:pPr algn="r"/>
            <a:r>
              <a:rPr lang="en-US" sz="2800" b="0" dirty="0"/>
              <a:t>Nick Fuller</a:t>
            </a:r>
            <a:br>
              <a:rPr lang="en-US" sz="2800" b="0" dirty="0"/>
            </a:br>
            <a:r>
              <a:rPr lang="en-US" sz="2800" b="0" dirty="0"/>
              <a:t>Assistant 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326618"/>
            <a:ext cx="8293258" cy="2680482"/>
          </a:xfrm>
        </p:spPr>
        <p:txBody>
          <a:bodyPr>
            <a:noAutofit/>
          </a:bodyPr>
          <a:lstStyle/>
          <a:p>
            <a:pPr algn="ctr"/>
            <a:r>
              <a:rPr lang="en-US" sz="4000" b="1" dirty="0"/>
              <a:t>AGENDA ITEM NO. 2:</a:t>
            </a:r>
            <a:br>
              <a:rPr lang="en-US" sz="4000" b="1" dirty="0"/>
            </a:br>
            <a:r>
              <a:rPr lang="en-US" sz="4000" b="1" dirty="0"/>
              <a:t>REPORT ON INTERCOLLEGIATE ATHLETIC REVENUES &amp; EXPENDITURES 2022-23</a:t>
            </a:r>
          </a:p>
        </p:txBody>
      </p:sp>
    </p:spTree>
    <p:extLst>
      <p:ext uri="{BB962C8B-B14F-4D97-AF65-F5344CB8AC3E}">
        <p14:creationId xmlns:p14="http://schemas.microsoft.com/office/powerpoint/2010/main" val="3271835760"/>
      </p:ext>
    </p:extLst>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1CDF24DF-6703-8FD6-D4B8-544F51806287}"/>
              </a:ext>
            </a:extLst>
          </p:cNvPr>
          <p:cNvGraphicFramePr>
            <a:graphicFrameLocks noGrp="1"/>
          </p:cNvGraphicFramePr>
          <p:nvPr>
            <p:ph idx="1"/>
          </p:nvPr>
        </p:nvGraphicFramePr>
        <p:xfrm>
          <a:off x="0" y="0"/>
          <a:ext cx="0" cy="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3330025120"/>
                    </a:ext>
                  </a:extLst>
                </a:gridCol>
                <a:gridCol w="208280">
                  <a:extLst>
                    <a:ext uri="{9D8B030D-6E8A-4147-A177-3AD203B41FA5}">
                      <a16:colId xmlns:a16="http://schemas.microsoft.com/office/drawing/2014/main" val="1049771053"/>
                    </a:ext>
                  </a:extLst>
                </a:gridCol>
                <a:gridCol w="208280">
                  <a:extLst>
                    <a:ext uri="{9D8B030D-6E8A-4147-A177-3AD203B41FA5}">
                      <a16:colId xmlns:a16="http://schemas.microsoft.com/office/drawing/2014/main" val="2138720334"/>
                    </a:ext>
                  </a:extLst>
                </a:gridCol>
                <a:gridCol w="208280">
                  <a:extLst>
                    <a:ext uri="{9D8B030D-6E8A-4147-A177-3AD203B41FA5}">
                      <a16:colId xmlns:a16="http://schemas.microsoft.com/office/drawing/2014/main" val="2903705321"/>
                    </a:ext>
                  </a:extLst>
                </a:gridCol>
                <a:gridCol w="208280">
                  <a:extLst>
                    <a:ext uri="{9D8B030D-6E8A-4147-A177-3AD203B41FA5}">
                      <a16:colId xmlns:a16="http://schemas.microsoft.com/office/drawing/2014/main" val="1751945840"/>
                    </a:ext>
                  </a:extLst>
                </a:gridCol>
              </a:tblGrid>
              <a:tr h="370840">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extLst>
                  <a:ext uri="{0D108BD9-81ED-4DB2-BD59-A6C34878D82A}">
                    <a16:rowId xmlns:a16="http://schemas.microsoft.com/office/drawing/2014/main" val="3415910080"/>
                  </a:ext>
                </a:extLst>
              </a:tr>
              <a:tr h="370840">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tc>
                  <a:txBody>
                    <a:bodyPr/>
                    <a:lstStyle/>
                    <a:p>
                      <a:endParaRPr lang="en-US">
                        <a:solidFill>
                          <a:sysClr val="windowText" lastClr="000000"/>
                        </a:solidFill>
                      </a:endParaRPr>
                    </a:p>
                  </a:txBody>
                  <a:tcPr/>
                </a:tc>
                <a:tc>
                  <a:txBody>
                    <a:bodyPr/>
                    <a:lstStyle/>
                    <a:p>
                      <a:endParaRPr lang="en-US" dirty="0">
                        <a:solidFill>
                          <a:sysClr val="windowText" lastClr="000000"/>
                        </a:solidFill>
                      </a:endParaRPr>
                    </a:p>
                  </a:txBody>
                  <a:tcPr/>
                </a:tc>
                <a:extLst>
                  <a:ext uri="{0D108BD9-81ED-4DB2-BD59-A6C34878D82A}">
                    <a16:rowId xmlns:a16="http://schemas.microsoft.com/office/drawing/2014/main" val="1902775790"/>
                  </a:ext>
                </a:extLst>
              </a:tr>
            </a:tbl>
          </a:graphicData>
        </a:graphic>
      </p:graphicFrame>
      <p:graphicFrame>
        <p:nvGraphicFramePr>
          <p:cNvPr id="8" name="Table 7">
            <a:extLst>
              <a:ext uri="{FF2B5EF4-FFF2-40B4-BE49-F238E27FC236}">
                <a16:creationId xmlns:a16="http://schemas.microsoft.com/office/drawing/2014/main" id="{E12B2BF3-C524-77F4-0651-8049B8667531}"/>
              </a:ext>
            </a:extLst>
          </p:cNvPr>
          <p:cNvGraphicFramePr>
            <a:graphicFrameLocks noGrp="1"/>
          </p:cNvGraphicFramePr>
          <p:nvPr/>
        </p:nvGraphicFramePr>
        <p:xfrm>
          <a:off x="247649" y="1817419"/>
          <a:ext cx="11677651" cy="3689350"/>
        </p:xfrm>
        <a:graphic>
          <a:graphicData uri="http://schemas.openxmlformats.org/drawingml/2006/table">
            <a:tbl>
              <a:tblPr>
                <a:tableStyleId>{5C22544A-7EE6-4342-B048-85BDC9FD1C3A}</a:tableStyleId>
              </a:tblPr>
              <a:tblGrid>
                <a:gridCol w="1530351">
                  <a:extLst>
                    <a:ext uri="{9D8B030D-6E8A-4147-A177-3AD203B41FA5}">
                      <a16:colId xmlns:a16="http://schemas.microsoft.com/office/drawing/2014/main" val="1782853839"/>
                    </a:ext>
                  </a:extLst>
                </a:gridCol>
                <a:gridCol w="2006794">
                  <a:extLst>
                    <a:ext uri="{9D8B030D-6E8A-4147-A177-3AD203B41FA5}">
                      <a16:colId xmlns:a16="http://schemas.microsoft.com/office/drawing/2014/main" val="4042370039"/>
                    </a:ext>
                  </a:extLst>
                </a:gridCol>
                <a:gridCol w="1997958">
                  <a:extLst>
                    <a:ext uri="{9D8B030D-6E8A-4147-A177-3AD203B41FA5}">
                      <a16:colId xmlns:a16="http://schemas.microsoft.com/office/drawing/2014/main" val="2589235563"/>
                    </a:ext>
                  </a:extLst>
                </a:gridCol>
                <a:gridCol w="1997958">
                  <a:extLst>
                    <a:ext uri="{9D8B030D-6E8A-4147-A177-3AD203B41FA5}">
                      <a16:colId xmlns:a16="http://schemas.microsoft.com/office/drawing/2014/main" val="3309529652"/>
                    </a:ext>
                  </a:extLst>
                </a:gridCol>
                <a:gridCol w="2226891">
                  <a:extLst>
                    <a:ext uri="{9D8B030D-6E8A-4147-A177-3AD203B41FA5}">
                      <a16:colId xmlns:a16="http://schemas.microsoft.com/office/drawing/2014/main" val="1218831116"/>
                    </a:ext>
                  </a:extLst>
                </a:gridCol>
                <a:gridCol w="1917699">
                  <a:extLst>
                    <a:ext uri="{9D8B030D-6E8A-4147-A177-3AD203B41FA5}">
                      <a16:colId xmlns:a16="http://schemas.microsoft.com/office/drawing/2014/main" val="3065845286"/>
                    </a:ext>
                  </a:extLst>
                </a:gridCol>
              </a:tblGrid>
              <a:tr h="0">
                <a:tc rowSpan="2">
                  <a:txBody>
                    <a:bodyPr/>
                    <a:lstStyle/>
                    <a:p>
                      <a:pPr algn="ctr" fontAlgn="b"/>
                      <a:r>
                        <a:rPr lang="en-US" sz="2000" b="0" u="none" strike="noStrike" dirty="0">
                          <a:solidFill>
                            <a:srgbClr val="002060"/>
                          </a:solidFill>
                          <a:effectLst/>
                          <a:latin typeface="Arial" panose="020B0604020202020204" pitchFamily="34" charset="0"/>
                          <a:cs typeface="Arial" panose="020B0604020202020204" pitchFamily="34" charset="0"/>
                        </a:rPr>
                        <a:t>High School Graduation Year</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rowSpan="2">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Time to Degree Completion</a:t>
                      </a:r>
                    </a:p>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a:t>
                      </a:r>
                      <a:r>
                        <a:rPr lang="en-US" sz="2000" b="0" i="1" u="none" strike="noStrike" dirty="0">
                          <a:solidFill>
                            <a:srgbClr val="002060"/>
                          </a:solidFill>
                          <a:effectLst/>
                          <a:latin typeface="Arial" panose="020B0604020202020204" pitchFamily="34" charset="0"/>
                          <a:cs typeface="Arial" panose="020B0604020202020204" pitchFamily="34" charset="0"/>
                        </a:rPr>
                        <a:t>150% = 6 years</a:t>
                      </a:r>
                      <a:r>
                        <a:rPr lang="en-US" sz="2000" b="0" i="0" u="none" strike="noStrike" dirty="0">
                          <a:solidFill>
                            <a:srgbClr val="002060"/>
                          </a:solidFill>
                          <a:effectLst/>
                          <a:latin typeface="Arial" panose="020B0604020202020204" pitchFamily="34" charset="0"/>
                          <a:cs typeface="Arial" panose="020B0604020202020204" pitchFamily="34" charset="0"/>
                        </a:rPr>
                        <a: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gridSpan="2">
                  <a:txBody>
                    <a:bodyPr/>
                    <a:lstStyle/>
                    <a:p>
                      <a:pPr algn="ctr" fontAlgn="b"/>
                      <a:r>
                        <a:rPr lang="en-US" sz="2000" b="1" i="0" u="none" strike="noStrike" dirty="0">
                          <a:solidFill>
                            <a:srgbClr val="000000"/>
                          </a:solidFill>
                          <a:effectLst/>
                          <a:latin typeface="Arial" panose="020B0604020202020204" pitchFamily="34" charset="0"/>
                          <a:cs typeface="Arial" panose="020B0604020202020204" pitchFamily="34" charset="0"/>
                        </a:rPr>
                        <a:t>Students Who Finished                   Any Type of Credential</a:t>
                      </a:r>
                    </a:p>
                    <a:p>
                      <a:pPr algn="ctr" fontAlgn="b"/>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hMerge="1">
                  <a:txBody>
                    <a:bodyPr/>
                    <a:lstStyle/>
                    <a:p>
                      <a:pPr algn="ctr" fontAlgn="b"/>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gridSpan="2">
                  <a:txBody>
                    <a:bodyPr/>
                    <a:lstStyle/>
                    <a:p>
                      <a:pPr algn="ctr" fontAlgn="b"/>
                      <a:r>
                        <a:rPr lang="en-US" sz="2000" b="1" i="0" u="none" strike="noStrike" dirty="0">
                          <a:solidFill>
                            <a:srgbClr val="000000"/>
                          </a:solidFill>
                          <a:effectLst/>
                          <a:latin typeface="Arial" panose="020B0604020202020204" pitchFamily="34" charset="0"/>
                          <a:cs typeface="Arial" panose="020B0604020202020204" pitchFamily="34" charset="0"/>
                        </a:rPr>
                        <a:t>Students Who Finished                 Bachelor Degree                                        or Higher Credential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fontAlgn="b"/>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14008503"/>
                  </a:ext>
                </a:extLst>
              </a:tr>
              <a:tr h="881331">
                <a:tc vMerge="1">
                  <a:txBody>
                    <a:bodyPr/>
                    <a:lstStyle/>
                    <a:p>
                      <a:pPr algn="ctr" fontAlgn="b"/>
                      <a:r>
                        <a:rPr lang="en-US" sz="2000" b="0" u="none" strike="noStrike" dirty="0">
                          <a:solidFill>
                            <a:srgbClr val="002060"/>
                          </a:solidFill>
                          <a:effectLst/>
                          <a:latin typeface="Arial" panose="020B0604020202020204" pitchFamily="34" charset="0"/>
                          <a:cs typeface="Arial" panose="020B0604020202020204" pitchFamily="34" charset="0"/>
                        </a:rPr>
                        <a:t>High School Graduation Year</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vMerge="1">
                  <a:txBody>
                    <a:bodyPr/>
                    <a:lstStyle/>
                    <a:p>
                      <a:pPr algn="ctr" fontAlgn="b"/>
                      <a:r>
                        <a:rPr lang="en-US" sz="2000" b="0" u="none" strike="noStrike" dirty="0">
                          <a:solidFill>
                            <a:srgbClr val="002060"/>
                          </a:solidFill>
                          <a:effectLst/>
                          <a:latin typeface="Arial" panose="020B0604020202020204" pitchFamily="34" charset="0"/>
                          <a:cs typeface="Arial" panose="020B0604020202020204" pitchFamily="34" charset="0"/>
                        </a:rPr>
                        <a:t># of years out after HS graduation</a:t>
                      </a:r>
                      <a:endParaRPr lang="en-US" sz="2000" b="0" i="0" u="none" strike="noStrike" dirty="0">
                        <a:solidFill>
                          <a:srgbClr val="00206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 of</a:t>
                      </a:r>
                      <a:r>
                        <a:rPr lang="en-US" sz="2000" b="0" i="0" u="none" strike="noStrike" dirty="0">
                          <a:solidFill>
                            <a:srgbClr val="FF0000"/>
                          </a:solidFill>
                          <a:effectLst/>
                          <a:latin typeface="Arial" panose="020B0604020202020204" pitchFamily="34" charset="0"/>
                          <a:cs typeface="Arial" panose="020B0604020202020204" pitchFamily="34" charset="0"/>
                        </a:rPr>
                        <a:t> </a:t>
                      </a:r>
                      <a:r>
                        <a:rPr lang="en-US" sz="2000" b="0" i="0" u="none" strike="noStrike" dirty="0">
                          <a:solidFill>
                            <a:srgbClr val="002060"/>
                          </a:solidFill>
                          <a:effectLst/>
                          <a:latin typeface="Arial" panose="020B0604020202020204" pitchFamily="34" charset="0"/>
                          <a:cs typeface="Arial" panose="020B0604020202020204" pitchFamily="34" charset="0"/>
                        </a:rPr>
                        <a:t>students </a:t>
                      </a:r>
                    </a:p>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who finished </a:t>
                      </a:r>
                    </a:p>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any credential who took concurrent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 of students </a:t>
                      </a:r>
                    </a:p>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who finished  </a:t>
                      </a:r>
                    </a:p>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any credential </a:t>
                      </a:r>
                    </a:p>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who </a:t>
                      </a:r>
                      <a:r>
                        <a:rPr lang="en-US" sz="2000" b="1" i="0" u="sng" strike="noStrike" dirty="0">
                          <a:solidFill>
                            <a:srgbClr val="002060"/>
                          </a:solidFill>
                          <a:effectLst/>
                          <a:latin typeface="Arial" panose="020B0604020202020204" pitchFamily="34" charset="0"/>
                          <a:cs typeface="Arial" panose="020B0604020202020204" pitchFamily="34" charset="0"/>
                        </a:rPr>
                        <a:t>did not</a:t>
                      </a:r>
                      <a:r>
                        <a:rPr lang="en-US" sz="2000" b="1" i="0" u="none" strike="noStrike" dirty="0">
                          <a:solidFill>
                            <a:srgbClr val="002060"/>
                          </a:solidFill>
                          <a:effectLst/>
                          <a:latin typeface="Arial" panose="020B0604020202020204" pitchFamily="34" charset="0"/>
                          <a:cs typeface="Arial" panose="020B0604020202020204" pitchFamily="34" charset="0"/>
                        </a:rPr>
                        <a:t> </a:t>
                      </a:r>
                    </a:p>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take concurrent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5000"/>
                        <a:lumOff val="75000"/>
                      </a:schemeClr>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 of students </a:t>
                      </a:r>
                    </a:p>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who finished Bachelor </a:t>
                      </a:r>
                    </a:p>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or higher, of the               % who took concurrent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 of students who finished Bachelor or higher, of the               % who </a:t>
                      </a:r>
                      <a:r>
                        <a:rPr lang="en-US" sz="2000" b="1" i="0" u="sng" strike="noStrike" dirty="0">
                          <a:solidFill>
                            <a:srgbClr val="002060"/>
                          </a:solidFill>
                          <a:effectLst/>
                          <a:latin typeface="Arial" panose="020B0604020202020204" pitchFamily="34" charset="0"/>
                          <a:cs typeface="Arial" panose="020B0604020202020204" pitchFamily="34" charset="0"/>
                        </a:rPr>
                        <a:t>did not</a:t>
                      </a:r>
                      <a:r>
                        <a:rPr lang="en-US" sz="2000" b="0" i="0" u="none" strike="noStrike" dirty="0">
                          <a:solidFill>
                            <a:srgbClr val="002060"/>
                          </a:solidFill>
                          <a:effectLst/>
                          <a:latin typeface="Arial" panose="020B0604020202020204" pitchFamily="34" charset="0"/>
                          <a:cs typeface="Arial" panose="020B0604020202020204" pitchFamily="34" charset="0"/>
                        </a:rPr>
                        <a:t> take concurrent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890209337"/>
                  </a:ext>
                </a:extLst>
              </a:tr>
              <a:tr h="259113">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2016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59.3%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2060"/>
                          </a:solidFill>
                          <a:effectLst/>
                          <a:latin typeface="Arial" panose="020B0604020202020204" pitchFamily="34" charset="0"/>
                          <a:cs typeface="Arial" panose="020B0604020202020204" pitchFamily="34" charset="0"/>
                        </a:rPr>
                        <a:t>40.7%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2060"/>
                          </a:solidFill>
                          <a:effectLst/>
                          <a:latin typeface="Arial" panose="020B0604020202020204" pitchFamily="34" charset="0"/>
                          <a:cs typeface="Arial" panose="020B0604020202020204" pitchFamily="34" charset="0"/>
                        </a:rPr>
                        <a:t>66.5%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59.2%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0076762"/>
                  </a:ext>
                </a:extLst>
              </a:tr>
              <a:tr h="259113">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2015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57.3%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2060"/>
                          </a:solidFill>
                          <a:effectLst/>
                          <a:latin typeface="Arial" panose="020B0604020202020204" pitchFamily="34" charset="0"/>
                          <a:cs typeface="Arial" panose="020B0604020202020204" pitchFamily="34" charset="0"/>
                        </a:rPr>
                        <a:t>42.7%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2060"/>
                          </a:solidFill>
                          <a:effectLst/>
                          <a:latin typeface="Arial" panose="020B0604020202020204" pitchFamily="34" charset="0"/>
                          <a:cs typeface="Arial" panose="020B0604020202020204" pitchFamily="34" charset="0"/>
                        </a:rPr>
                        <a:t>65.7%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59.8%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861385352"/>
                  </a:ext>
                </a:extLst>
              </a:tr>
              <a:tr h="0">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2014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54.2%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2060"/>
                          </a:solidFill>
                          <a:effectLst/>
                          <a:latin typeface="Arial" panose="020B0604020202020204" pitchFamily="34" charset="0"/>
                          <a:cs typeface="Arial" panose="020B0604020202020204" pitchFamily="34" charset="0"/>
                        </a:rPr>
                        <a:t>45.7%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2060"/>
                          </a:solidFill>
                          <a:effectLst/>
                          <a:latin typeface="Arial" panose="020B0604020202020204" pitchFamily="34" charset="0"/>
                          <a:cs typeface="Arial" panose="020B0604020202020204" pitchFamily="34" charset="0"/>
                        </a:rPr>
                        <a:t>65.6%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2060"/>
                          </a:solidFill>
                          <a:effectLst/>
                          <a:latin typeface="Arial" panose="020B0604020202020204" pitchFamily="34" charset="0"/>
                          <a:cs typeface="Arial" panose="020B0604020202020204" pitchFamily="34" charset="0"/>
                        </a:rPr>
                        <a:t>60.1%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7984981"/>
                  </a:ext>
                </a:extLst>
              </a:tr>
            </a:tbl>
          </a:graphicData>
        </a:graphic>
      </p:graphicFrame>
      <p:sp>
        <p:nvSpPr>
          <p:cNvPr id="11" name="Title 5">
            <a:extLst>
              <a:ext uri="{FF2B5EF4-FFF2-40B4-BE49-F238E27FC236}">
                <a16:creationId xmlns:a16="http://schemas.microsoft.com/office/drawing/2014/main" id="{D523C4EA-59FE-170F-DB83-2074DEF333BA}"/>
              </a:ext>
            </a:extLst>
          </p:cNvPr>
          <p:cNvSpPr>
            <a:spLocks noGrp="1" noRot="1" noMove="1" noResize="1" noEditPoints="1" noAdjustHandles="1" noChangeArrowheads="1" noChangeShapeType="1"/>
          </p:cNvSpPr>
          <p:nvPr>
            <p:ph type="title"/>
          </p:nvPr>
        </p:nvSpPr>
        <p:spPr>
          <a:xfrm>
            <a:off x="0" y="-19050"/>
            <a:ext cx="12192000" cy="1219199"/>
          </a:xfrm>
          <a:solidFill>
            <a:schemeClr val="accent1"/>
          </a:solidFill>
        </p:spPr>
        <p:txBody>
          <a:bodyPr vert="horz" lIns="91440" tIns="45720" rIns="91440" bIns="45720" rtlCol="0" anchor="ctr">
            <a:normAutofit/>
          </a:bodyPr>
          <a:lstStyle/>
          <a:p>
            <a:pPr algn="ctr"/>
            <a:r>
              <a:rPr lang="en-US" sz="4000" dirty="0">
                <a:solidFill>
                  <a:schemeClr val="bg1"/>
                </a:solidFill>
                <a:latin typeface="Arial" panose="020B0604020202020204" pitchFamily="34" charset="0"/>
                <a:cs typeface="Arial" panose="020B0604020202020204" pitchFamily="34" charset="0"/>
              </a:rPr>
              <a:t>Concurrent Credit Completion Comparisons</a:t>
            </a:r>
          </a:p>
        </p:txBody>
      </p:sp>
      <p:cxnSp>
        <p:nvCxnSpPr>
          <p:cNvPr id="2" name="Straight Connector 1">
            <a:extLst>
              <a:ext uri="{FF2B5EF4-FFF2-40B4-BE49-F238E27FC236}">
                <a16:creationId xmlns:a16="http://schemas.microsoft.com/office/drawing/2014/main" id="{6AECFCE0-4F0A-1D83-529C-AAD067A1B5B5}"/>
              </a:ext>
            </a:extLst>
          </p:cNvPr>
          <p:cNvCxnSpPr>
            <a:cxnSpLocks/>
          </p:cNvCxnSpPr>
          <p:nvPr/>
        </p:nvCxnSpPr>
        <p:spPr>
          <a:xfrm>
            <a:off x="7783068" y="1817419"/>
            <a:ext cx="0" cy="368935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DFF826-A665-9FF0-5B66-79CE37BC9AC9}"/>
              </a:ext>
            </a:extLst>
          </p:cNvPr>
          <p:cNvSpPr txBox="1"/>
          <p:nvPr/>
        </p:nvSpPr>
        <p:spPr>
          <a:xfrm>
            <a:off x="4305995" y="6407964"/>
            <a:ext cx="38022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a:ea typeface="+mn-ea"/>
                <a:cs typeface="+mn-cs"/>
              </a:rPr>
              <a:t>Source: ADHE Information Systems Technology Innovation</a:t>
            </a:r>
          </a:p>
        </p:txBody>
      </p:sp>
      <p:cxnSp>
        <p:nvCxnSpPr>
          <p:cNvPr id="4" name="Straight Connector 3">
            <a:extLst>
              <a:ext uri="{FF2B5EF4-FFF2-40B4-BE49-F238E27FC236}">
                <a16:creationId xmlns:a16="http://schemas.microsoft.com/office/drawing/2014/main" id="{512E527D-EC8D-0B90-7CCC-23B2BCFCAD30}"/>
              </a:ext>
            </a:extLst>
          </p:cNvPr>
          <p:cNvCxnSpPr>
            <a:cxnSpLocks noGrp="1" noRot="1" noMove="1" noResize="1" noEditPoints="1" noAdjustHandles="1" noChangeArrowheads="1" noChangeShapeType="1"/>
          </p:cNvCxnSpPr>
          <p:nvPr/>
        </p:nvCxnSpPr>
        <p:spPr>
          <a:xfrm>
            <a:off x="0" y="1200149"/>
            <a:ext cx="0" cy="5657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244DF2F-E078-B530-0EEE-A8CBDEAB381B}"/>
              </a:ext>
            </a:extLst>
          </p:cNvPr>
          <p:cNvCxnSpPr>
            <a:cxnSpLocks noGrp="1" noRot="1" noMove="1" noResize="1" noEditPoints="1" noAdjustHandles="1" noChangeArrowheads="1" noChangeShapeType="1"/>
          </p:cNvCxnSpPr>
          <p:nvPr/>
        </p:nvCxnSpPr>
        <p:spPr>
          <a:xfrm>
            <a:off x="0" y="685800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914CA07-5E56-6948-363C-F410FFFF6C48}"/>
              </a:ext>
            </a:extLst>
          </p:cNvPr>
          <p:cNvCxnSpPr>
            <a:cxnSpLocks noGrp="1" noRot="1" noMove="1" noResize="1" noEditPoints="1" noAdjustHandles="1" noChangeArrowheads="1" noChangeShapeType="1"/>
          </p:cNvCxnSpPr>
          <p:nvPr/>
        </p:nvCxnSpPr>
        <p:spPr>
          <a:xfrm>
            <a:off x="12192000" y="-19050"/>
            <a:ext cx="0" cy="68770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0978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5D247B-4B57-9989-5F85-E22822BB06F2}"/>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3F5DC49-7DAA-E53A-8015-7C748D0094C4}"/>
              </a:ext>
            </a:extLst>
          </p:cNvPr>
          <p:cNvSpPr>
            <a:spLocks noGrp="1"/>
          </p:cNvSpPr>
          <p:nvPr>
            <p:ph type="title"/>
          </p:nvPr>
        </p:nvSpPr>
        <p:spPr>
          <a:xfrm>
            <a:off x="4350326" y="2637182"/>
            <a:ext cx="3491347" cy="1583635"/>
          </a:xfrm>
        </p:spPr>
        <p:txBody>
          <a:bodyPr anchor="ctr">
            <a:normAutofit/>
          </a:bodyPr>
          <a:lstStyle/>
          <a:p>
            <a:r>
              <a:rPr lang="en-US" sz="5400" dirty="0"/>
              <a:t>Questions?</a:t>
            </a:r>
          </a:p>
        </p:txBody>
      </p:sp>
    </p:spTree>
    <p:extLst>
      <p:ext uri="{BB962C8B-B14F-4D97-AF65-F5344CB8AC3E}">
        <p14:creationId xmlns:p14="http://schemas.microsoft.com/office/powerpoint/2010/main" val="30296569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527960" y="5522976"/>
            <a:ext cx="3065753" cy="499598"/>
          </a:xfrm>
        </p:spPr>
        <p:txBody>
          <a:bodyPr>
            <a:normAutofit fontScale="90000"/>
          </a:bodyPr>
          <a:lstStyle/>
          <a:p>
            <a:r>
              <a:rPr lang="en-US" sz="3600" dirty="0"/>
              <a:t>Mason Campbell</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5233734" y="6034965"/>
            <a:ext cx="5654204" cy="499598"/>
          </a:xfrm>
        </p:spPr>
        <p:txBody>
          <a:bodyPr/>
          <a:lstStyle/>
          <a:p>
            <a:pPr algn="ctr"/>
            <a:r>
              <a:rPr lang="en-US" spc="0" dirty="0"/>
              <a:t>Assistant Commissioner of Academic Affairs</a:t>
            </a:r>
          </a:p>
        </p:txBody>
      </p:sp>
      <p:sp>
        <p:nvSpPr>
          <p:cNvPr id="2" name="TextBox 1">
            <a:extLst>
              <a:ext uri="{FF2B5EF4-FFF2-40B4-BE49-F238E27FC236}">
                <a16:creationId xmlns:a16="http://schemas.microsoft.com/office/drawing/2014/main" id="{0F8A7ED7-0CCA-BBF7-6CDE-3241EDB46A76}"/>
              </a:ext>
            </a:extLst>
          </p:cNvPr>
          <p:cNvSpPr txBox="1"/>
          <p:nvPr/>
        </p:nvSpPr>
        <p:spPr>
          <a:xfrm>
            <a:off x="5908231" y="3103808"/>
            <a:ext cx="4305209" cy="181588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194C"/>
                </a:solidFill>
                <a:effectLst/>
                <a:uLnTx/>
                <a:uFillTx/>
                <a:latin typeface="Arial"/>
                <a:ea typeface="+mn-ea"/>
                <a:cs typeface="Arial"/>
              </a:rPr>
              <a:t>Sexual Assault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194C"/>
                </a:solidFill>
                <a:effectLst/>
                <a:uLnTx/>
                <a:uFillTx/>
                <a:latin typeface="Arial"/>
                <a:ea typeface="+mn-ea"/>
                <a:cs typeface="Arial"/>
              </a:rPr>
              <a:t>Prevention</a:t>
            </a:r>
            <a:endParaRPr kumimoji="0" lang="en-US" sz="1800" b="0" i="0" u="none" strike="noStrike" kern="1200" cap="none" spc="0" normalizeH="0" baseline="0" noProof="0" dirty="0">
              <a:ln>
                <a:noFill/>
              </a:ln>
              <a:solidFill>
                <a:srgbClr val="3F3F3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194C"/>
                </a:solidFill>
                <a:effectLst/>
                <a:uLnTx/>
                <a:uFillTx/>
                <a:latin typeface="Arial"/>
                <a:ea typeface="+mn-ea"/>
                <a:cs typeface="Arial"/>
              </a:rPr>
              <a:t>Agenda Item No. 19</a:t>
            </a:r>
            <a:endParaRPr kumimoji="0" lang="en-US" sz="2400" b="0" i="1" u="none" strike="noStrike" kern="1200" cap="none" spc="0" normalizeH="0" baseline="0" noProof="0" dirty="0">
              <a:ln>
                <a:noFill/>
              </a:ln>
              <a:solidFill>
                <a:srgbClr val="3F3F3F"/>
              </a:solidFill>
              <a:effectLst/>
              <a:uLnTx/>
              <a:uFillTx/>
              <a:latin typeface="Arial"/>
              <a:ea typeface="+mn-ea"/>
              <a:cs typeface="Arial"/>
            </a:endParaRPr>
          </a:p>
        </p:txBody>
      </p:sp>
    </p:spTree>
    <p:extLst>
      <p:ext uri="{BB962C8B-B14F-4D97-AF65-F5344CB8AC3E}">
        <p14:creationId xmlns:p14="http://schemas.microsoft.com/office/powerpoint/2010/main" val="38994005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9928FECE-B817-4AE1-4402-271C0E1B8422}"/>
              </a:ext>
            </a:extLst>
          </p:cNvPr>
          <p:cNvSpPr txBox="1">
            <a:spLocks/>
          </p:cNvSpPr>
          <p:nvPr/>
        </p:nvSpPr>
        <p:spPr>
          <a:xfrm>
            <a:off x="0" y="1"/>
            <a:ext cx="12192000" cy="1130058"/>
          </a:xfrm>
          <a:prstGeom prst="rect">
            <a:avLst/>
          </a:prstGeom>
          <a:solidFill>
            <a:srgbClr val="4472C4">
              <a:lumMod val="50000"/>
            </a:srgbClr>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panose="020F0502020204030204"/>
                <a:ea typeface="+mj-lt"/>
                <a:cs typeface="Calibri" panose="020F0502020204030204"/>
              </a:rPr>
              <a:t>Sexual Assault on Campus</a:t>
            </a:r>
            <a:endParaRPr kumimoji="0" lang="en-US" sz="4400" b="1" i="0" u="none" strike="noStrike" kern="1200" cap="none" spc="0" normalizeH="0" baseline="0" noProof="0" dirty="0">
              <a:ln>
                <a:noFill/>
              </a:ln>
              <a:solidFill>
                <a:srgbClr val="3F3F3F"/>
              </a:solidFill>
              <a:effectLst/>
              <a:uLnTx/>
              <a:uFillTx/>
              <a:latin typeface="Calibri" panose="020F0502020204030204"/>
              <a:ea typeface="+mj-ea"/>
              <a:cs typeface="+mj-cs"/>
            </a:endParaRPr>
          </a:p>
        </p:txBody>
      </p:sp>
      <p:sp>
        <p:nvSpPr>
          <p:cNvPr id="2" name="Rectangle 1">
            <a:extLst>
              <a:ext uri="{FF2B5EF4-FFF2-40B4-BE49-F238E27FC236}">
                <a16:creationId xmlns:a16="http://schemas.microsoft.com/office/drawing/2014/main" id="{FD3D0232-AA62-0460-2C8D-C401542BF8A4}"/>
              </a:ext>
            </a:extLst>
          </p:cNvPr>
          <p:cNvSpPr/>
          <p:nvPr/>
        </p:nvSpPr>
        <p:spPr>
          <a:xfrm>
            <a:off x="617607" y="1386869"/>
            <a:ext cx="11255162" cy="554574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ANNUAL STATUS REPORT FOR SEXUAL ASSAULT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PREVENTION ON CAMPUS (ACT 563 OF 2017)</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7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3F3F3F"/>
                </a:solidFill>
                <a:effectLst/>
                <a:uLnTx/>
                <a:uFillTx/>
                <a:latin typeface="Times New Roman"/>
                <a:ea typeface="Calibri"/>
                <a:cs typeface="Times New Roman"/>
              </a:rPr>
              <a:t>Under Act 563 of 2017, the Higher Education Coordinating Board was directed to develop an action plan to address the prevention of sexual assault on College and university campuses. ADHE has collected the annual campus status reports for the 2021–2022 academic year, as required by the legislation. All campuses have submitted reports.</a:t>
            </a:r>
          </a:p>
          <a:p>
            <a:pPr marL="0" marR="0" lvl="0" indent="0" algn="l" defTabSz="685800" rtl="0" eaLnBrk="1" fontAlgn="auto" latinLnBrk="0" hangingPunct="1">
              <a:lnSpc>
                <a:spcPct val="107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Calibri"/>
                <a:cs typeface="Times New Roman"/>
              </a:rPr>
              <a:t>The legislative requirements for the action plan direct Arkansas public colleges and universities: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57175" marR="0" lvl="0" indent="-257175" algn="l" defTabSz="685800" rtl="0" eaLnBrk="1" fontAlgn="auto" latinLnBrk="0" hangingPunct="1">
              <a:lnSpc>
                <a:spcPct val="106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Times New Roman"/>
                <a:ea typeface="Calibri"/>
                <a:cs typeface="Times New Roman"/>
              </a:rPr>
              <a:t>To incorporate sexual assault prevention into advising and student orientation;</a:t>
            </a:r>
          </a:p>
          <a:p>
            <a:pPr marL="257175" marR="0" lvl="0" indent="-257175" algn="l" defTabSz="685800" rtl="0" eaLnBrk="1" fontAlgn="auto" latinLnBrk="0" hangingPunct="1">
              <a:lnSpc>
                <a:spcPct val="106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Times New Roman"/>
                <a:ea typeface="Calibri"/>
                <a:cs typeface="Times New Roman"/>
              </a:rPr>
              <a:t>To integrate information into academic courses as appropriate;</a:t>
            </a:r>
          </a:p>
          <a:p>
            <a:pPr marL="257175" marR="0" lvl="0" indent="-257175" algn="l" defTabSz="685800" rtl="0" eaLnBrk="1" fontAlgn="auto" latinLnBrk="0" hangingPunct="1">
              <a:lnSpc>
                <a:spcPct val="106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Times New Roman"/>
                <a:ea typeface="Calibri"/>
                <a:cs typeface="Times New Roman"/>
              </a:rPr>
              <a:t>To identify opportunities to raise awareness  and provide resources for sexual assault prevention across the entire student population;</a:t>
            </a:r>
          </a:p>
          <a:p>
            <a:pPr marL="257175" marR="0" lvl="0" indent="-257175" algn="l" defTabSz="685800" rtl="0" eaLnBrk="1" fontAlgn="auto" latinLnBrk="0" hangingPunct="1">
              <a:lnSpc>
                <a:spcPct val="106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Times New Roman"/>
                <a:ea typeface="Calibri"/>
                <a:cs typeface="Times New Roman"/>
              </a:rPr>
              <a:t>To identify available grants and partnerships to assist with the work;</a:t>
            </a:r>
          </a:p>
          <a:p>
            <a:pPr marL="257175" marR="0" lvl="0" indent="-257175" algn="l" defTabSz="685800" rtl="0" eaLnBrk="1" fontAlgn="auto" latinLnBrk="0" hangingPunct="1">
              <a:lnSpc>
                <a:spcPct val="106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Times New Roman"/>
                <a:ea typeface="Calibri"/>
                <a:cs typeface="Times New Roman"/>
              </a:rPr>
              <a:t>To collaborate with sources for access to care; and</a:t>
            </a:r>
          </a:p>
          <a:p>
            <a:pPr marL="257175" marR="0" lvl="0" indent="-257175" algn="l" defTabSz="685800" rtl="0" eaLnBrk="1" fontAlgn="auto" latinLnBrk="0" hangingPunct="1">
              <a:lnSpc>
                <a:spcPct val="106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Times New Roman"/>
                <a:ea typeface="Calibri"/>
                <a:cs typeface="Times New Roman"/>
              </a:rPr>
              <a:t>To identify other topics or issues relating to the prevention and reduction of sexual assault.</a:t>
            </a:r>
          </a:p>
          <a:p>
            <a:pPr marL="0" marR="0" lvl="0" indent="0" algn="l" defTabSz="685800" rtl="0" eaLnBrk="1" fontAlgn="auto" latinLnBrk="0" hangingPunct="1">
              <a:lnSpc>
                <a:spcPct val="107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03880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5D247B-4B57-9989-5F85-E22822BB06F2}"/>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3F5DC49-7DAA-E53A-8015-7C748D0094C4}"/>
              </a:ext>
            </a:extLst>
          </p:cNvPr>
          <p:cNvSpPr>
            <a:spLocks noGrp="1"/>
          </p:cNvSpPr>
          <p:nvPr>
            <p:ph type="title"/>
          </p:nvPr>
        </p:nvSpPr>
        <p:spPr>
          <a:xfrm>
            <a:off x="4350326" y="2637182"/>
            <a:ext cx="3491347" cy="1583635"/>
          </a:xfrm>
        </p:spPr>
        <p:txBody>
          <a:bodyPr anchor="ctr">
            <a:normAutofit/>
          </a:bodyPr>
          <a:lstStyle/>
          <a:p>
            <a:r>
              <a:rPr lang="en-US" sz="5400" dirty="0"/>
              <a:t>Questions?</a:t>
            </a:r>
          </a:p>
        </p:txBody>
      </p:sp>
    </p:spTree>
    <p:extLst>
      <p:ext uri="{BB962C8B-B14F-4D97-AF65-F5344CB8AC3E}">
        <p14:creationId xmlns:p14="http://schemas.microsoft.com/office/powerpoint/2010/main" val="4145197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664824" y="5522976"/>
            <a:ext cx="3065753" cy="499598"/>
          </a:xfrm>
        </p:spPr>
        <p:txBody>
          <a:bodyPr>
            <a:normAutofit fontScale="90000"/>
          </a:bodyPr>
          <a:lstStyle/>
          <a:p>
            <a:r>
              <a:rPr lang="en-US" sz="3600" dirty="0"/>
              <a:t>Mason Campbell</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5352051" y="6022574"/>
            <a:ext cx="5691297" cy="499598"/>
          </a:xfrm>
        </p:spPr>
        <p:txBody>
          <a:bodyPr/>
          <a:lstStyle/>
          <a:p>
            <a:pPr algn="ctr"/>
            <a:r>
              <a:rPr lang="en-US" spc="0" dirty="0"/>
              <a:t>Assistant Commissioner of Academic Affairs</a:t>
            </a:r>
          </a:p>
        </p:txBody>
      </p:sp>
      <p:sp>
        <p:nvSpPr>
          <p:cNvPr id="2" name="TextBox 1">
            <a:extLst>
              <a:ext uri="{FF2B5EF4-FFF2-40B4-BE49-F238E27FC236}">
                <a16:creationId xmlns:a16="http://schemas.microsoft.com/office/drawing/2014/main" id="{0F8A7ED7-0CCA-BBF7-6CDE-3241EDB46A76}"/>
              </a:ext>
            </a:extLst>
          </p:cNvPr>
          <p:cNvSpPr txBox="1"/>
          <p:nvPr/>
        </p:nvSpPr>
        <p:spPr>
          <a:xfrm>
            <a:off x="5077431" y="3103808"/>
            <a:ext cx="6240541" cy="181588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194C"/>
                </a:solidFill>
                <a:effectLst/>
                <a:uLnTx/>
                <a:uFillTx/>
                <a:latin typeface="Arial"/>
                <a:ea typeface="+mn-ea"/>
                <a:cs typeface="Arial"/>
              </a:rPr>
              <a:t>Unplanned Pregnancy Prevention</a:t>
            </a:r>
            <a:endParaRPr kumimoji="0" lang="en-US" sz="1800" b="0" i="0" u="none" strike="noStrike" kern="1200" cap="none" spc="0" normalizeH="0" baseline="0" noProof="0" dirty="0">
              <a:ln>
                <a:noFill/>
              </a:ln>
              <a:solidFill>
                <a:srgbClr val="3F3F3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194C"/>
                </a:solidFill>
                <a:effectLst/>
                <a:uLnTx/>
                <a:uFillTx/>
                <a:latin typeface="Arial"/>
                <a:ea typeface="+mn-ea"/>
                <a:cs typeface="Arial"/>
              </a:rPr>
              <a:t>Agenda Item No. 20</a:t>
            </a:r>
            <a:endParaRPr kumimoji="0" lang="en-US" sz="2400" b="0" i="1" u="none" strike="noStrike" kern="1200" cap="none" spc="0" normalizeH="0" baseline="0" noProof="0" dirty="0">
              <a:ln>
                <a:noFill/>
              </a:ln>
              <a:solidFill>
                <a:srgbClr val="3F3F3F"/>
              </a:solidFill>
              <a:effectLst/>
              <a:uLnTx/>
              <a:uFillTx/>
              <a:latin typeface="Arial"/>
              <a:ea typeface="+mn-ea"/>
              <a:cs typeface="Arial"/>
            </a:endParaRPr>
          </a:p>
        </p:txBody>
      </p:sp>
    </p:spTree>
    <p:extLst>
      <p:ext uri="{BB962C8B-B14F-4D97-AF65-F5344CB8AC3E}">
        <p14:creationId xmlns:p14="http://schemas.microsoft.com/office/powerpoint/2010/main" val="28612706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9928FECE-B817-4AE1-4402-271C0E1B8422}"/>
              </a:ext>
            </a:extLst>
          </p:cNvPr>
          <p:cNvSpPr txBox="1">
            <a:spLocks/>
          </p:cNvSpPr>
          <p:nvPr/>
        </p:nvSpPr>
        <p:spPr>
          <a:xfrm>
            <a:off x="0" y="1"/>
            <a:ext cx="12192000" cy="1130058"/>
          </a:xfrm>
          <a:prstGeom prst="rect">
            <a:avLst/>
          </a:prstGeom>
          <a:solidFill>
            <a:srgbClr val="4472C4">
              <a:lumMod val="50000"/>
            </a:srgbClr>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Calibri"/>
                <a:ea typeface="+mj-lt"/>
                <a:cs typeface="Calibri"/>
              </a:rPr>
              <a:t>Unplanned Pregnancy Prevention</a:t>
            </a:r>
          </a:p>
        </p:txBody>
      </p:sp>
      <p:sp>
        <p:nvSpPr>
          <p:cNvPr id="3" name="Content Placeholder 2">
            <a:extLst>
              <a:ext uri="{FF2B5EF4-FFF2-40B4-BE49-F238E27FC236}">
                <a16:creationId xmlns:a16="http://schemas.microsoft.com/office/drawing/2014/main" id="{29569B96-32C7-B56B-197C-F717C3B44B72}"/>
              </a:ext>
            </a:extLst>
          </p:cNvPr>
          <p:cNvSpPr>
            <a:spLocks noGrp="1"/>
          </p:cNvSpPr>
          <p:nvPr/>
        </p:nvSpPr>
        <p:spPr>
          <a:xfrm>
            <a:off x="473359" y="1579335"/>
            <a:ext cx="11162960" cy="5145976"/>
          </a:xfr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3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3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r>
              <a:rPr kumimoji="0" lang="en-US" sz="2800" b="0" i="0" u="none" strike="noStrike" kern="1200" cap="none" spc="0" normalizeH="0" baseline="0" noProof="0" dirty="0">
                <a:ln>
                  <a:noFill/>
                </a:ln>
                <a:solidFill>
                  <a:srgbClr val="3F3F3F"/>
                </a:solidFill>
                <a:effectLst/>
                <a:uLnTx/>
                <a:uFillTx/>
                <a:latin typeface="Arial"/>
                <a:ea typeface="+mn-ea"/>
                <a:cs typeface="Arial"/>
              </a:rPr>
              <a:t>Under Act 943 of 2015 the Arkansas Higher Education Coordinating Board (AHECB) was directed to develop an action plan to address unplanned pregnancies on college campuses. ADHE has collected the campus implementation reports for 2021-2022. </a:t>
            </a:r>
            <a:endParaRPr kumimoji="0" lang="en-US" sz="2800" b="0" i="0" u="none" strike="noStrike" kern="1200" cap="none" spc="0" normalizeH="0" baseline="0" noProof="0" dirty="0">
              <a:ln>
                <a:noFill/>
              </a:ln>
              <a:solidFill>
                <a:srgbClr val="3F3F3F"/>
              </a:solidFill>
              <a:effectLst/>
              <a:uLnTx/>
              <a:uFillTx/>
              <a:latin typeface="Arial"/>
              <a:ea typeface="Calibri"/>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F3F3F"/>
              </a:solidFill>
              <a:effectLst/>
              <a:uLnTx/>
              <a:uFillTx/>
              <a:latin typeface="Arial"/>
              <a:ea typeface="Calibri"/>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r>
              <a:rPr kumimoji="0" lang="en-US" sz="2800" b="1" i="0" u="none" strike="noStrike" kern="1200" cap="none" spc="0" normalizeH="0" baseline="0" noProof="0" dirty="0">
                <a:ln>
                  <a:noFill/>
                </a:ln>
                <a:solidFill>
                  <a:srgbClr val="3F3F3F"/>
                </a:solidFill>
                <a:effectLst/>
                <a:uLnTx/>
                <a:uFillTx/>
                <a:latin typeface="Arial"/>
                <a:ea typeface="+mn-ea"/>
                <a:cs typeface="Arial"/>
              </a:rPr>
              <a:t>The Arkansas Department of Higher Education has collected reports from all 11 public four-year universities in the state and all 22 two-year colleges. The reports show that all campuses are in compliance with Act 943.</a:t>
            </a:r>
          </a:p>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3F3F3F"/>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4667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5D247B-4B57-9989-5F85-E22822BB06F2}"/>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3F5DC49-7DAA-E53A-8015-7C748D0094C4}"/>
              </a:ext>
            </a:extLst>
          </p:cNvPr>
          <p:cNvSpPr>
            <a:spLocks noGrp="1"/>
          </p:cNvSpPr>
          <p:nvPr>
            <p:ph type="title"/>
          </p:nvPr>
        </p:nvSpPr>
        <p:spPr>
          <a:xfrm>
            <a:off x="4350326" y="2637182"/>
            <a:ext cx="3491347" cy="1583635"/>
          </a:xfrm>
        </p:spPr>
        <p:txBody>
          <a:bodyPr anchor="ctr">
            <a:normAutofit/>
          </a:bodyPr>
          <a:lstStyle/>
          <a:p>
            <a:r>
              <a:rPr lang="en-US" sz="5400" dirty="0"/>
              <a:t>Questions?</a:t>
            </a:r>
          </a:p>
        </p:txBody>
      </p:sp>
    </p:spTree>
    <p:extLst>
      <p:ext uri="{BB962C8B-B14F-4D97-AF65-F5344CB8AC3E}">
        <p14:creationId xmlns:p14="http://schemas.microsoft.com/office/powerpoint/2010/main" val="27297345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CABC3-1601-3CA4-C4E8-5EB15D59505A}"/>
              </a:ext>
            </a:extLst>
          </p:cNvPr>
          <p:cNvGrpSpPr>
            <a:grpSpLocks noChangeAspect="1"/>
          </p:cNvGrpSpPr>
          <p:nvPr/>
        </p:nvGrpSpPr>
        <p:grpSpPr>
          <a:xfrm>
            <a:off x="958369" y="317910"/>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ChangeAspect="1"/>
            </p:cNvPicPr>
            <p:nvPr/>
          </p:nvPicPr>
          <p:blipFill>
            <a:blip r:embed="rId2"/>
            <a:stretch>
              <a:fillRect/>
            </a:stretch>
          </p:blipFill>
          <p:spPr>
            <a:xfrm>
              <a:off x="1850735" y="3352487"/>
              <a:ext cx="2872314" cy="1992818"/>
            </a:xfrm>
            <a:prstGeom prst="rect">
              <a:avLst/>
            </a:prstGeom>
          </p:spPr>
        </p:pic>
      </p:grpSp>
      <p:sp>
        <p:nvSpPr>
          <p:cNvPr id="2" name="Title 1">
            <a:extLst>
              <a:ext uri="{FF2B5EF4-FFF2-40B4-BE49-F238E27FC236}">
                <a16:creationId xmlns:a16="http://schemas.microsoft.com/office/drawing/2014/main" id="{220B9E16-9887-217B-5B2A-F8BCD49B286E}"/>
              </a:ext>
            </a:extLst>
          </p:cNvPr>
          <p:cNvSpPr txBox="1">
            <a:spLocks/>
          </p:cNvSpPr>
          <p:nvPr/>
        </p:nvSpPr>
        <p:spPr>
          <a:xfrm>
            <a:off x="80211" y="3630803"/>
            <a:ext cx="6097972" cy="1981200"/>
          </a:xfrm>
          <a:prstGeom prst="rect">
            <a:avLst/>
          </a:prstGeom>
        </p:spPr>
        <p:txBody>
          <a:bodyPr vert="horz" lIns="91440" tIns="45720" rIns="91440" bIns="0" rtlCol="0" anchor="t" anchorCtr="1">
            <a:normAutofit fontScale="47500" lnSpcReduction="20000"/>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r>
              <a:rPr lang="en-US" sz="5900" cap="all" dirty="0">
                <a:latin typeface="Times New Roman" panose="02020603050405020304" pitchFamily="18" charset="0"/>
                <a:cs typeface="Times New Roman" panose="02020603050405020304" pitchFamily="18" charset="0"/>
              </a:rPr>
              <a:t>Agenda item no. 21:</a:t>
            </a:r>
            <a:br>
              <a:rPr lang="en-US" sz="5900" cap="all" dirty="0">
                <a:latin typeface="Times New Roman" panose="02020603050405020304" pitchFamily="18" charset="0"/>
                <a:cs typeface="Times New Roman" panose="02020603050405020304" pitchFamily="18" charset="0"/>
              </a:rPr>
            </a:br>
            <a:r>
              <a:rPr lang="en-US" sz="5900" cap="all" dirty="0">
                <a:latin typeface="Times New Roman" panose="02020603050405020304" pitchFamily="18" charset="0"/>
                <a:cs typeface="Times New Roman" panose="02020603050405020304" pitchFamily="18" charset="0"/>
              </a:rPr>
              <a:t>BOARD BY-LAWS</a:t>
            </a:r>
            <a:br>
              <a:rPr lang="en-US" sz="11200" dirty="0">
                <a:latin typeface="Times New Roman" panose="02020603050405020304" pitchFamily="18" charset="0"/>
                <a:cs typeface="Times New Roman" panose="02020603050405020304" pitchFamily="18" charset="0"/>
              </a:rPr>
            </a:br>
            <a:br>
              <a:rPr lang="en-US" sz="11200" dirty="0">
                <a:latin typeface="Times New Roman" panose="02020603050405020304" pitchFamily="18" charset="0"/>
                <a:cs typeface="Times New Roman" panose="02020603050405020304" pitchFamily="18" charset="0"/>
              </a:rPr>
            </a:br>
            <a:br>
              <a:rPr lang="en-US" sz="2800" dirty="0"/>
            </a:br>
            <a:br>
              <a:rPr lang="en-US" sz="2800" dirty="0"/>
            </a:br>
            <a:br>
              <a:rPr lang="en-US" sz="2800" dirty="0"/>
            </a:br>
            <a:endParaRPr lang="en-US" sz="2800" dirty="0"/>
          </a:p>
        </p:txBody>
      </p:sp>
      <p:sp>
        <p:nvSpPr>
          <p:cNvPr id="6" name="Subtitle 2">
            <a:extLst>
              <a:ext uri="{FF2B5EF4-FFF2-40B4-BE49-F238E27FC236}">
                <a16:creationId xmlns:a16="http://schemas.microsoft.com/office/drawing/2014/main" id="{09C2095E-9723-C302-DE55-7E71ECEFF303}"/>
              </a:ext>
            </a:extLst>
          </p:cNvPr>
          <p:cNvSpPr txBox="1">
            <a:spLocks/>
          </p:cNvSpPr>
          <p:nvPr/>
        </p:nvSpPr>
        <p:spPr>
          <a:xfrm>
            <a:off x="1165025" y="2169359"/>
            <a:ext cx="8001000" cy="144780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endParaRPr lang="en-US" dirty="0">
              <a:solidFill>
                <a:schemeClr val="accent2"/>
              </a:solidFill>
            </a:endParaRPr>
          </a:p>
          <a:p>
            <a:pPr>
              <a:spcBef>
                <a:spcPts val="600"/>
              </a:spcBef>
            </a:pPr>
            <a:endParaRPr lang="en-US" dirty="0">
              <a:solidFill>
                <a:schemeClr val="accent2"/>
              </a:solidFill>
            </a:endParaRPr>
          </a:p>
          <a:p>
            <a:pPr marL="0" indent="0">
              <a:spcBef>
                <a:spcPts val="600"/>
              </a:spcBef>
              <a:buNone/>
            </a:pPr>
            <a:r>
              <a:rPr lang="en-US" sz="9600" dirty="0">
                <a:solidFill>
                  <a:srgbClr val="C00000"/>
                </a:solidFill>
                <a:latin typeface="Times New Roman" panose="02020603050405020304" pitchFamily="18" charset="0"/>
                <a:cs typeface="Times New Roman" panose="02020603050405020304" pitchFamily="18" charset="0"/>
              </a:rPr>
              <a:t>Chair </a:t>
            </a:r>
            <a:r>
              <a:rPr lang="en-US" sz="9600" dirty="0" err="1">
                <a:solidFill>
                  <a:srgbClr val="C00000"/>
                </a:solidFill>
                <a:latin typeface="Times New Roman" panose="02020603050405020304" pitchFamily="18" charset="0"/>
                <a:cs typeface="Times New Roman" panose="02020603050405020304" pitchFamily="18" charset="0"/>
              </a:rPr>
              <a:t>Graycen</a:t>
            </a:r>
            <a:r>
              <a:rPr lang="en-US" sz="9600" dirty="0">
                <a:solidFill>
                  <a:srgbClr val="C00000"/>
                </a:solidFill>
                <a:latin typeface="Times New Roman" panose="02020603050405020304" pitchFamily="18" charset="0"/>
                <a:cs typeface="Times New Roman" panose="02020603050405020304" pitchFamily="18" charset="0"/>
              </a:rPr>
              <a:t> Bigger</a:t>
            </a:r>
          </a:p>
          <a:p>
            <a:endParaRPr lang="en-US" dirty="0"/>
          </a:p>
        </p:txBody>
      </p:sp>
    </p:spTree>
    <p:extLst>
      <p:ext uri="{BB962C8B-B14F-4D97-AF65-F5344CB8AC3E}">
        <p14:creationId xmlns:p14="http://schemas.microsoft.com/office/powerpoint/2010/main" val="35805716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9928FECE-B817-4AE1-4402-271C0E1B8422}"/>
              </a:ext>
            </a:extLst>
          </p:cNvPr>
          <p:cNvSpPr txBox="1">
            <a:spLocks/>
          </p:cNvSpPr>
          <p:nvPr/>
        </p:nvSpPr>
        <p:spPr>
          <a:xfrm>
            <a:off x="0" y="1"/>
            <a:ext cx="12192000" cy="1130058"/>
          </a:xfrm>
          <a:prstGeom prst="rect">
            <a:avLst/>
          </a:prstGeom>
          <a:solidFill>
            <a:srgbClr val="4472C4">
              <a:lumMod val="50000"/>
            </a:srgbClr>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800" b="1" dirty="0">
                <a:solidFill>
                  <a:prstClr val="white"/>
                </a:solidFill>
                <a:latin typeface="Calibri"/>
                <a:ea typeface="+mj-lt"/>
                <a:cs typeface="Calibri"/>
              </a:rPr>
              <a:t>AHECB By-Laws</a:t>
            </a:r>
            <a:endParaRPr kumimoji="0" lang="en-US" sz="3800" b="1" i="0" u="none" strike="noStrike" kern="1200" cap="none" spc="0" normalizeH="0" baseline="0" noProof="0" dirty="0">
              <a:ln>
                <a:noFill/>
              </a:ln>
              <a:solidFill>
                <a:prstClr val="white"/>
              </a:solidFill>
              <a:effectLst/>
              <a:uLnTx/>
              <a:uFillTx/>
              <a:latin typeface="Calibri"/>
              <a:ea typeface="+mj-lt"/>
              <a:cs typeface="Calibri"/>
            </a:endParaRPr>
          </a:p>
        </p:txBody>
      </p:sp>
      <p:sp>
        <p:nvSpPr>
          <p:cNvPr id="3" name="Content Placeholder 2">
            <a:extLst>
              <a:ext uri="{FF2B5EF4-FFF2-40B4-BE49-F238E27FC236}">
                <a16:creationId xmlns:a16="http://schemas.microsoft.com/office/drawing/2014/main" id="{29569B96-32C7-B56B-197C-F717C3B44B72}"/>
              </a:ext>
            </a:extLst>
          </p:cNvPr>
          <p:cNvSpPr>
            <a:spLocks noGrp="1"/>
          </p:cNvSpPr>
          <p:nvPr/>
        </p:nvSpPr>
        <p:spPr>
          <a:xfrm>
            <a:off x="473359" y="1579335"/>
            <a:ext cx="11162960" cy="5145976"/>
          </a:xfr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3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3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r>
              <a:rPr kumimoji="0" lang="en-US" sz="2400" b="0" i="0" u="none" strike="noStrike" kern="120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HIGHLIGHTS</a:t>
            </a:r>
          </a:p>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endParaRPr lang="en-US" sz="2400" dirty="0">
              <a:solidFill>
                <a:srgbClr val="3F3F3F"/>
              </a:solidFill>
              <a:latin typeface="Arial" panose="020B0604020202020204" pitchFamily="34" charset="0"/>
              <a:cs typeface="Arial" panose="020B0604020202020204" pitchFamily="34" charset="0"/>
            </a:endParaRPr>
          </a:p>
          <a:p>
            <a:pPr>
              <a:defRPr/>
            </a:pPr>
            <a:r>
              <a:rPr lang="en-US" sz="2400" dirty="0">
                <a:solidFill>
                  <a:srgbClr val="3F3F3F"/>
                </a:solidFill>
                <a:latin typeface="Arial" panose="020B0604020202020204" pitchFamily="34" charset="0"/>
                <a:cs typeface="Arial" panose="020B0604020202020204" pitchFamily="34" charset="0"/>
              </a:rPr>
              <a:t>Align wording with current statutes </a:t>
            </a:r>
          </a:p>
          <a:p>
            <a:pPr lvl="1">
              <a:defRPr/>
            </a:pPr>
            <a:r>
              <a:rPr lang="en-US" sz="2100" dirty="0">
                <a:solidFill>
                  <a:srgbClr val="3F3F3F"/>
                </a:solidFill>
                <a:latin typeface="Arial" panose="020B0604020202020204" pitchFamily="34" charset="0"/>
                <a:cs typeface="Arial" panose="020B0604020202020204" pitchFamily="34" charset="0"/>
              </a:rPr>
              <a:t>Change “department” to “division”</a:t>
            </a:r>
          </a:p>
          <a:p>
            <a:pPr lvl="1">
              <a:defRPr/>
            </a:pPr>
            <a:r>
              <a:rPr lang="en-US" sz="2100" dirty="0">
                <a:solidFill>
                  <a:srgbClr val="3F3F3F"/>
                </a:solidFill>
                <a:latin typeface="Arial" panose="020B0604020202020204" pitchFamily="34" charset="0"/>
                <a:cs typeface="Arial" panose="020B0604020202020204" pitchFamily="34" charset="0"/>
              </a:rPr>
              <a:t>The Governor appoints the commissioner directly rather than the coordinating board recommends a commissioner to the Governor</a:t>
            </a:r>
          </a:p>
          <a:p>
            <a:pPr lvl="1">
              <a:defRPr/>
            </a:pPr>
            <a:r>
              <a:rPr lang="en-US" sz="2100" dirty="0">
                <a:solidFill>
                  <a:srgbClr val="3F3F3F"/>
                </a:solidFill>
                <a:latin typeface="Arial" panose="020B0604020202020204" pitchFamily="34" charset="0"/>
                <a:cs typeface="Arial" panose="020B0604020202020204" pitchFamily="34" charset="0"/>
              </a:rPr>
              <a:t>Change the board composition</a:t>
            </a:r>
          </a:p>
          <a:p>
            <a:pPr marL="457200" lvl="1" indent="0">
              <a:buNone/>
              <a:defRPr/>
            </a:pPr>
            <a:endParaRPr lang="en-US" sz="2100" dirty="0">
              <a:solidFill>
                <a:srgbClr val="3F3F3F"/>
              </a:solidFill>
              <a:latin typeface="Arial" panose="020B0604020202020204" pitchFamily="34" charset="0"/>
              <a:cs typeface="Arial" panose="020B0604020202020204" pitchFamily="34" charset="0"/>
            </a:endParaRPr>
          </a:p>
          <a:p>
            <a:pPr>
              <a:defRPr/>
            </a:pPr>
            <a:r>
              <a:rPr kumimoji="0" lang="en-US" sz="2400" b="0" i="0" u="none" strike="noStrike" kern="120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Redefine quorum</a:t>
            </a:r>
          </a:p>
          <a:p>
            <a:pPr lvl="1">
              <a:defRPr/>
            </a:pPr>
            <a:r>
              <a:rPr kumimoji="0" lang="en-US" sz="2100" b="0" i="0" u="none" strike="noStrike" kern="120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At all meetings of the Coordinating Board one member more than 50% of the current number of slated members shall constitute a quorum for the transaction of business </a:t>
            </a:r>
          </a:p>
          <a:p>
            <a:pPr marL="457200" lvl="1" indent="0">
              <a:buNone/>
              <a:defRPr/>
            </a:pPr>
            <a:r>
              <a:rPr kumimoji="0" lang="en-US" sz="2100" b="0" i="0" u="none" strike="noStrike" kern="120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   (</a:t>
            </a:r>
            <a:r>
              <a:rPr lang="en-US" sz="2100" dirty="0">
                <a:solidFill>
                  <a:srgbClr val="3F3F3F"/>
                </a:solidFill>
                <a:latin typeface="Arial" panose="020B0604020202020204" pitchFamily="34" charset="0"/>
                <a:cs typeface="Arial" panose="020B0604020202020204" pitchFamily="34" charset="0"/>
              </a:rPr>
              <a:t>n</a:t>
            </a:r>
            <a:r>
              <a:rPr kumimoji="0" lang="en-US" sz="2100" b="0" i="0" u="none" strike="noStrike" kern="120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o longer 7 members needed).</a:t>
            </a: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631664"/>
      </p:ext>
    </p:extLst>
  </p:cSld>
  <p:clrMapOvr>
    <a:masterClrMapping/>
  </p:clrMapOvr>
</p:sld>
</file>

<file path=ppt/theme/theme1.xml><?xml version="1.0" encoding="utf-8"?>
<a:theme xmlns:a="http://schemas.openxmlformats.org/drawingml/2006/main" name="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E Presentation Template 2023.potx  -  Read-Only" id="{0D45A114-CC1D-49CA-9D32-E6CEB07AC064}" vid="{B6E96F25-D602-4162-8C2D-60803F277C8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E Presentation Template 2023.potx  -  Read-Only" id="{0D45A114-CC1D-49CA-9D32-E6CEB07AC064}" vid="{3FC0EEA5-DD65-4639-A302-624B5E38BF60}"/>
    </a:ext>
  </a:extLst>
</a:theme>
</file>

<file path=ppt/theme/theme3.xml><?xml version="1.0" encoding="utf-8"?>
<a:theme xmlns:a="http://schemas.openxmlformats.org/drawingml/2006/main" name="1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92D868B-00C6-4557-B0F6-F3057BF7C2AF}" vid="{84157C8B-1133-4AF2-B9F0-EEC4AE1090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92D868B-00C6-4557-B0F6-F3057BF7C2AF}" vid="{53C61122-C48B-429C-92BA-86EC9BAA7241}"/>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E Presentation Template 2023.potx  -  Read-Only" id="{0D45A114-CC1D-49CA-9D32-E6CEB07AC064}" vid="{B6E96F25-D602-4162-8C2D-60803F277C8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3.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4.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5.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C4A13C0CA2C042A96898FF52FCDC61" ma:contentTypeVersion="17" ma:contentTypeDescription="Create a new document." ma:contentTypeScope="" ma:versionID="380ac9eaf2974273271848e855dae7ab">
  <xsd:schema xmlns:xsd="http://www.w3.org/2001/XMLSchema" xmlns:xs="http://www.w3.org/2001/XMLSchema" xmlns:p="http://schemas.microsoft.com/office/2006/metadata/properties" xmlns:ns2="947b49c1-b779-4173-a9b8-e322bfe24297" xmlns:ns3="ef516bc9-7540-43b0-8e05-106021154157" targetNamespace="http://schemas.microsoft.com/office/2006/metadata/properties" ma:root="true" ma:fieldsID="a7792cc8b32f009ad248a6ead6edc97a" ns2:_="" ns3:_="">
    <xsd:import namespace="947b49c1-b779-4173-a9b8-e322bfe24297"/>
    <xsd:import namespace="ef516bc9-7540-43b0-8e05-1060211541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7b49c1-b779-4173-a9b8-e322bfe242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a1e848-1c7d-447e-9610-0128f4aaec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516bc9-7540-43b0-8e05-10602115415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ab4d4ea-1f2d-4377-91f3-f7df99510967}" ma:internalName="TaxCatchAll" ma:showField="CatchAllData" ma:web="ef516bc9-7540-43b0-8e05-1060211541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947b49c1-b779-4173-a9b8-e322bfe24297" xsi:nil="true"/>
    <lcf76f155ced4ddcb4097134ff3c332f xmlns="947b49c1-b779-4173-a9b8-e322bfe24297">
      <Terms xmlns="http://schemas.microsoft.com/office/infopath/2007/PartnerControls"/>
    </lcf76f155ced4ddcb4097134ff3c332f>
    <TaxCatchAll xmlns="ef516bc9-7540-43b0-8e05-106021154157" xsi:nil="true"/>
  </documentManagement>
</p:properties>
</file>

<file path=customXml/itemProps1.xml><?xml version="1.0" encoding="utf-8"?>
<ds:datastoreItem xmlns:ds="http://schemas.openxmlformats.org/officeDocument/2006/customXml" ds:itemID="{258B1CE5-3177-4445-95A5-18CA6B11FE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7b49c1-b779-4173-a9b8-e322bfe24297"/>
    <ds:schemaRef ds:uri="ef516bc9-7540-43b0-8e05-1060211541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759597-1FA4-4F46-9BA8-01240C56026E}">
  <ds:schemaRefs>
    <ds:schemaRef ds:uri="http://schemas.microsoft.com/sharepoint/v3/contenttype/forms"/>
  </ds:schemaRefs>
</ds:datastoreItem>
</file>

<file path=customXml/itemProps3.xml><?xml version="1.0" encoding="utf-8"?>
<ds:datastoreItem xmlns:ds="http://schemas.openxmlformats.org/officeDocument/2006/customXml" ds:itemID="{2940343A-75DB-4E03-95EA-4A75BA0D7FF2}">
  <ds:schemaRefs>
    <ds:schemaRef ds:uri="http://schemas.microsoft.com/office/2006/metadata/properties"/>
    <ds:schemaRef ds:uri="http://schemas.microsoft.com/office/infopath/2007/PartnerControls"/>
    <ds:schemaRef ds:uri="71af3243-3dd4-4a8d-8c0d-dd76da1f02a5"/>
    <ds:schemaRef ds:uri="947b49c1-b779-4173-a9b8-e322bfe24297"/>
    <ds:schemaRef ds:uri="ef516bc9-7540-43b0-8e05-106021154157"/>
  </ds:schemaRefs>
</ds:datastoreItem>
</file>

<file path=docProps/app.xml><?xml version="1.0" encoding="utf-8"?>
<Properties xmlns="http://schemas.openxmlformats.org/officeDocument/2006/extended-properties" xmlns:vt="http://schemas.openxmlformats.org/officeDocument/2006/docPropsVTypes">
  <Template>ADHE Presentation  June 29, 2023</Template>
  <TotalTime>3913</TotalTime>
  <Words>3693</Words>
  <Application>Microsoft Office PowerPoint</Application>
  <PresentationFormat>Widescreen</PresentationFormat>
  <Paragraphs>915</Paragraphs>
  <Slides>103</Slides>
  <Notes>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103</vt:i4>
      </vt:variant>
    </vt:vector>
  </HeadingPairs>
  <TitlesOfParts>
    <vt:vector size="116" baseType="lpstr">
      <vt:lpstr>Arial</vt:lpstr>
      <vt:lpstr>Calibri</vt:lpstr>
      <vt:lpstr>Calibri Light</vt:lpstr>
      <vt:lpstr>Georgia</vt:lpstr>
      <vt:lpstr>Georgia Pro</vt:lpstr>
      <vt:lpstr>Times New Roman</vt:lpstr>
      <vt:lpstr>Wingdings</vt:lpstr>
      <vt:lpstr>Office Theme</vt:lpstr>
      <vt:lpstr>Custom Design</vt:lpstr>
      <vt:lpstr>1_Office Theme</vt:lpstr>
      <vt:lpstr>1_Custom Design</vt:lpstr>
      <vt:lpstr>2_Office Theme</vt:lpstr>
      <vt:lpstr>3_Office Theme</vt:lpstr>
      <vt:lpstr>PowerPoint Presentation</vt:lpstr>
      <vt:lpstr>AHECB Members</vt:lpstr>
      <vt:lpstr>PowerPoint Presentation</vt:lpstr>
      <vt:lpstr>PowerPoint Presentation</vt:lpstr>
      <vt:lpstr>PowerPoint Presentation</vt:lpstr>
      <vt:lpstr>FINANCE COMMITTEE</vt:lpstr>
      <vt:lpstr>Nick Fuller Assistant Commissioner</vt:lpstr>
      <vt:lpstr>Bond and Loan Feasibility Updates</vt:lpstr>
      <vt:lpstr>Nick Fuller Assistant Commissioner</vt:lpstr>
      <vt:lpstr>Athletic Report</vt:lpstr>
      <vt:lpstr>Revenues By Source</vt:lpstr>
      <vt:lpstr>% of Athletic Revenues By Source 2022-23</vt:lpstr>
      <vt:lpstr>Expenditures By Source</vt:lpstr>
      <vt:lpstr>% of Athletic Expenditures By Source 2022-23</vt:lpstr>
      <vt:lpstr>ANY QUESTIONS?</vt:lpstr>
      <vt:lpstr>Nick Fuller Assistant Commissioner</vt:lpstr>
      <vt:lpstr>Productivity Funding Distribution</vt:lpstr>
      <vt:lpstr>Productivity Funding Distribution</vt:lpstr>
      <vt:lpstr>Productivity Funding Distribution</vt:lpstr>
      <vt:lpstr>Productivity Funding Distribution</vt:lpstr>
      <vt:lpstr>Productivity Funding Distribution</vt:lpstr>
      <vt:lpstr>Productivity Funding Distribution</vt:lpstr>
      <vt:lpstr>Productivity Funding Distribution</vt:lpstr>
      <vt:lpstr>Productivity Funding Distribution</vt:lpstr>
      <vt:lpstr>ANY QUESTIONS?</vt:lpstr>
      <vt:lpstr>Nick Fuller Assistant Commissioner</vt:lpstr>
      <vt:lpstr>ADHE Recommendation</vt:lpstr>
      <vt:lpstr>Operating Recommendations</vt:lpstr>
      <vt:lpstr>Operating Recommendations</vt:lpstr>
      <vt:lpstr>Operating Recommendations</vt:lpstr>
      <vt:lpstr>Operating Recommendations</vt:lpstr>
      <vt:lpstr>Operating Recommendations</vt:lpstr>
      <vt:lpstr>Operating Recommendations</vt:lpstr>
      <vt:lpstr>ANY QUESTIONS?</vt:lpstr>
      <vt:lpstr>ACADEMIC COMMITTEE</vt:lpstr>
      <vt:lpstr>Mason Campbell</vt:lpstr>
      <vt:lpstr>New Program</vt:lpstr>
      <vt:lpstr>New Administrative Unit and Program</vt:lpstr>
      <vt:lpstr>New Program</vt:lpstr>
      <vt:lpstr>New Program</vt:lpstr>
      <vt:lpstr>Alana Boles</vt:lpstr>
      <vt:lpstr>New Programs from Out-of-State Institutions</vt:lpstr>
      <vt:lpstr>Tracy Harrell</vt:lpstr>
      <vt:lpstr>Letters of Notification</vt:lpstr>
      <vt:lpstr>Letters of Intent</vt:lpstr>
      <vt:lpstr>PowerPoint Presentation</vt:lpstr>
      <vt:lpstr>Approval of Minutes</vt:lpstr>
      <vt:lpstr>PowerPoint Presentation</vt:lpstr>
      <vt:lpstr>   2024 Coordinating Board Meeting Schedule </vt:lpstr>
      <vt:lpstr>Dr. Ken Warden Commissioner</vt:lpstr>
      <vt:lpstr>PowerPoint Presentation</vt:lpstr>
      <vt:lpstr>PowerPoint Presentation</vt:lpstr>
      <vt:lpstr>CPI Shark Tank</vt:lpstr>
      <vt:lpstr>Update on Institutional  Role and Mission Designations</vt:lpstr>
      <vt:lpstr>ANY QUESTIONS?</vt:lpstr>
      <vt:lpstr>PowerPoint Presentation</vt:lpstr>
      <vt:lpstr>Statewide Trends</vt:lpstr>
      <vt:lpstr>Statewide Trends</vt:lpstr>
      <vt:lpstr>Statewide Trends</vt:lpstr>
      <vt:lpstr>Trends by Institution Type</vt:lpstr>
      <vt:lpstr>Trends by Institution Type</vt:lpstr>
      <vt:lpstr>Trends by Institution Type</vt:lpstr>
      <vt:lpstr>Trends by Institution Type</vt:lpstr>
      <vt:lpstr>Trends by Institution Type</vt:lpstr>
      <vt:lpstr>ANY QUESTIONS?</vt:lpstr>
      <vt:lpstr>Mason Campbell</vt:lpstr>
      <vt:lpstr>Academic Status Definitions</vt:lpstr>
      <vt:lpstr>Academic Program Status Overview  AY2023</vt:lpstr>
      <vt:lpstr>PowerPoint Presentation</vt:lpstr>
      <vt:lpstr>PowerPoint Presentation</vt:lpstr>
      <vt:lpstr>PowerPoint Presentation</vt:lpstr>
      <vt:lpstr>PowerPoint Presentation</vt:lpstr>
      <vt:lpstr>Academic Program Status Overview  AY2019 – AY2023</vt:lpstr>
      <vt:lpstr>PowerPoint Presentation</vt:lpstr>
      <vt:lpstr>PowerPoint Presentation</vt:lpstr>
      <vt:lpstr>PowerPoint Presentation</vt:lpstr>
      <vt:lpstr>PowerPoint Presentation</vt:lpstr>
      <vt:lpstr>PowerPoint Presentation</vt:lpstr>
      <vt:lpstr>Questions?</vt:lpstr>
      <vt:lpstr>Mason Campbell</vt:lpstr>
      <vt:lpstr>PowerPoint Presentation</vt:lpstr>
      <vt:lpstr>PowerPoint Presentation</vt:lpstr>
      <vt:lpstr>PowerPoint Presentation</vt:lpstr>
      <vt:lpstr>Number of Students  Enrolled in High School (9-12)</vt:lpstr>
      <vt:lpstr>College Enrolled Students by Sector</vt:lpstr>
      <vt:lpstr>Concurrent Enrolled Students by Sector</vt:lpstr>
      <vt:lpstr>PowerPoint Presentation</vt:lpstr>
      <vt:lpstr>PowerPoint Presentation</vt:lpstr>
      <vt:lpstr>Concurrent Credit Graduates Overview</vt:lpstr>
      <vt:lpstr>Concurrent Credit Completion Comparisons</vt:lpstr>
      <vt:lpstr>Questions?</vt:lpstr>
      <vt:lpstr>Mason Campbell</vt:lpstr>
      <vt:lpstr>PowerPoint Presentation</vt:lpstr>
      <vt:lpstr>Questions?</vt:lpstr>
      <vt:lpstr>Mason Campbell</vt:lpstr>
      <vt:lpstr>PowerPoint Presentation</vt:lpstr>
      <vt:lpstr>Questions?</vt:lpstr>
      <vt:lpstr>PowerPoint Presentation</vt:lpstr>
      <vt:lpstr>PowerPoint Presentation</vt:lpstr>
      <vt:lpstr>FINANCE COMMITTEE REPORT</vt:lpstr>
      <vt:lpstr>ACADEMIC COMMITTEE REPORT</vt:lpstr>
      <vt:lpstr>ANY QUESTIONS?</vt:lpstr>
      <vt:lpstr>PUBLIC COMMENTS/ ANNOUNCEMENTS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Nichole Abernathy (ADHE)</dc:creator>
  <cp:lastModifiedBy>Nichole Abernathy (ADHE)</cp:lastModifiedBy>
  <cp:revision>12</cp:revision>
  <dcterms:created xsi:type="dcterms:W3CDTF">2023-07-19T17:50:29Z</dcterms:created>
  <dcterms:modified xsi:type="dcterms:W3CDTF">2023-10-26T15:10:33Z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