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287" r:id="rId2"/>
    <p:sldId id="288" r:id="rId3"/>
    <p:sldId id="289" r:id="rId4"/>
    <p:sldId id="290" r:id="rId5"/>
    <p:sldId id="291" r:id="rId6"/>
    <p:sldId id="292" r:id="rId7"/>
    <p:sldId id="306" r:id="rId8"/>
    <p:sldId id="30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8" r:id="rId21"/>
    <p:sldId id="30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>
      <p:cViewPr varScale="1">
        <p:scale>
          <a:sx n="106" d="100"/>
          <a:sy n="106" d="100"/>
        </p:scale>
        <p:origin x="4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SPACE2\Shared\Research%20and%20Technology\P%20&amp;%20A\AHECB\2017\2017-01%20January%20-%20Enrollment\Enrollment%20PHP%202017%20DIR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RKSPACE2\Shared\Research%20and%20Technology\P%20&amp;%20A\AHECB\2017\2017-01%20January%20-%20Enrollment\Enrollment%20PHP%202017%20DIR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2016 Fall Enrollment by Gender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Gender!$I$65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Gender!$H$66:$H$70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Private/ Independents</c:v>
                </c:pt>
                <c:pt idx="3">
                  <c:v>Nursing Schools</c:v>
                </c:pt>
                <c:pt idx="4">
                  <c:v>Total</c:v>
                </c:pt>
              </c:strCache>
            </c:strRef>
          </c:cat>
          <c:val>
            <c:numRef>
              <c:f>Gender!$I$66:$I$70</c:f>
              <c:numCache>
                <c:formatCode>0.0%</c:formatCode>
                <c:ptCount val="5"/>
                <c:pt idx="0">
                  <c:v>0.43200000000000005</c:v>
                </c:pt>
                <c:pt idx="1">
                  <c:v>0.38900000000000001</c:v>
                </c:pt>
                <c:pt idx="2">
                  <c:v>0.45799999999999996</c:v>
                </c:pt>
                <c:pt idx="3">
                  <c:v>0.124</c:v>
                </c:pt>
                <c:pt idx="4">
                  <c:v>0.42178067957257925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4C-4DB4-814D-1532407280F2}"/>
            </c:ext>
          </c:extLst>
        </c:ser>
        <c:ser>
          <c:idx val="1"/>
          <c:order val="1"/>
          <c:tx>
            <c:strRef>
              <c:f>Gender!$J$65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Gender!$H$66:$H$70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Private/ Independents</c:v>
                </c:pt>
                <c:pt idx="3">
                  <c:v>Nursing Schools</c:v>
                </c:pt>
                <c:pt idx="4">
                  <c:v>Total</c:v>
                </c:pt>
              </c:strCache>
            </c:strRef>
          </c:cat>
          <c:val>
            <c:numRef>
              <c:f>Gender!$J$66:$J$70</c:f>
              <c:numCache>
                <c:formatCode>0.0%</c:formatCode>
                <c:ptCount val="5"/>
                <c:pt idx="0">
                  <c:v>0.56799999999999995</c:v>
                </c:pt>
                <c:pt idx="1">
                  <c:v>0.61099999999999999</c:v>
                </c:pt>
                <c:pt idx="2">
                  <c:v>0.54200000000000004</c:v>
                </c:pt>
                <c:pt idx="3">
                  <c:v>0.87599999999999989</c:v>
                </c:pt>
                <c:pt idx="4">
                  <c:v>0.57907223987458478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4C-4DB4-814D-153240728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610504"/>
        <c:axId val="414604232"/>
      </c:barChart>
      <c:catAx>
        <c:axId val="414610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4604232"/>
        <c:crosses val="autoZero"/>
        <c:auto val="1"/>
        <c:lblAlgn val="ctr"/>
        <c:lblOffset val="100"/>
        <c:noMultiLvlLbl val="0"/>
      </c:catAx>
      <c:valAx>
        <c:axId val="4146042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14610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2016 Fall Enrollment by Race/Ethnicity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Race!$E$283:$E$291</c:f>
              <c:strCache>
                <c:ptCount val="9"/>
                <c:pt idx="0">
                  <c:v>Amer. Indian/ Alaskan</c:v>
                </c:pt>
                <c:pt idx="1">
                  <c:v>Asian</c:v>
                </c:pt>
                <c:pt idx="2">
                  <c:v>African American</c:v>
                </c:pt>
                <c:pt idx="3">
                  <c:v>Hawaiian</c:v>
                </c:pt>
                <c:pt idx="4">
                  <c:v>Hispanic</c:v>
                </c:pt>
                <c:pt idx="5">
                  <c:v>White</c:v>
                </c:pt>
                <c:pt idx="6">
                  <c:v>Two or More</c:v>
                </c:pt>
                <c:pt idx="7">
                  <c:v>Non-Resident Alien</c:v>
                </c:pt>
                <c:pt idx="8">
                  <c:v>Unknown</c:v>
                </c:pt>
              </c:strCache>
            </c:strRef>
          </c:cat>
          <c:val>
            <c:numRef>
              <c:f>Race!$F$283:$F$291</c:f>
              <c:numCache>
                <c:formatCode>0.0%</c:formatCode>
                <c:ptCount val="9"/>
                <c:pt idx="0">
                  <c:v>8.0000000000000002E-3</c:v>
                </c:pt>
                <c:pt idx="1">
                  <c:v>1.7000000000000001E-2</c:v>
                </c:pt>
                <c:pt idx="2">
                  <c:v>0.158</c:v>
                </c:pt>
                <c:pt idx="3">
                  <c:v>1E-3</c:v>
                </c:pt>
                <c:pt idx="4">
                  <c:v>6.4000000000000001E-2</c:v>
                </c:pt>
                <c:pt idx="5">
                  <c:v>0.67100000000000004</c:v>
                </c:pt>
                <c:pt idx="6">
                  <c:v>3.2000000000000001E-2</c:v>
                </c:pt>
                <c:pt idx="7">
                  <c:v>3.7999999999999999E-2</c:v>
                </c:pt>
                <c:pt idx="8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BD-4BB8-8738-B61621C92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615600"/>
        <c:axId val="414605016"/>
      </c:barChart>
      <c:catAx>
        <c:axId val="41461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4605016"/>
        <c:crosses val="autoZero"/>
        <c:auto val="1"/>
        <c:lblAlgn val="ctr"/>
        <c:lblOffset val="100"/>
        <c:noMultiLvlLbl val="0"/>
      </c:catAx>
      <c:valAx>
        <c:axId val="4146050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4615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="1" i="0" baseline="0" dirty="0">
                <a:effectLst/>
                <a:latin typeface="Calibri" panose="020F0502020204030204" pitchFamily="34" charset="0"/>
              </a:rPr>
              <a:t>Fall 2016 FTE by I</a:t>
            </a:r>
            <a:r>
              <a:rPr lang="en-US" sz="1800" b="1" i="0" baseline="0" dirty="0" smtClean="0">
                <a:effectLst/>
                <a:latin typeface="Calibri" panose="020F0502020204030204" pitchFamily="34" charset="0"/>
              </a:rPr>
              <a:t>nstitution </a:t>
            </a:r>
            <a:r>
              <a:rPr lang="en-US" sz="1800" b="1" i="0" baseline="0" dirty="0">
                <a:effectLst/>
                <a:latin typeface="Calibri" panose="020F0502020204030204" pitchFamily="34" charset="0"/>
              </a:rPr>
              <a:t>&amp; Student Type </a:t>
            </a:r>
            <a:endParaRPr lang="en-US" sz="1800" b="1" i="0" baseline="0" dirty="0" smtClean="0">
              <a:effectLst/>
              <a:latin typeface="Calibri" panose="020F0502020204030204" pitchFamily="34" charset="0"/>
            </a:endParaRPr>
          </a:p>
          <a:p>
            <a:pPr>
              <a:defRPr>
                <a:latin typeface="Calibri" panose="020F0502020204030204" pitchFamily="34" charset="0"/>
              </a:defRPr>
            </a:pPr>
            <a:r>
              <a:rPr lang="en-US" sz="1800" b="1" i="0" baseline="0" dirty="0" smtClean="0">
                <a:effectLst/>
                <a:latin typeface="Calibri" panose="020F0502020204030204" pitchFamily="34" charset="0"/>
              </a:rPr>
              <a:t>Universities</a:t>
            </a:r>
            <a:endParaRPr lang="en-US" b="1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3091221363779921"/>
          <c:y val="8.56149569554512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767573119254832E-2"/>
          <c:y val="0.180818789089913"/>
          <c:w val="0.9005818262684453"/>
          <c:h val="0.662042260531482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Concurrent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208.5</c:v>
                </c:pt>
                <c:pt idx="1">
                  <c:v>426.3</c:v>
                </c:pt>
                <c:pt idx="2">
                  <c:v>6.4</c:v>
                </c:pt>
                <c:pt idx="3">
                  <c:v>78.3</c:v>
                </c:pt>
                <c:pt idx="4">
                  <c:v>0</c:v>
                </c:pt>
                <c:pt idx="5">
                  <c:v>351.8</c:v>
                </c:pt>
                <c:pt idx="6">
                  <c:v>796.9</c:v>
                </c:pt>
                <c:pt idx="7">
                  <c:v>240</c:v>
                </c:pt>
                <c:pt idx="8">
                  <c:v>0</c:v>
                </c:pt>
                <c:pt idx="9">
                  <c:v>0</c:v>
                </c:pt>
                <c:pt idx="10">
                  <c:v>97.3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Sheet1!$E$2:$E$12</c:f>
              <c:numCache>
                <c:formatCode>#,##0.00</c:formatCode>
                <c:ptCount val="11"/>
                <c:pt idx="0">
                  <c:v>8053</c:v>
                </c:pt>
                <c:pt idx="1">
                  <c:v>6859.3</c:v>
                </c:pt>
                <c:pt idx="2">
                  <c:v>2895.1</c:v>
                </c:pt>
                <c:pt idx="3">
                  <c:v>2965.3</c:v>
                </c:pt>
                <c:pt idx="4">
                  <c:v>20699.3</c:v>
                </c:pt>
                <c:pt idx="5">
                  <c:v>4748.7</c:v>
                </c:pt>
                <c:pt idx="6">
                  <c:v>5698.9</c:v>
                </c:pt>
                <c:pt idx="7">
                  <c:v>2022.6</c:v>
                </c:pt>
                <c:pt idx="8" formatCode="General">
                  <c:v>598</c:v>
                </c:pt>
                <c:pt idx="9">
                  <c:v>2587</c:v>
                </c:pt>
                <c:pt idx="10">
                  <c:v>8403.2999999999993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Sheet1!$C$2:$C$12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Sheet1!$F$2:$F$12</c:f>
              <c:numCache>
                <c:formatCode>#,##0.00</c:formatCode>
                <c:ptCount val="11"/>
                <c:pt idx="0">
                  <c:v>1793.7</c:v>
                </c:pt>
                <c:pt idx="1">
                  <c:v>424.8</c:v>
                </c:pt>
                <c:pt idx="2">
                  <c:v>240.2</c:v>
                </c:pt>
                <c:pt idx="3">
                  <c:v>883</c:v>
                </c:pt>
                <c:pt idx="4">
                  <c:v>2829.5</c:v>
                </c:pt>
                <c:pt idx="5">
                  <c:v>8.5</c:v>
                </c:pt>
                <c:pt idx="6">
                  <c:v>1552.7</c:v>
                </c:pt>
                <c:pt idx="7">
                  <c:v>136.5</c:v>
                </c:pt>
                <c:pt idx="8">
                  <c:v>2038.5</c:v>
                </c:pt>
                <c:pt idx="9">
                  <c:v>51.6</c:v>
                </c:pt>
                <c:pt idx="10">
                  <c:v>1148.5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747008"/>
        <c:axId val="522747400"/>
      </c:barChart>
      <c:lineChart>
        <c:grouping val="standard"/>
        <c:varyColors val="0"/>
        <c:ser>
          <c:idx val="3"/>
          <c:order val="3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Sheet1!$C$2:$C$12</c:f>
              <c:strCache>
                <c:ptCount val="11"/>
                <c:pt idx="0">
                  <c:v>ASUJ</c:v>
                </c:pt>
                <c:pt idx="1">
                  <c:v>ATU</c:v>
                </c:pt>
                <c:pt idx="2">
                  <c:v>HSU</c:v>
                </c:pt>
                <c:pt idx="3">
                  <c:v>SAUM</c:v>
                </c:pt>
                <c:pt idx="4">
                  <c:v>UAF</c:v>
                </c:pt>
                <c:pt idx="5">
                  <c:v>UAFS</c:v>
                </c:pt>
                <c:pt idx="6">
                  <c:v>UALR</c:v>
                </c:pt>
                <c:pt idx="7">
                  <c:v>UAM</c:v>
                </c:pt>
                <c:pt idx="8">
                  <c:v>UAMS</c:v>
                </c:pt>
                <c:pt idx="9">
                  <c:v>UAPB</c:v>
                </c:pt>
                <c:pt idx="10">
                  <c:v>UCA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10055.200000000001</c:v>
                </c:pt>
                <c:pt idx="1">
                  <c:v>7710.4</c:v>
                </c:pt>
                <c:pt idx="2">
                  <c:v>3141.7</c:v>
                </c:pt>
                <c:pt idx="3">
                  <c:v>3926.7</c:v>
                </c:pt>
                <c:pt idx="4">
                  <c:v>23528.799999999999</c:v>
                </c:pt>
                <c:pt idx="5">
                  <c:v>5109</c:v>
                </c:pt>
                <c:pt idx="6">
                  <c:v>8048.6</c:v>
                </c:pt>
                <c:pt idx="7">
                  <c:v>2399.1</c:v>
                </c:pt>
                <c:pt idx="8">
                  <c:v>2636.5</c:v>
                </c:pt>
                <c:pt idx="9">
                  <c:v>2638.6</c:v>
                </c:pt>
                <c:pt idx="10">
                  <c:v>9649.1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47008"/>
        <c:axId val="522747400"/>
      </c:lineChart>
      <c:catAx>
        <c:axId val="52274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2747400"/>
        <c:crossesAt val="0"/>
        <c:auto val="1"/>
        <c:lblAlgn val="ctr"/>
        <c:lblOffset val="100"/>
        <c:noMultiLvlLbl val="0"/>
      </c:catAx>
      <c:valAx>
        <c:axId val="52274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274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="1" i="0" baseline="0" dirty="0">
                <a:effectLst/>
                <a:latin typeface="Calibri" panose="020F0502020204030204" pitchFamily="34" charset="0"/>
              </a:rPr>
              <a:t>Fall 2016 FTE by </a:t>
            </a:r>
            <a:r>
              <a:rPr lang="en-US" sz="1800" b="1" i="0" baseline="0" dirty="0">
                <a:effectLst/>
                <a:latin typeface="Calibri" panose="020F0502020204030204" pitchFamily="34" charset="0"/>
              </a:rPr>
              <a:t>I</a:t>
            </a:r>
            <a:r>
              <a:rPr lang="en-US" sz="1800" b="1" i="0" baseline="0" dirty="0" smtClean="0">
                <a:effectLst/>
                <a:latin typeface="Calibri" panose="020F0502020204030204" pitchFamily="34" charset="0"/>
              </a:rPr>
              <a:t>nstitution </a:t>
            </a:r>
            <a:r>
              <a:rPr lang="en-US" sz="1800" b="1" i="0" baseline="0" dirty="0">
                <a:effectLst/>
                <a:latin typeface="Calibri" panose="020F0502020204030204" pitchFamily="34" charset="0"/>
              </a:rPr>
              <a:t>&amp; Student Type</a:t>
            </a:r>
          </a:p>
          <a:p>
            <a:pPr>
              <a:defRPr b="1">
                <a:latin typeface="Calibri" panose="020F0502020204030204" pitchFamily="34" charset="0"/>
              </a:defRPr>
            </a:pPr>
            <a:r>
              <a:rPr lang="en-US" sz="1800" b="1" i="0" baseline="0" dirty="0">
                <a:effectLst/>
                <a:latin typeface="Calibri" panose="020F0502020204030204" pitchFamily="34" charset="0"/>
              </a:rPr>
              <a:t>Colleges</a:t>
            </a:r>
            <a:endParaRPr lang="en-US" b="1" dirty="0">
              <a:effectLst/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Concurrent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Sheet1!$C$13:$C$34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Sheet1!$D$13:$D$34</c:f>
              <c:numCache>
                <c:formatCode>General</c:formatCode>
                <c:ptCount val="22"/>
                <c:pt idx="0">
                  <c:v>55.4</c:v>
                </c:pt>
                <c:pt idx="1">
                  <c:v>237.3</c:v>
                </c:pt>
                <c:pt idx="2">
                  <c:v>0</c:v>
                </c:pt>
                <c:pt idx="3">
                  <c:v>194.4</c:v>
                </c:pt>
                <c:pt idx="4">
                  <c:v>214.5</c:v>
                </c:pt>
                <c:pt idx="5">
                  <c:v>78.3</c:v>
                </c:pt>
                <c:pt idx="6">
                  <c:v>59.1</c:v>
                </c:pt>
                <c:pt idx="7">
                  <c:v>101.1</c:v>
                </c:pt>
                <c:pt idx="8">
                  <c:v>0</c:v>
                </c:pt>
                <c:pt idx="9">
                  <c:v>87.2</c:v>
                </c:pt>
                <c:pt idx="10">
                  <c:v>261.3</c:v>
                </c:pt>
                <c:pt idx="11">
                  <c:v>316.3</c:v>
                </c:pt>
                <c:pt idx="12">
                  <c:v>46.1</c:v>
                </c:pt>
                <c:pt idx="13">
                  <c:v>254.6</c:v>
                </c:pt>
                <c:pt idx="14">
                  <c:v>76.5</c:v>
                </c:pt>
                <c:pt idx="15">
                  <c:v>78.599999999999994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103.9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Undergraduate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Sheet1!$C$13:$C$34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Sheet1!$E$13:$E$34</c:f>
              <c:numCache>
                <c:formatCode>#,##0.00</c:formatCode>
                <c:ptCount val="22"/>
                <c:pt idx="0" formatCode="General">
                  <c:v>818.5</c:v>
                </c:pt>
                <c:pt idx="1">
                  <c:v>2440.5</c:v>
                </c:pt>
                <c:pt idx="2" formatCode="General">
                  <c:v>952.7</c:v>
                </c:pt>
                <c:pt idx="3" formatCode="General">
                  <c:v>798.3</c:v>
                </c:pt>
                <c:pt idx="4">
                  <c:v>1353.1</c:v>
                </c:pt>
                <c:pt idx="5">
                  <c:v>1035.3</c:v>
                </c:pt>
                <c:pt idx="6" formatCode="General">
                  <c:v>790.3</c:v>
                </c:pt>
                <c:pt idx="7" formatCode="General">
                  <c:v>613.6</c:v>
                </c:pt>
                <c:pt idx="8" formatCode="General">
                  <c:v>635.29999999999995</c:v>
                </c:pt>
                <c:pt idx="9">
                  <c:v>1223.9000000000001</c:v>
                </c:pt>
                <c:pt idx="10">
                  <c:v>1615.1</c:v>
                </c:pt>
                <c:pt idx="11">
                  <c:v>4078.1</c:v>
                </c:pt>
                <c:pt idx="12" formatCode="General">
                  <c:v>738.5</c:v>
                </c:pt>
                <c:pt idx="13" formatCode="General">
                  <c:v>728.9</c:v>
                </c:pt>
                <c:pt idx="14">
                  <c:v>4083</c:v>
                </c:pt>
                <c:pt idx="15" formatCode="General">
                  <c:v>423.1</c:v>
                </c:pt>
                <c:pt idx="16" formatCode="General">
                  <c:v>869.7</c:v>
                </c:pt>
                <c:pt idx="17" formatCode="General">
                  <c:v>661.5</c:v>
                </c:pt>
                <c:pt idx="18" formatCode="General">
                  <c:v>883.7</c:v>
                </c:pt>
                <c:pt idx="19" formatCode="General">
                  <c:v>881.6</c:v>
                </c:pt>
                <c:pt idx="20" formatCode="General">
                  <c:v>840.6</c:v>
                </c:pt>
                <c:pt idx="21">
                  <c:v>1517.3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Sheet1!$C$13:$C$34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Sheet1!$F$13:$F$34</c:f>
              <c:numCache>
                <c:formatCode>#,##0.00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758376"/>
        <c:axId val="522764256"/>
      </c:barChart>
      <c:lineChart>
        <c:grouping val="standard"/>
        <c:varyColors val="0"/>
        <c:ser>
          <c:idx val="3"/>
          <c:order val="3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Sheet1!$C$13:$C$34</c:f>
              <c:strCache>
                <c:ptCount val="22"/>
                <c:pt idx="0">
                  <c:v>ANC</c:v>
                </c:pt>
                <c:pt idx="1">
                  <c:v>ASUB</c:v>
                </c:pt>
                <c:pt idx="2">
                  <c:v>ASUMH</c:v>
                </c:pt>
                <c:pt idx="3">
                  <c:v>ASUMS</c:v>
                </c:pt>
                <c:pt idx="4">
                  <c:v>ASUN</c:v>
                </c:pt>
                <c:pt idx="5">
                  <c:v>BRTC</c:v>
                </c:pt>
                <c:pt idx="6">
                  <c:v>CCCUA</c:v>
                </c:pt>
                <c:pt idx="7">
                  <c:v>CotO</c:v>
                </c:pt>
                <c:pt idx="8">
                  <c:v>EACC</c:v>
                </c:pt>
                <c:pt idx="9">
                  <c:v>NAC</c:v>
                </c:pt>
                <c:pt idx="10">
                  <c:v>NPC</c:v>
                </c:pt>
                <c:pt idx="11">
                  <c:v>NWACC</c:v>
                </c:pt>
                <c:pt idx="12">
                  <c:v>OZC</c:v>
                </c:pt>
                <c:pt idx="13">
                  <c:v>PCCUA</c:v>
                </c:pt>
                <c:pt idx="14">
                  <c:v>PTC</c:v>
                </c:pt>
                <c:pt idx="15">
                  <c:v>RMCC</c:v>
                </c:pt>
                <c:pt idx="16">
                  <c:v>SACC</c:v>
                </c:pt>
                <c:pt idx="17">
                  <c:v>SAUT</c:v>
                </c:pt>
                <c:pt idx="18">
                  <c:v>SEAC</c:v>
                </c:pt>
                <c:pt idx="19">
                  <c:v>UACCB</c:v>
                </c:pt>
                <c:pt idx="20">
                  <c:v>UACCH</c:v>
                </c:pt>
                <c:pt idx="21">
                  <c:v>UACCM</c:v>
                </c:pt>
              </c:strCache>
            </c:strRef>
          </c:cat>
          <c:val>
            <c:numRef>
              <c:f>Sheet1!$G$13:$G$34</c:f>
              <c:numCache>
                <c:formatCode>#,##0</c:formatCode>
                <c:ptCount val="22"/>
                <c:pt idx="0">
                  <c:v>873.9</c:v>
                </c:pt>
                <c:pt idx="1">
                  <c:v>2677.7</c:v>
                </c:pt>
                <c:pt idx="2">
                  <c:v>952.7</c:v>
                </c:pt>
                <c:pt idx="3">
                  <c:v>992.7</c:v>
                </c:pt>
                <c:pt idx="4">
                  <c:v>1567.6</c:v>
                </c:pt>
                <c:pt idx="5">
                  <c:v>1113.7</c:v>
                </c:pt>
                <c:pt idx="6">
                  <c:v>849.5</c:v>
                </c:pt>
                <c:pt idx="7">
                  <c:v>714.7</c:v>
                </c:pt>
                <c:pt idx="8">
                  <c:v>635.29999999999995</c:v>
                </c:pt>
                <c:pt idx="9">
                  <c:v>1311.1</c:v>
                </c:pt>
                <c:pt idx="10">
                  <c:v>1876.4</c:v>
                </c:pt>
                <c:pt idx="11">
                  <c:v>4394.5</c:v>
                </c:pt>
                <c:pt idx="12">
                  <c:v>784.5</c:v>
                </c:pt>
                <c:pt idx="13">
                  <c:v>983.5</c:v>
                </c:pt>
                <c:pt idx="14">
                  <c:v>4159.5</c:v>
                </c:pt>
                <c:pt idx="15">
                  <c:v>501.7</c:v>
                </c:pt>
                <c:pt idx="16">
                  <c:v>869.7</c:v>
                </c:pt>
                <c:pt idx="17">
                  <c:v>661.5</c:v>
                </c:pt>
                <c:pt idx="18">
                  <c:v>883.7</c:v>
                </c:pt>
                <c:pt idx="19">
                  <c:v>881.6</c:v>
                </c:pt>
                <c:pt idx="20">
                  <c:v>944.5</c:v>
                </c:pt>
                <c:pt idx="21">
                  <c:v>1517.3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58376"/>
        <c:axId val="522764256"/>
      </c:lineChart>
      <c:catAx>
        <c:axId val="52275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2764256"/>
        <c:crosses val="autoZero"/>
        <c:auto val="1"/>
        <c:lblAlgn val="ctr"/>
        <c:lblOffset val="100"/>
        <c:noMultiLvlLbl val="0"/>
      </c:catAx>
      <c:valAx>
        <c:axId val="52276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275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B66D6-F861-4932-9B3E-BA82C7E2CE06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A55FC2-A243-4DA7-A1AB-303FA66DB6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64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0645-ADE7-4CE0-A660-460E4516D22A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25023-36B1-4611-AC7C-DDB5E2564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2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0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5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US" sz="18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0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7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3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1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91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85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B051-72C7-4082-88F9-BFF7F24933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6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2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614477"/>
            <a:ext cx="8757515" cy="382584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SPECIAL </a:t>
            </a:r>
            <a:r>
              <a:rPr lang="en-US" sz="3600" dirty="0" smtClean="0">
                <a:solidFill>
                  <a:schemeClr val="bg1"/>
                </a:solidFill>
              </a:rPr>
              <a:t>MEETING OF THE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ARKANSAS HIGHER EDUCATION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COORDINATING BOARD 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1209"/>
            <a:ext cx="9144000" cy="762000"/>
          </a:xfrm>
          <a:solidFill>
            <a:schemeClr val="tx2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Southern Arkansas University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January 26,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Gender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28700" y="1219200"/>
          <a:ext cx="7086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94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Arkansas, Female students outnumber male students by almost 3 to 2. The gender ratio remains relatively unchanged for all institution types.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Race/Ethnicity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04900" y="1124344"/>
          <a:ext cx="6934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6096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has been a 4 percent decrease in African American enrollment over the last year, while Hispanic enrollment has grown by 14 percent.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Age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980837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Including Graduate Students, 27% of the student body is over the age of 25.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37" y="1499543"/>
            <a:ext cx="6294325" cy="40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Age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19200"/>
            <a:ext cx="70866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000733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aged students (18-24) make up the majority of the student body at all institution types.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Attend Status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37" y="1295400"/>
            <a:ext cx="6710526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5791200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very slight (1.3%) decrease in the number of Full-Time Students enrolled over the last 5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Attend Status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2" y="1219200"/>
            <a:ext cx="6984996" cy="4194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5791200"/>
            <a:ext cx="8001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Two-Year Public Colleges have seen a 1.5% increase in the number of part-time students enrolled. Nursing and Private schools have increased full-time enrollment.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Geographic Origin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599" y="2743200"/>
          <a:ext cx="7391399" cy="3228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2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5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5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Percent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Arkansas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127,088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78.4%</a:t>
                      </a:r>
                      <a:endParaRPr lang="en-US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Texas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10,062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6.2%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Foreign Country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6,350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3.9%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Missouri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3,777</a:t>
                      </a:r>
                      <a:endParaRPr lang="en-US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2.3%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Oklahoma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2,569</a:t>
                      </a:r>
                      <a:endParaRPr lang="en-US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Tennessee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2,240</a:t>
                      </a:r>
                      <a:endParaRPr lang="en-US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Louisiana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1,206</a:t>
                      </a:r>
                      <a:endParaRPr lang="en-US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0.7%</a:t>
                      </a:r>
                      <a:endParaRPr lang="en-US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99" y="166907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Among all two-year and four-year institutions, 78.4 percent of the students enrolled in the fall 2016 semester are from Arkansas.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FTE – Full Time Equivalent Students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95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Methodology: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6473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calculate the number of Full-Time Equivalent (FTE) students attending a College or University, we divide the number of Student Semester Credit Hours (SSCH) taken at that institution by fifteen (15), which is the number of hours taken by a full-time student in a semester.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4532435"/>
            <a:ext cx="3429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385230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=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4400" y="450808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15</a:t>
            </a:r>
          </a:p>
          <a:p>
            <a:pPr algn="ctr"/>
            <a:r>
              <a:rPr lang="en-US" sz="1600" dirty="0" smtClean="0"/>
              <a:t>(Credits per Full-Time Semester)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45524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SSCH</a:t>
            </a:r>
          </a:p>
          <a:p>
            <a:pPr algn="ctr"/>
            <a:r>
              <a:rPr lang="en-US" sz="1600" dirty="0" smtClean="0"/>
              <a:t>(Student Semester Credit Hours)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7890" y="415143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FTE</a:t>
            </a:r>
          </a:p>
          <a:p>
            <a:pPr algn="ctr"/>
            <a:r>
              <a:rPr lang="en-US" sz="1600" dirty="0" smtClean="0"/>
              <a:t>(Full-Time Equivalent Students)</a:t>
            </a:r>
          </a:p>
        </p:txBody>
      </p:sp>
    </p:spTree>
    <p:extLst>
      <p:ext uri="{BB962C8B-B14F-4D97-AF65-F5344CB8AC3E}">
        <p14:creationId xmlns:p14="http://schemas.microsoft.com/office/powerpoint/2010/main" val="10668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Fall SSCH/FTE Change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SSCH/FTE data is not collected for </a:t>
            </a:r>
            <a:br>
              <a:rPr lang="en-US" b="1" dirty="0" smtClean="0"/>
            </a:br>
            <a:r>
              <a:rPr lang="en-US" b="1" dirty="0" smtClean="0"/>
              <a:t>Private/Independent institutions or Nursing Schools.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82" y="1460185"/>
            <a:ext cx="6962235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Annual SSCH/FTE Change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SSCH/FTE data is not collected for </a:t>
            </a:r>
            <a:br>
              <a:rPr lang="en-US" b="1" dirty="0" smtClean="0"/>
            </a:br>
            <a:r>
              <a:rPr lang="en-US" b="1" dirty="0" smtClean="0"/>
              <a:t>Private/Independent institutions or Nursing Schools.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73" y="1237565"/>
            <a:ext cx="72536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</a:t>
            </a:r>
            <a:r>
              <a:rPr lang="en-US" sz="2800" dirty="0" smtClean="0"/>
              <a:t>1: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Enrollment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/>
              <a:t>Dr. Marla Strecker</a:t>
            </a:r>
          </a:p>
          <a:p>
            <a:r>
              <a:rPr lang="en-US" sz="9600" dirty="0" smtClean="0"/>
              <a:t>Senior Associate Director for Research &amp; Academic Affairs</a:t>
            </a:r>
            <a:endParaRPr lang="en-US" sz="9600" dirty="0"/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Fall FTE by Institution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SSCH/FTE data is not collected for </a:t>
            </a:r>
            <a:br>
              <a:rPr lang="en-US" b="1" dirty="0" smtClean="0"/>
            </a:br>
            <a:r>
              <a:rPr lang="en-US" b="1" dirty="0" smtClean="0"/>
              <a:t>Private/Independent institutions or Nursing Schools.</a:t>
            </a:r>
            <a:endParaRPr lang="en-US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838200" y="1219200"/>
          <a:ext cx="7212806" cy="46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Fall FTE by Institution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SSCH/FTE data is not collected for </a:t>
            </a:r>
            <a:br>
              <a:rPr lang="en-US" b="1" dirty="0" smtClean="0"/>
            </a:br>
            <a:r>
              <a:rPr lang="en-US" b="1" dirty="0" smtClean="0"/>
              <a:t>Private/Independent institutions or Nursing Schools.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77267"/>
              </p:ext>
            </p:extLst>
          </p:nvPr>
        </p:nvGraphicFramePr>
        <p:xfrm>
          <a:off x="914400" y="11430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2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3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Survey </a:t>
            </a:r>
            <a:r>
              <a:rPr lang="en-US" sz="2800" dirty="0"/>
              <a:t>of Institutional Scholarships and Waivers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/>
              <a:t>Tara Smith</a:t>
            </a:r>
            <a:endParaRPr lang="en-US" sz="9600" dirty="0"/>
          </a:p>
          <a:p>
            <a:r>
              <a:rPr lang="en-US" sz="9600" dirty="0" smtClean="0"/>
              <a:t>Deputy Director</a:t>
            </a:r>
            <a:endParaRPr lang="en-US" sz="9600" dirty="0"/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vs Non-Resident Scholarship Awards – 4-Year Institutions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1075245" y="1794749"/>
            <a:ext cx="6993509" cy="40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vs Non-Resident Scholarship </a:t>
            </a:r>
            <a:r>
              <a:rPr lang="en-US" dirty="0"/>
              <a:t>Awards – </a:t>
            </a:r>
            <a:r>
              <a:rPr lang="en-US" dirty="0" smtClean="0"/>
              <a:t>2-Year </a:t>
            </a:r>
            <a:r>
              <a:rPr lang="en-US" dirty="0"/>
              <a:t>Institutions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912537" y="1825372"/>
            <a:ext cx="7318925" cy="43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vs Non-Resident Scholarship Expenditures – 4-Year Institutions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1050924" y="1842891"/>
            <a:ext cx="7042151" cy="44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 vs Non-Resident Scholarship </a:t>
            </a:r>
            <a:r>
              <a:rPr lang="en-US" dirty="0"/>
              <a:t>Expenditures - 2-Year Institutions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931180" y="1824949"/>
            <a:ext cx="7281640" cy="45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Out-Of-State Tuition Waivers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Four-Year </a:t>
            </a:r>
            <a:r>
              <a:rPr lang="en-US" dirty="0"/>
              <a:t>Institutions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539488" y="1926522"/>
            <a:ext cx="8065023" cy="44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Scholarships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274906" y="1971711"/>
            <a:ext cx="4115610" cy="3999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20" y="1971711"/>
            <a:ext cx="427211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Overall Fall Enrollment Trends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791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Fall enrollment is </a:t>
            </a:r>
            <a:r>
              <a:rPr lang="en-US" b="1" smtClean="0">
                <a:solidFill>
                  <a:srgbClr val="FF0000"/>
                </a:solidFill>
              </a:rPr>
              <a:t>down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0.7 </a:t>
            </a:r>
            <a:r>
              <a:rPr lang="en-US" b="1" dirty="0" smtClean="0">
                <a:solidFill>
                  <a:srgbClr val="FF0000"/>
                </a:solidFill>
              </a:rPr>
              <a:t>percent </a:t>
            </a:r>
            <a:r>
              <a:rPr lang="en-US" b="1" dirty="0" smtClean="0"/>
              <a:t>from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2015 Fall term to the 2016 Fall term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chemeClr val="tx2"/>
                </a:solidFill>
              </a:rPr>
              <a:t>down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5 percent </a:t>
            </a:r>
            <a:r>
              <a:rPr lang="en-US" b="1" dirty="0"/>
              <a:t>from the </a:t>
            </a:r>
            <a:r>
              <a:rPr lang="en-US" b="1" dirty="0" smtClean="0">
                <a:solidFill>
                  <a:schemeClr val="tx2"/>
                </a:solidFill>
              </a:rPr>
              <a:t>2012 </a:t>
            </a:r>
            <a:r>
              <a:rPr lang="en-US" b="1" dirty="0">
                <a:solidFill>
                  <a:schemeClr val="tx2"/>
                </a:solidFill>
              </a:rPr>
              <a:t>Fall term to the </a:t>
            </a:r>
            <a:r>
              <a:rPr lang="en-US" b="1" dirty="0" smtClean="0">
                <a:solidFill>
                  <a:schemeClr val="tx2"/>
                </a:solidFill>
              </a:rPr>
              <a:t>2016 </a:t>
            </a:r>
            <a:r>
              <a:rPr lang="en-US" b="1" dirty="0">
                <a:solidFill>
                  <a:schemeClr val="tx2"/>
                </a:solidFill>
              </a:rPr>
              <a:t>Fall </a:t>
            </a:r>
            <a:r>
              <a:rPr lang="en-US" b="1" dirty="0" smtClean="0">
                <a:solidFill>
                  <a:schemeClr val="tx2"/>
                </a:solidFill>
              </a:rPr>
              <a:t>term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400800" cy="42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Student Level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59" y="1371600"/>
            <a:ext cx="6114481" cy="4215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Level percentages remain relatively the same as Fall 2015, with a slight decrease in the percentage of undergraduates and a slight increase in graduate students.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by Institution Type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504683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Year Public Universities continue to enroll the majority of students, slightly increasing the percentage from Fall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History by Institution Type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964793"/>
            <a:ext cx="78486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4-Year Universities continue small enrollment growth while 2-Year Colleges have experienced enrollment decline.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477000" cy="43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Institution: Universities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391400" cy="3996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1816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Six of the eleven 4-Year Universities experienced positive 5-year growth.  The top three were:</a:t>
            </a:r>
            <a:endParaRPr lang="en-US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Southern Arkansas University –29.0 percent</a:t>
            </a:r>
            <a:endParaRPr lang="en-US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Arkansas Fayetteville – 12.8 percent</a:t>
            </a:r>
            <a:endParaRPr lang="en-US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Arkansas Tech University – 9.3 percent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Enrollment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Institution: Colleges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01643"/>
            <a:ext cx="812069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0292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Three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twenty-two 2-Year Colleges experienced positive 5-year growth.  They were:</a:t>
            </a:r>
            <a:endParaRPr lang="en-US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Arkansas State University Newport – 30.1 percent</a:t>
            </a:r>
            <a:endParaRPr lang="en-US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Cossatot Community College of the University of Arkansas – 3.2 percent</a:t>
            </a:r>
            <a:endParaRPr lang="en-US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Arkansas Community College at Hope – 2.3 percent</a:t>
            </a:r>
            <a:endParaRPr lang="en-US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Year Growth Rates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00100" y="1371600"/>
          <a:ext cx="7543800" cy="4387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9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Growth Rates from 2015 Fall to 2016 Fall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Institution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 School Students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Under- graduate Students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Graduate Students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4-Year Universities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2-Year Colleges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-9.1%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Private/Independents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-17.7%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Nursing Schools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7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in overall decline, there has been a definitive increase in Graduate Student Enrollment.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706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Times New Roman</vt:lpstr>
      <vt:lpstr>4_Office Theme</vt:lpstr>
      <vt:lpstr>SPECIAL MEETING OF THE  ARKANSAS HIGHER EDUCATION  COORDINATING BOARD  </vt:lpstr>
      <vt:lpstr>Agenda item no. 1: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no. 3: Survey of Institutional Scholarships and Waivers </vt:lpstr>
      <vt:lpstr>Resident vs Non-Resident Scholarship Awards – 4-Year Institutions</vt:lpstr>
      <vt:lpstr>Resident vs Non-Resident Scholarship Awards – 2-Year Institutions</vt:lpstr>
      <vt:lpstr>Resident vs Non-Resident Scholarship Expenditures – 4-Year Institutions</vt:lpstr>
      <vt:lpstr>Resident vs Non-Resident Scholarship Expenditures - 2-Year Institutions</vt:lpstr>
      <vt:lpstr>Out-Of-State Tuition Waivers at  Four-Year Institutions</vt:lpstr>
      <vt:lpstr>Concurrent Scholarships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Manual</dc:title>
  <dc:creator>BrandiH</dc:creator>
  <cp:lastModifiedBy>Jake Eddington</cp:lastModifiedBy>
  <cp:revision>251</cp:revision>
  <cp:lastPrinted>2015-01-06T16:16:30Z</cp:lastPrinted>
  <dcterms:created xsi:type="dcterms:W3CDTF">2011-02-07T19:10:58Z</dcterms:created>
  <dcterms:modified xsi:type="dcterms:W3CDTF">2017-01-26T17:17:56Z</dcterms:modified>
</cp:coreProperties>
</file>