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5.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6.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7.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9" r:id="rId2"/>
    <p:sldMasterId id="2147483737" r:id="rId3"/>
    <p:sldMasterId id="2147483756" r:id="rId4"/>
    <p:sldMasterId id="2147483774" r:id="rId5"/>
    <p:sldMasterId id="2147483801" r:id="rId6"/>
    <p:sldMasterId id="2147483814" r:id="rId7"/>
    <p:sldMasterId id="2147483826" r:id="rId8"/>
  </p:sldMasterIdLst>
  <p:notesMasterIdLst>
    <p:notesMasterId r:id="rId105"/>
  </p:notesMasterIdLst>
  <p:handoutMasterIdLst>
    <p:handoutMasterId r:id="rId106"/>
  </p:handoutMasterIdLst>
  <p:sldIdLst>
    <p:sldId id="345" r:id="rId9"/>
    <p:sldId id="273" r:id="rId10"/>
    <p:sldId id="277" r:id="rId11"/>
    <p:sldId id="280" r:id="rId12"/>
    <p:sldId id="283" r:id="rId13"/>
    <p:sldId id="284" r:id="rId14"/>
    <p:sldId id="281" r:id="rId15"/>
    <p:sldId id="282" r:id="rId16"/>
    <p:sldId id="274" r:id="rId17"/>
    <p:sldId id="275" r:id="rId18"/>
    <p:sldId id="27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7" r:id="rId65"/>
    <p:sldId id="338" r:id="rId66"/>
    <p:sldId id="339" r:id="rId67"/>
    <p:sldId id="340" r:id="rId68"/>
    <p:sldId id="341" r:id="rId69"/>
    <p:sldId id="342" r:id="rId70"/>
    <p:sldId id="343" r:id="rId71"/>
    <p:sldId id="344" r:id="rId72"/>
    <p:sldId id="346" r:id="rId73"/>
    <p:sldId id="347" r:id="rId74"/>
    <p:sldId id="348" r:id="rId75"/>
    <p:sldId id="349" r:id="rId76"/>
    <p:sldId id="350" r:id="rId77"/>
    <p:sldId id="351" r:id="rId78"/>
    <p:sldId id="352" r:id="rId79"/>
    <p:sldId id="353" r:id="rId80"/>
    <p:sldId id="354" r:id="rId81"/>
    <p:sldId id="355" r:id="rId82"/>
    <p:sldId id="356" r:id="rId83"/>
    <p:sldId id="357" r:id="rId84"/>
    <p:sldId id="358" r:id="rId85"/>
    <p:sldId id="359" r:id="rId86"/>
    <p:sldId id="360" r:id="rId87"/>
    <p:sldId id="361" r:id="rId88"/>
    <p:sldId id="362" r:id="rId89"/>
    <p:sldId id="363" r:id="rId90"/>
    <p:sldId id="364" r:id="rId91"/>
    <p:sldId id="365" r:id="rId92"/>
    <p:sldId id="366" r:id="rId93"/>
    <p:sldId id="313" r:id="rId94"/>
    <p:sldId id="314" r:id="rId95"/>
    <p:sldId id="315" r:id="rId96"/>
    <p:sldId id="316" r:id="rId97"/>
    <p:sldId id="317" r:id="rId98"/>
    <p:sldId id="318" r:id="rId99"/>
    <p:sldId id="319" r:id="rId100"/>
    <p:sldId id="320" r:id="rId101"/>
    <p:sldId id="321" r:id="rId102"/>
    <p:sldId id="323" r:id="rId103"/>
    <p:sldId id="324" r:id="rId10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92" autoAdjust="0"/>
    <p:restoredTop sz="94660"/>
  </p:normalViewPr>
  <p:slideViewPr>
    <p:cSldViewPr snapToGrid="0">
      <p:cViewPr varScale="1">
        <p:scale>
          <a:sx n="131" d="100"/>
          <a:sy n="131" d="100"/>
        </p:scale>
        <p:origin x="1026" y="156"/>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07" Type="http://schemas.openxmlformats.org/officeDocument/2006/relationships/presProps" Target="presProps.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08" Type="http://schemas.openxmlformats.org/officeDocument/2006/relationships/viewProps" Target="viewProps.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handoutMaster" Target="handoutMasters/handout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theme" Target="theme/theme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tableStyles" Target="tableStyles.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3" Type="http://schemas.openxmlformats.org/officeDocument/2006/relationships/slideMaster" Target="slideMasters/slideMaster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51F7436-9784-4AAA-98A6-70E3A5BE6F27}" type="datetimeFigureOut">
              <a:rPr lang="en-US" smtClean="0"/>
              <a:t>1/31/2020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7332002-AE8F-4B07-B755-A4E413B38151}" type="slidenum">
              <a:rPr lang="en-US" smtClean="0"/>
              <a:t>‹#›</a:t>
            </a:fld>
            <a:endParaRPr lang="en-US"/>
          </a:p>
        </p:txBody>
      </p:sp>
    </p:spTree>
    <p:extLst>
      <p:ext uri="{BB962C8B-B14F-4D97-AF65-F5344CB8AC3E}">
        <p14:creationId xmlns:p14="http://schemas.microsoft.com/office/powerpoint/2010/main" val="161535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6FED4A7-C380-40E3-9E09-698D1EC1F0DF}" type="datetimeFigureOut">
              <a:rPr lang="en-US" smtClean="0"/>
              <a:t>1/31/2020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7FB550-2290-46F3-A9C9-8F2318467F0B}" type="slidenum">
              <a:rPr lang="en-US" smtClean="0"/>
              <a:t>‹#›</a:t>
            </a:fld>
            <a:endParaRPr lang="en-US" dirty="0"/>
          </a:p>
        </p:txBody>
      </p:sp>
    </p:spTree>
    <p:extLst>
      <p:ext uri="{BB962C8B-B14F-4D97-AF65-F5344CB8AC3E}">
        <p14:creationId xmlns:p14="http://schemas.microsoft.com/office/powerpoint/2010/main" val="1992153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7325023-36B1-4611-AC7C-DDB5E2564E12}" type="slidenum">
              <a:rPr lang="en-US">
                <a:solidFill>
                  <a:prstClr val="black"/>
                </a:solidFill>
                <a:latin typeface="Calibri"/>
              </a:rPr>
              <a:pPr defTabSz="931774">
                <a:defRPr/>
              </a:pPr>
              <a:t>2</a:t>
            </a:fld>
            <a:endParaRPr lang="en-US" dirty="0">
              <a:solidFill>
                <a:prstClr val="black"/>
              </a:solidFill>
              <a:latin typeface="Calibri"/>
            </a:endParaRPr>
          </a:p>
        </p:txBody>
      </p:sp>
    </p:spTree>
    <p:extLst>
      <p:ext uri="{BB962C8B-B14F-4D97-AF65-F5344CB8AC3E}">
        <p14:creationId xmlns:p14="http://schemas.microsoft.com/office/powerpoint/2010/main" val="3079127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7325023-36B1-4611-AC7C-DDB5E2564E12}" type="slidenum">
              <a:rPr lang="en-US">
                <a:solidFill>
                  <a:prstClr val="black"/>
                </a:solidFill>
                <a:latin typeface="Calibri" panose="020F0502020204030204"/>
              </a:rPr>
              <a:pPr defTabSz="931774">
                <a:defRPr/>
              </a:pPr>
              <a:t>32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99859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1.  What is the projected date the bonds will be sold?</a:t>
            </a:r>
          </a:p>
          <a:p>
            <a:endParaRPr lang="en-US" dirty="0" smtClean="0"/>
          </a:p>
          <a:p>
            <a:pPr lvl="0"/>
            <a:r>
              <a:rPr lang="en-US" dirty="0" smtClean="0"/>
              <a:t>2.  Please provide a detailed description of the new facility facilities.  Please include the square feet, type of space that will make up the facility and location of the facility on the campus as well as any other relevant information.  </a:t>
            </a:r>
          </a:p>
          <a:p>
            <a:r>
              <a:rPr lang="en-US" dirty="0" smtClean="0"/>
              <a:t> </a:t>
            </a:r>
          </a:p>
          <a:p>
            <a:r>
              <a:rPr lang="en-US" dirty="0" smtClean="0"/>
              <a:t>3.  Will the bond issue include furnishings?</a:t>
            </a:r>
          </a:p>
          <a:p>
            <a:r>
              <a:rPr lang="en-US" dirty="0" smtClean="0"/>
              <a:t> </a:t>
            </a:r>
          </a:p>
          <a:p>
            <a:pPr lvl="0"/>
            <a:r>
              <a:rPr lang="en-US" dirty="0" smtClean="0"/>
              <a:t>4.  What is the projected start date and completion date for facility? </a:t>
            </a:r>
          </a:p>
          <a:p>
            <a:r>
              <a:rPr lang="en-US" dirty="0" smtClean="0"/>
              <a:t>  </a:t>
            </a:r>
          </a:p>
          <a:p>
            <a:r>
              <a:rPr lang="en-US" dirty="0" smtClean="0"/>
              <a:t>5.   Please list a few programs that will be housed in the facility.</a:t>
            </a:r>
          </a:p>
          <a:p>
            <a:r>
              <a:rPr lang="en-US" dirty="0" smtClean="0"/>
              <a:t>     </a:t>
            </a:r>
          </a:p>
          <a:p>
            <a:r>
              <a:rPr lang="en-US" dirty="0" smtClean="0"/>
              <a:t>6.   Are there any other sources of income being used for this project? (i.e. private gifts)</a:t>
            </a:r>
          </a:p>
          <a:p>
            <a:endParaRPr lang="en-US" dirty="0" smtClean="0"/>
          </a:p>
          <a:p>
            <a:r>
              <a:rPr lang="en-US" dirty="0" smtClean="0"/>
              <a:t>7.  What is the total project cost including all funding sources?  Does this include all sources? </a:t>
            </a:r>
          </a:p>
          <a:p>
            <a:endParaRPr lang="en-US" dirty="0"/>
          </a:p>
        </p:txBody>
      </p:sp>
      <p:sp>
        <p:nvSpPr>
          <p:cNvPr id="4" name="Slide Number Placeholder 3"/>
          <p:cNvSpPr>
            <a:spLocks noGrp="1"/>
          </p:cNvSpPr>
          <p:nvPr>
            <p:ph type="sldNum" sz="quarter" idx="10"/>
          </p:nvPr>
        </p:nvSpPr>
        <p:spPr/>
        <p:txBody>
          <a:bodyPr/>
          <a:lstStyle/>
          <a:p>
            <a:pPr defTabSz="931774">
              <a:defRPr/>
            </a:pPr>
            <a:fld id="{E9469383-ECD7-4538-9208-952067C39765}" type="slidenum">
              <a:rPr lang="en-US">
                <a:solidFill>
                  <a:prstClr val="black"/>
                </a:solidFill>
                <a:latin typeface="Calibri" panose="020F0502020204030204"/>
              </a:rPr>
              <a:pPr defTabSz="931774">
                <a:defRPr/>
              </a:pPr>
              <a:t>33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29716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BFB5BBD8-B235-4B6C-8A11-2B193697DD17}" type="slidenum">
              <a:rPr lang="en-US">
                <a:solidFill>
                  <a:prstClr val="black"/>
                </a:solidFill>
                <a:latin typeface="Calibri"/>
              </a:rPr>
              <a:pPr defTabSz="931774">
                <a:defRPr/>
              </a:pPr>
              <a:t>34</a:t>
            </a:fld>
            <a:endParaRPr lang="en-US">
              <a:solidFill>
                <a:prstClr val="black"/>
              </a:solidFill>
              <a:latin typeface="Calibri"/>
            </a:endParaRPr>
          </a:p>
        </p:txBody>
      </p:sp>
    </p:spTree>
    <p:extLst>
      <p:ext uri="{BB962C8B-B14F-4D97-AF65-F5344CB8AC3E}">
        <p14:creationId xmlns:p14="http://schemas.microsoft.com/office/powerpoint/2010/main" val="581697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BFB5BBD8-B235-4B6C-8A11-2B193697DD17}" type="slidenum">
              <a:rPr lang="en-US">
                <a:solidFill>
                  <a:prstClr val="black"/>
                </a:solidFill>
                <a:latin typeface="Calibri"/>
              </a:rPr>
              <a:pPr defTabSz="931774">
                <a:defRPr/>
              </a:pPr>
              <a:t>35</a:t>
            </a:fld>
            <a:endParaRPr lang="en-US">
              <a:solidFill>
                <a:prstClr val="black"/>
              </a:solidFill>
              <a:latin typeface="Calibri"/>
            </a:endParaRPr>
          </a:p>
        </p:txBody>
      </p:sp>
    </p:spTree>
    <p:extLst>
      <p:ext uri="{BB962C8B-B14F-4D97-AF65-F5344CB8AC3E}">
        <p14:creationId xmlns:p14="http://schemas.microsoft.com/office/powerpoint/2010/main" val="2009282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7325023-36B1-4611-AC7C-DDB5E2564E12}" type="slidenum">
              <a:rPr lang="en-US">
                <a:solidFill>
                  <a:prstClr val="black"/>
                </a:solidFill>
                <a:latin typeface="Calibri" panose="020F0502020204030204"/>
              </a:rPr>
              <a:pPr defTabSz="931774">
                <a:defRPr/>
              </a:pPr>
              <a:t>46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84092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7325023-36B1-4611-AC7C-DDB5E2564E12}" type="slidenum">
              <a:rPr lang="en-US">
                <a:solidFill>
                  <a:prstClr val="black"/>
                </a:solidFill>
                <a:latin typeface="Calibri" panose="020F0502020204030204"/>
              </a:rPr>
              <a:pPr defTabSz="931774">
                <a:defRPr/>
              </a:pPr>
              <a:t>49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57793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7325023-36B1-4611-AC7C-DDB5E2564E12}" type="slidenum">
              <a:rPr lang="en-US">
                <a:solidFill>
                  <a:prstClr val="black"/>
                </a:solidFill>
                <a:latin typeface="Calibri" panose="020F0502020204030204"/>
              </a:rPr>
              <a:pPr defTabSz="931774">
                <a:defRPr/>
              </a:pPr>
              <a:t>52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88112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7325023-36B1-4611-AC7C-DDB5E2564E12}" type="slidenum">
              <a:rPr lang="en-US">
                <a:solidFill>
                  <a:prstClr val="black"/>
                </a:solidFill>
                <a:latin typeface="Calibri" panose="020F0502020204030204"/>
              </a:rPr>
              <a:pPr defTabSz="931774">
                <a:defRPr/>
              </a:pPr>
              <a:t>55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26427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BFB5BBD8-B235-4B6C-8A11-2B193697DD17}" type="slidenum">
              <a:rPr lang="en-US">
                <a:solidFill>
                  <a:prstClr val="black"/>
                </a:solidFill>
                <a:latin typeface="Calibri" panose="020F0502020204030204"/>
              </a:rPr>
              <a:pPr defTabSz="931774">
                <a:defRPr/>
              </a:pPr>
              <a:t>65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98237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66</a:t>
            </a:fld>
            <a:endParaRPr lang="en-US" dirty="0"/>
          </a:p>
        </p:txBody>
      </p:sp>
    </p:spTree>
    <p:extLst>
      <p:ext uri="{BB962C8B-B14F-4D97-AF65-F5344CB8AC3E}">
        <p14:creationId xmlns:p14="http://schemas.microsoft.com/office/powerpoint/2010/main" val="136478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7325023-36B1-4611-AC7C-DDB5E2564E12}" type="slidenum">
              <a:rPr lang="en-US">
                <a:solidFill>
                  <a:prstClr val="black"/>
                </a:solidFill>
                <a:latin typeface="Calibri"/>
              </a:rPr>
              <a:pPr defTabSz="931774">
                <a:defRPr/>
              </a:pPr>
              <a:t>9</a:t>
            </a:fld>
            <a:endParaRPr lang="en-US" dirty="0">
              <a:solidFill>
                <a:prstClr val="black"/>
              </a:solidFill>
              <a:latin typeface="Calibri"/>
            </a:endParaRPr>
          </a:p>
        </p:txBody>
      </p:sp>
    </p:spTree>
    <p:extLst>
      <p:ext uri="{BB962C8B-B14F-4D97-AF65-F5344CB8AC3E}">
        <p14:creationId xmlns:p14="http://schemas.microsoft.com/office/powerpoint/2010/main" val="5555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67</a:t>
            </a:fld>
            <a:endParaRPr lang="en-US" dirty="0"/>
          </a:p>
        </p:txBody>
      </p:sp>
    </p:spTree>
    <p:extLst>
      <p:ext uri="{BB962C8B-B14F-4D97-AF65-F5344CB8AC3E}">
        <p14:creationId xmlns:p14="http://schemas.microsoft.com/office/powerpoint/2010/main" val="413197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68</a:t>
            </a:fld>
            <a:endParaRPr lang="en-US" dirty="0"/>
          </a:p>
        </p:txBody>
      </p:sp>
    </p:spTree>
    <p:extLst>
      <p:ext uri="{BB962C8B-B14F-4D97-AF65-F5344CB8AC3E}">
        <p14:creationId xmlns:p14="http://schemas.microsoft.com/office/powerpoint/2010/main" val="1089982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69</a:t>
            </a:fld>
            <a:endParaRPr lang="en-US" dirty="0"/>
          </a:p>
        </p:txBody>
      </p:sp>
    </p:spTree>
    <p:extLst>
      <p:ext uri="{BB962C8B-B14F-4D97-AF65-F5344CB8AC3E}">
        <p14:creationId xmlns:p14="http://schemas.microsoft.com/office/powerpoint/2010/main" val="3403696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70</a:t>
            </a:fld>
            <a:endParaRPr lang="en-US" dirty="0"/>
          </a:p>
        </p:txBody>
      </p:sp>
    </p:spTree>
    <p:extLst>
      <p:ext uri="{BB962C8B-B14F-4D97-AF65-F5344CB8AC3E}">
        <p14:creationId xmlns:p14="http://schemas.microsoft.com/office/powerpoint/2010/main" val="3966334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71</a:t>
            </a:fld>
            <a:endParaRPr lang="en-US" dirty="0"/>
          </a:p>
        </p:txBody>
      </p:sp>
    </p:spTree>
    <p:extLst>
      <p:ext uri="{BB962C8B-B14F-4D97-AF65-F5344CB8AC3E}">
        <p14:creationId xmlns:p14="http://schemas.microsoft.com/office/powerpoint/2010/main" val="1640790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72</a:t>
            </a:fld>
            <a:endParaRPr lang="en-US" dirty="0"/>
          </a:p>
        </p:txBody>
      </p:sp>
    </p:spTree>
    <p:extLst>
      <p:ext uri="{BB962C8B-B14F-4D97-AF65-F5344CB8AC3E}">
        <p14:creationId xmlns:p14="http://schemas.microsoft.com/office/powerpoint/2010/main" val="4251124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73</a:t>
            </a:fld>
            <a:endParaRPr lang="en-US" dirty="0"/>
          </a:p>
        </p:txBody>
      </p:sp>
    </p:spTree>
    <p:extLst>
      <p:ext uri="{BB962C8B-B14F-4D97-AF65-F5344CB8AC3E}">
        <p14:creationId xmlns:p14="http://schemas.microsoft.com/office/powerpoint/2010/main" val="2757432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74</a:t>
            </a:fld>
            <a:endParaRPr lang="en-US" dirty="0"/>
          </a:p>
        </p:txBody>
      </p:sp>
    </p:spTree>
    <p:extLst>
      <p:ext uri="{BB962C8B-B14F-4D97-AF65-F5344CB8AC3E}">
        <p14:creationId xmlns:p14="http://schemas.microsoft.com/office/powerpoint/2010/main" val="1078456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75</a:t>
            </a:fld>
            <a:endParaRPr lang="en-US" dirty="0"/>
          </a:p>
        </p:txBody>
      </p:sp>
    </p:spTree>
    <p:extLst>
      <p:ext uri="{BB962C8B-B14F-4D97-AF65-F5344CB8AC3E}">
        <p14:creationId xmlns:p14="http://schemas.microsoft.com/office/powerpoint/2010/main" val="513021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76</a:t>
            </a:fld>
            <a:endParaRPr lang="en-US" dirty="0"/>
          </a:p>
        </p:txBody>
      </p:sp>
    </p:spTree>
    <p:extLst>
      <p:ext uri="{BB962C8B-B14F-4D97-AF65-F5344CB8AC3E}">
        <p14:creationId xmlns:p14="http://schemas.microsoft.com/office/powerpoint/2010/main" val="235117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CED7BA13-B558-4C49-BC8C-CF801E0D7571}" type="slidenum">
              <a:rPr lang="en-US">
                <a:solidFill>
                  <a:prstClr val="black"/>
                </a:solidFill>
                <a:latin typeface="Calibri" panose="020F0502020204030204"/>
              </a:rPr>
              <a:pPr defTabSz="931774">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63924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77</a:t>
            </a:fld>
            <a:endParaRPr lang="en-US" dirty="0"/>
          </a:p>
        </p:txBody>
      </p:sp>
    </p:spTree>
    <p:extLst>
      <p:ext uri="{BB962C8B-B14F-4D97-AF65-F5344CB8AC3E}">
        <p14:creationId xmlns:p14="http://schemas.microsoft.com/office/powerpoint/2010/main" val="1575176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78</a:t>
            </a:fld>
            <a:endParaRPr lang="en-US" dirty="0"/>
          </a:p>
        </p:txBody>
      </p:sp>
    </p:spTree>
    <p:extLst>
      <p:ext uri="{BB962C8B-B14F-4D97-AF65-F5344CB8AC3E}">
        <p14:creationId xmlns:p14="http://schemas.microsoft.com/office/powerpoint/2010/main" val="4015232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79</a:t>
            </a:fld>
            <a:endParaRPr lang="en-US" dirty="0"/>
          </a:p>
        </p:txBody>
      </p:sp>
    </p:spTree>
    <p:extLst>
      <p:ext uri="{BB962C8B-B14F-4D97-AF65-F5344CB8AC3E}">
        <p14:creationId xmlns:p14="http://schemas.microsoft.com/office/powerpoint/2010/main" val="2063775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80</a:t>
            </a:fld>
            <a:endParaRPr lang="en-US" dirty="0"/>
          </a:p>
        </p:txBody>
      </p:sp>
    </p:spTree>
    <p:extLst>
      <p:ext uri="{BB962C8B-B14F-4D97-AF65-F5344CB8AC3E}">
        <p14:creationId xmlns:p14="http://schemas.microsoft.com/office/powerpoint/2010/main" val="3383905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NSCRC</a:t>
            </a:r>
            <a:r>
              <a:rPr lang="en-US" baseline="0" dirty="0" smtClean="0"/>
              <a:t> reported 2-year public colleges declined by 1.4 percent.</a:t>
            </a:r>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81</a:t>
            </a:fld>
            <a:endParaRPr lang="en-US" dirty="0"/>
          </a:p>
        </p:txBody>
      </p:sp>
    </p:spTree>
    <p:extLst>
      <p:ext uri="{BB962C8B-B14F-4D97-AF65-F5344CB8AC3E}">
        <p14:creationId xmlns:p14="http://schemas.microsoft.com/office/powerpoint/2010/main" val="35659875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82</a:t>
            </a:fld>
            <a:endParaRPr lang="en-US" dirty="0"/>
          </a:p>
        </p:txBody>
      </p:sp>
    </p:spTree>
    <p:extLst>
      <p:ext uri="{BB962C8B-B14F-4D97-AF65-F5344CB8AC3E}">
        <p14:creationId xmlns:p14="http://schemas.microsoft.com/office/powerpoint/2010/main" val="29601018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83</a:t>
            </a:fld>
            <a:endParaRPr lang="en-US" dirty="0"/>
          </a:p>
        </p:txBody>
      </p:sp>
    </p:spTree>
    <p:extLst>
      <p:ext uri="{BB962C8B-B14F-4D97-AF65-F5344CB8AC3E}">
        <p14:creationId xmlns:p14="http://schemas.microsoft.com/office/powerpoint/2010/main" val="948187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ACHE – College of Osteopathic Medicine        Masters degree in Biomedicine      Coming next year a Doctoral degree in Occupational</a:t>
            </a:r>
            <a:r>
              <a:rPr lang="en-US" baseline="0" dirty="0" smtClean="0"/>
              <a:t> Therapy</a:t>
            </a:r>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84</a:t>
            </a:fld>
            <a:endParaRPr lang="en-US" dirty="0"/>
          </a:p>
        </p:txBody>
      </p:sp>
    </p:spTree>
    <p:extLst>
      <p:ext uri="{BB962C8B-B14F-4D97-AF65-F5344CB8AC3E}">
        <p14:creationId xmlns:p14="http://schemas.microsoft.com/office/powerpoint/2010/main" val="1128226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85</a:t>
            </a:fld>
            <a:endParaRPr lang="en-US" dirty="0"/>
          </a:p>
        </p:txBody>
      </p:sp>
    </p:spTree>
    <p:extLst>
      <p:ext uri="{BB962C8B-B14F-4D97-AF65-F5344CB8AC3E}">
        <p14:creationId xmlns:p14="http://schemas.microsoft.com/office/powerpoint/2010/main" val="1537797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7325023-36B1-4611-AC7C-DDB5E2564E12}" type="slidenum">
              <a:rPr lang="en-US">
                <a:solidFill>
                  <a:prstClr val="black"/>
                </a:solidFill>
                <a:latin typeface="Calibri"/>
              </a:rPr>
              <a:pPr defTabSz="931774">
                <a:defRPr/>
              </a:pPr>
              <a:t>86</a:t>
            </a:fld>
            <a:endParaRPr lang="en-US" dirty="0">
              <a:solidFill>
                <a:prstClr val="black"/>
              </a:solidFill>
              <a:latin typeface="Calibri"/>
            </a:endParaRPr>
          </a:p>
        </p:txBody>
      </p:sp>
    </p:spTree>
    <p:extLst>
      <p:ext uri="{BB962C8B-B14F-4D97-AF65-F5344CB8AC3E}">
        <p14:creationId xmlns:p14="http://schemas.microsoft.com/office/powerpoint/2010/main" val="3138298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7325023-36B1-4611-AC7C-DDB5E2564E12}" type="slidenum">
              <a:rPr lang="en-US">
                <a:solidFill>
                  <a:prstClr val="black"/>
                </a:solidFill>
                <a:latin typeface="Calibri" panose="020F0502020204030204"/>
              </a:rPr>
              <a:pPr defTabSz="931774">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876730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7325023-36B1-4611-AC7C-DDB5E2564E12}" type="slidenum">
              <a:rPr lang="en-US">
                <a:solidFill>
                  <a:prstClr val="black"/>
                </a:solidFill>
                <a:latin typeface="Calibri"/>
              </a:rPr>
              <a:pPr defTabSz="931774">
                <a:defRPr/>
              </a:pPr>
              <a:t>87</a:t>
            </a:fld>
            <a:endParaRPr lang="en-US" dirty="0">
              <a:solidFill>
                <a:prstClr val="black"/>
              </a:solidFill>
              <a:latin typeface="Calibri"/>
            </a:endParaRPr>
          </a:p>
        </p:txBody>
      </p:sp>
    </p:spTree>
    <p:extLst>
      <p:ext uri="{BB962C8B-B14F-4D97-AF65-F5344CB8AC3E}">
        <p14:creationId xmlns:p14="http://schemas.microsoft.com/office/powerpoint/2010/main" val="2895435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7325023-36B1-4611-AC7C-DDB5E2564E12}" type="slidenum">
              <a:rPr lang="en-US">
                <a:solidFill>
                  <a:prstClr val="black"/>
                </a:solidFill>
                <a:latin typeface="Calibri"/>
              </a:rPr>
              <a:pPr defTabSz="931774">
                <a:defRPr/>
              </a:pPr>
              <a:t>88</a:t>
            </a:fld>
            <a:endParaRPr lang="en-US" dirty="0">
              <a:solidFill>
                <a:prstClr val="black"/>
              </a:solidFill>
              <a:latin typeface="Calibri"/>
            </a:endParaRPr>
          </a:p>
        </p:txBody>
      </p:sp>
    </p:spTree>
    <p:extLst>
      <p:ext uri="{BB962C8B-B14F-4D97-AF65-F5344CB8AC3E}">
        <p14:creationId xmlns:p14="http://schemas.microsoft.com/office/powerpoint/2010/main" val="1150011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7325023-36B1-4611-AC7C-DDB5E2564E12}" type="slidenum">
              <a:rPr lang="en-US">
                <a:solidFill>
                  <a:prstClr val="black"/>
                </a:solidFill>
                <a:latin typeface="Calibri"/>
              </a:rPr>
              <a:pPr defTabSz="931774">
                <a:defRPr/>
              </a:pPr>
              <a:t>90</a:t>
            </a:fld>
            <a:endParaRPr lang="en-US" dirty="0">
              <a:solidFill>
                <a:prstClr val="black"/>
              </a:solidFill>
              <a:latin typeface="Calibri"/>
            </a:endParaRPr>
          </a:p>
        </p:txBody>
      </p:sp>
    </p:spTree>
    <p:extLst>
      <p:ext uri="{BB962C8B-B14F-4D97-AF65-F5344CB8AC3E}">
        <p14:creationId xmlns:p14="http://schemas.microsoft.com/office/powerpoint/2010/main" val="16092404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7325023-36B1-4611-AC7C-DDB5E2564E12}" type="slidenum">
              <a:rPr lang="en-US">
                <a:solidFill>
                  <a:prstClr val="black"/>
                </a:solidFill>
                <a:latin typeface="Calibri"/>
              </a:rPr>
              <a:pPr defTabSz="931774">
                <a:defRPr/>
              </a:pPr>
              <a:t>95</a:t>
            </a:fld>
            <a:endParaRPr lang="en-US" dirty="0">
              <a:solidFill>
                <a:prstClr val="black"/>
              </a:solidFill>
              <a:latin typeface="Calibri"/>
            </a:endParaRPr>
          </a:p>
        </p:txBody>
      </p:sp>
    </p:spTree>
    <p:extLst>
      <p:ext uri="{BB962C8B-B14F-4D97-AF65-F5344CB8AC3E}">
        <p14:creationId xmlns:p14="http://schemas.microsoft.com/office/powerpoint/2010/main" val="8648251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7325023-36B1-4611-AC7C-DDB5E2564E12}" type="slidenum">
              <a:rPr lang="en-US">
                <a:solidFill>
                  <a:prstClr val="black"/>
                </a:solidFill>
                <a:latin typeface="Calibri"/>
              </a:rPr>
              <a:pPr defTabSz="931774">
                <a:defRPr/>
              </a:pPr>
              <a:t>96</a:t>
            </a:fld>
            <a:endParaRPr lang="en-US" dirty="0">
              <a:solidFill>
                <a:prstClr val="black"/>
              </a:solidFill>
              <a:latin typeface="Calibri"/>
            </a:endParaRPr>
          </a:p>
        </p:txBody>
      </p:sp>
    </p:spTree>
    <p:extLst>
      <p:ext uri="{BB962C8B-B14F-4D97-AF65-F5344CB8AC3E}">
        <p14:creationId xmlns:p14="http://schemas.microsoft.com/office/powerpoint/2010/main" val="320000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1.  What is the projected date the bonds will be sold?</a:t>
            </a:r>
          </a:p>
          <a:p>
            <a:endParaRPr lang="en-US" dirty="0"/>
          </a:p>
          <a:p>
            <a:pPr lvl="0"/>
            <a:r>
              <a:rPr lang="en-US" dirty="0"/>
              <a:t>2.  Please provide a detailed description of the new facility facilities.  Please include the square feet, type of space that will make up the facility and location of the facility on the campus as well as any other relevant    information.  </a:t>
            </a:r>
          </a:p>
          <a:p>
            <a:r>
              <a:rPr lang="en-US" dirty="0"/>
              <a:t> </a:t>
            </a:r>
          </a:p>
          <a:p>
            <a:r>
              <a:rPr lang="en-US" dirty="0"/>
              <a:t>3.  Will the bond issue include furnishings?</a:t>
            </a:r>
          </a:p>
          <a:p>
            <a:r>
              <a:rPr lang="en-US" dirty="0"/>
              <a:t> </a:t>
            </a:r>
          </a:p>
          <a:p>
            <a:pPr lvl="0"/>
            <a:r>
              <a:rPr lang="en-US" dirty="0"/>
              <a:t>4.  What is the projected start date and completion date for facility? </a:t>
            </a:r>
          </a:p>
          <a:p>
            <a:r>
              <a:rPr lang="en-US" dirty="0"/>
              <a:t>  </a:t>
            </a:r>
          </a:p>
          <a:p>
            <a:r>
              <a:rPr lang="en-US" dirty="0"/>
              <a:t>5.   Please list a few programs that will be housed in the facility.</a:t>
            </a:r>
          </a:p>
          <a:p>
            <a:r>
              <a:rPr lang="en-US" dirty="0"/>
              <a:t>     </a:t>
            </a:r>
          </a:p>
          <a:p>
            <a:r>
              <a:rPr lang="en-US" dirty="0"/>
              <a:t>6.   Are there any other sources of income being used for this project? (i.e. private gifts</a:t>
            </a:r>
            <a:r>
              <a:rPr lang="en-US" dirty="0" smtClean="0"/>
              <a:t>)</a:t>
            </a:r>
          </a:p>
          <a:p>
            <a:endParaRPr lang="en-US" dirty="0"/>
          </a:p>
          <a:p>
            <a:r>
              <a:rPr lang="en-US" dirty="0" smtClean="0"/>
              <a:t>7</a:t>
            </a:r>
            <a:r>
              <a:rPr lang="en-US" dirty="0"/>
              <a:t>.  What is the total project cost including all funding sources</a:t>
            </a:r>
            <a:r>
              <a:rPr lang="en-US" dirty="0" smtClean="0"/>
              <a:t>?  </a:t>
            </a:r>
            <a:r>
              <a:rPr lang="en-US" dirty="0"/>
              <a:t>Does this include all sources? </a:t>
            </a:r>
          </a:p>
          <a:p>
            <a:endParaRPr lang="en-US" dirty="0"/>
          </a:p>
        </p:txBody>
      </p:sp>
      <p:sp>
        <p:nvSpPr>
          <p:cNvPr id="4" name="Slide Number Placeholder 3"/>
          <p:cNvSpPr>
            <a:spLocks noGrp="1"/>
          </p:cNvSpPr>
          <p:nvPr>
            <p:ph type="sldNum" sz="quarter" idx="10"/>
          </p:nvPr>
        </p:nvSpPr>
        <p:spPr/>
        <p:txBody>
          <a:bodyPr/>
          <a:lstStyle/>
          <a:p>
            <a:pPr defTabSz="931774">
              <a:defRPr/>
            </a:pPr>
            <a:fld id="{E9469383-ECD7-4538-9208-952067C39765}" type="slidenum">
              <a:rPr lang="en-US">
                <a:solidFill>
                  <a:prstClr val="black"/>
                </a:solidFill>
                <a:latin typeface="Calibri" panose="020F0502020204030204"/>
              </a:rPr>
              <a:pPr defTabSz="931774">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15981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7325023-36B1-4611-AC7C-DDB5E2564E12}" type="slidenum">
              <a:rPr lang="en-US">
                <a:solidFill>
                  <a:prstClr val="black"/>
                </a:solidFill>
                <a:latin typeface="Calibri" panose="020F0502020204030204"/>
              </a:rPr>
              <a:pPr defTabSz="931774">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57144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1.  What is the projected date the bonds will be sold?</a:t>
            </a:r>
          </a:p>
          <a:p>
            <a:endParaRPr lang="en-US" dirty="0" smtClean="0"/>
          </a:p>
          <a:p>
            <a:pPr lvl="0"/>
            <a:r>
              <a:rPr lang="en-US" dirty="0" smtClean="0"/>
              <a:t>2.  Please provide a detailed description of the new facility facilities.  Please include the square feet, type of space that will make up the facility and location of the facility on the campus as well as any other relevant information.  </a:t>
            </a:r>
          </a:p>
          <a:p>
            <a:r>
              <a:rPr lang="en-US" dirty="0" smtClean="0"/>
              <a:t> </a:t>
            </a:r>
          </a:p>
          <a:p>
            <a:r>
              <a:rPr lang="en-US" dirty="0" smtClean="0"/>
              <a:t>3.  Will the bond issue include furnishings?</a:t>
            </a:r>
          </a:p>
          <a:p>
            <a:r>
              <a:rPr lang="en-US" dirty="0" smtClean="0"/>
              <a:t> </a:t>
            </a:r>
          </a:p>
          <a:p>
            <a:pPr lvl="0"/>
            <a:r>
              <a:rPr lang="en-US" dirty="0" smtClean="0"/>
              <a:t>4.  What is the projected start date and completion date for facility? </a:t>
            </a:r>
          </a:p>
          <a:p>
            <a:r>
              <a:rPr lang="en-US" dirty="0" smtClean="0"/>
              <a:t>  </a:t>
            </a:r>
          </a:p>
          <a:p>
            <a:r>
              <a:rPr lang="en-US" dirty="0" smtClean="0"/>
              <a:t>5.   Please list a few programs that will be housed in the facility.</a:t>
            </a:r>
          </a:p>
          <a:p>
            <a:r>
              <a:rPr lang="en-US" dirty="0" smtClean="0"/>
              <a:t>     </a:t>
            </a:r>
          </a:p>
          <a:p>
            <a:r>
              <a:rPr lang="en-US" dirty="0" smtClean="0"/>
              <a:t>6.   Are there any other sources of income being used for this project? (i.e. private gifts)</a:t>
            </a:r>
          </a:p>
          <a:p>
            <a:endParaRPr lang="en-US" dirty="0" smtClean="0"/>
          </a:p>
          <a:p>
            <a:r>
              <a:rPr lang="en-US" dirty="0" smtClean="0"/>
              <a:t>7.  What is the total project cost including all funding sources?  Does this include all sources? </a:t>
            </a:r>
          </a:p>
          <a:p>
            <a:endParaRPr lang="en-US" dirty="0"/>
          </a:p>
        </p:txBody>
      </p:sp>
      <p:sp>
        <p:nvSpPr>
          <p:cNvPr id="4" name="Slide Number Placeholder 3"/>
          <p:cNvSpPr>
            <a:spLocks noGrp="1"/>
          </p:cNvSpPr>
          <p:nvPr>
            <p:ph type="sldNum" sz="quarter" idx="10"/>
          </p:nvPr>
        </p:nvSpPr>
        <p:spPr/>
        <p:txBody>
          <a:bodyPr/>
          <a:lstStyle/>
          <a:p>
            <a:pPr defTabSz="931774">
              <a:defRPr/>
            </a:pPr>
            <a:fld id="{E9469383-ECD7-4538-9208-952067C39765}" type="slidenum">
              <a:rPr lang="en-US">
                <a:solidFill>
                  <a:prstClr val="black"/>
                </a:solidFill>
                <a:latin typeface="Calibri" panose="020F0502020204030204"/>
              </a:rPr>
              <a:pPr defTabSz="931774">
                <a:defRPr/>
              </a:pPr>
              <a:t>29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3756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7325023-36B1-4611-AC7C-DDB5E2564E12}" type="slidenum">
              <a:rPr lang="en-US">
                <a:solidFill>
                  <a:prstClr val="black"/>
                </a:solidFill>
                <a:latin typeface="Calibri" panose="020F0502020204030204"/>
              </a:rPr>
              <a:pPr defTabSz="931774">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60012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1.  What is the projected date the bonds will be sold?</a:t>
            </a:r>
          </a:p>
          <a:p>
            <a:endParaRPr lang="en-US" dirty="0" smtClean="0"/>
          </a:p>
          <a:p>
            <a:pPr lvl="0"/>
            <a:r>
              <a:rPr lang="en-US" dirty="0" smtClean="0"/>
              <a:t>2.  Please provide a detailed description of the new facility facilities.  Please include the square feet, type of space that will make up the facility and location of the facility on the campus as well as any other relevant information.  </a:t>
            </a:r>
          </a:p>
          <a:p>
            <a:r>
              <a:rPr lang="en-US" dirty="0" smtClean="0"/>
              <a:t> </a:t>
            </a:r>
          </a:p>
          <a:p>
            <a:r>
              <a:rPr lang="en-US" dirty="0" smtClean="0"/>
              <a:t>3.  Will the bond issue include furnishings?</a:t>
            </a:r>
          </a:p>
          <a:p>
            <a:r>
              <a:rPr lang="en-US" dirty="0" smtClean="0"/>
              <a:t> </a:t>
            </a:r>
          </a:p>
          <a:p>
            <a:pPr lvl="0"/>
            <a:r>
              <a:rPr lang="en-US" dirty="0" smtClean="0"/>
              <a:t>4.  What is the projected start date and completion date for facility? </a:t>
            </a:r>
          </a:p>
          <a:p>
            <a:r>
              <a:rPr lang="en-US" dirty="0" smtClean="0"/>
              <a:t>  </a:t>
            </a:r>
          </a:p>
          <a:p>
            <a:r>
              <a:rPr lang="en-US" dirty="0" smtClean="0"/>
              <a:t>5.   Please list a few programs that will be housed in the facility.</a:t>
            </a:r>
          </a:p>
          <a:p>
            <a:r>
              <a:rPr lang="en-US" dirty="0" smtClean="0"/>
              <a:t>     </a:t>
            </a:r>
          </a:p>
          <a:p>
            <a:r>
              <a:rPr lang="en-US" dirty="0" smtClean="0"/>
              <a:t>6.   Are there any other sources of income being used for this project? (i.e. private gifts)</a:t>
            </a:r>
          </a:p>
          <a:p>
            <a:endParaRPr lang="en-US" dirty="0" smtClean="0"/>
          </a:p>
          <a:p>
            <a:r>
              <a:rPr lang="en-US" dirty="0" smtClean="0"/>
              <a:t>7.  What is the total project cost including all funding sources?  Does this include all sources? </a:t>
            </a:r>
          </a:p>
          <a:p>
            <a:endParaRPr lang="en-US" dirty="0"/>
          </a:p>
        </p:txBody>
      </p:sp>
      <p:sp>
        <p:nvSpPr>
          <p:cNvPr id="4" name="Slide Number Placeholder 3"/>
          <p:cNvSpPr>
            <a:spLocks noGrp="1"/>
          </p:cNvSpPr>
          <p:nvPr>
            <p:ph type="sldNum" sz="quarter" idx="10"/>
          </p:nvPr>
        </p:nvSpPr>
        <p:spPr/>
        <p:txBody>
          <a:bodyPr/>
          <a:lstStyle/>
          <a:p>
            <a:pPr defTabSz="931774">
              <a:defRPr/>
            </a:pPr>
            <a:fld id="{E9469383-ECD7-4538-9208-952067C39765}" type="slidenum">
              <a:rPr lang="en-US">
                <a:solidFill>
                  <a:prstClr val="black"/>
                </a:solidFill>
                <a:latin typeface="Calibri" panose="020F0502020204030204"/>
              </a:rPr>
              <a:pPr defTabSz="931774">
                <a:defRPr/>
              </a:pPr>
              <a:t>31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21230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1/31/2020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Tree>
    <p:extLst>
      <p:ext uri="{BB962C8B-B14F-4D97-AF65-F5344CB8AC3E}">
        <p14:creationId xmlns:p14="http://schemas.microsoft.com/office/powerpoint/2010/main" val="38938563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CF940-69B7-4315-AE2B-758C18B21129}" type="datetimeFigureOut">
              <a:rPr lang="en-US" smtClean="0">
                <a:solidFill>
                  <a:prstClr val="black">
                    <a:tint val="75000"/>
                  </a:prstClr>
                </a:solidFill>
              </a:rPr>
              <a:pPr/>
              <a:t>1/31/2020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346457839"/>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5169020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139737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87867468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55671211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1318269"/>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normAutofit/>
          </a:bodyPr>
          <a:lstStyle>
            <a:lvl1pPr algn="ctr">
              <a:defRPr sz="4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noAutofit/>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99886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F2B051-72C7-4082-88F9-BFF7F24933B5}" type="slidenum">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Tree>
    <p:extLst>
      <p:ext uri="{BB962C8B-B14F-4D97-AF65-F5344CB8AC3E}">
        <p14:creationId xmlns:p14="http://schemas.microsoft.com/office/powerpoint/2010/main" val="16409422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B64EDA-C15E-4F8D-8317-543088BF04F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1/31/2020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178F8-26F4-4736-A8E6-D9B85C50F4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86842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B64EDA-C15E-4F8D-8317-543088BF04F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1/31/2020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178F8-26F4-4736-A8E6-D9B85C50F4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1662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B64EDA-C15E-4F8D-8317-543088BF04F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1/31/2020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178F8-26F4-4736-A8E6-D9B85C50F4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72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71664019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B64EDA-C15E-4F8D-8317-543088BF04F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1/31/2020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178F8-26F4-4736-A8E6-D9B85C50F4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6673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B64EDA-C15E-4F8D-8317-543088BF04F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1/31/2020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178F8-26F4-4736-A8E6-D9B85C50F4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4321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B64EDA-C15E-4F8D-8317-543088BF04F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1/31/2020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178F8-26F4-4736-A8E6-D9B85C50F4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4325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B64EDA-C15E-4F8D-8317-543088BF04F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1/31/2020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178F8-26F4-4736-A8E6-D9B85C50F4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2053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B64EDA-C15E-4F8D-8317-543088BF04F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1/31/2020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178F8-26F4-4736-A8E6-D9B85C50F4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4133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B64EDA-C15E-4F8D-8317-543088BF04F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1/31/2020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178F8-26F4-4736-A8E6-D9B85C50F4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3822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B64EDA-C15E-4F8D-8317-543088BF04F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1/31/2020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178F8-26F4-4736-A8E6-D9B85C50F4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9541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B64EDA-C15E-4F8D-8317-543088BF04F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1/31/2020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178F8-26F4-4736-A8E6-D9B85C50F4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4733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4991756"/>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E812057B-120A-4CC1-85D0-D2E82284F42A}"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1/31/2020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FF20114-9381-40ED-9DB9-5D7209EF3CD8}"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843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9443641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E812057B-120A-4CC1-85D0-D2E82284F42A}"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1/31/2020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FF20114-9381-40ED-9DB9-5D7209EF3CD8}"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8939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E812057B-120A-4CC1-85D0-D2E82284F42A}"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1/31/2020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FF20114-9381-40ED-9DB9-5D7209EF3CD8}"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94516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E812057B-120A-4CC1-85D0-D2E82284F42A}"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1/31/2020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FF20114-9381-40ED-9DB9-5D7209EF3CD8}"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0573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E812057B-120A-4CC1-85D0-D2E82284F42A}"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1/31/2020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FF20114-9381-40ED-9DB9-5D7209EF3CD8}"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54744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E812057B-120A-4CC1-85D0-D2E82284F42A}"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1/31/2020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FF20114-9381-40ED-9DB9-5D7209EF3CD8}"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8180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E812057B-120A-4CC1-85D0-D2E82284F42A}"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1/31/2020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FF20114-9381-40ED-9DB9-5D7209EF3CD8}"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72545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E812057B-120A-4CC1-85D0-D2E82284F42A}"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1/31/2020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FF20114-9381-40ED-9DB9-5D7209EF3CD8}"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6171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E812057B-120A-4CC1-85D0-D2E82284F42A}"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1/31/2020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FF20114-9381-40ED-9DB9-5D7209EF3CD8}"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5579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E812057B-120A-4CC1-85D0-D2E82284F42A}"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1/31/2020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FF20114-9381-40ED-9DB9-5D7209EF3CD8}"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3065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E812057B-120A-4CC1-85D0-D2E82284F42A}"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1/31/2020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FF20114-9381-40ED-9DB9-5D7209EF3CD8}"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2794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209802"/>
            <a:ext cx="82296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428933539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1/31/2020</a:t>
            </a:fld>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Tree>
    <p:extLst>
      <p:ext uri="{BB962C8B-B14F-4D97-AF65-F5344CB8AC3E}">
        <p14:creationId xmlns:p14="http://schemas.microsoft.com/office/powerpoint/2010/main" val="4090010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689288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57387"/>
            <a:ext cx="7772400" cy="1362075"/>
          </a:xfrm>
        </p:spPr>
        <p:txBody>
          <a:bodyPr anchor="t">
            <a:noAutofit/>
          </a:bodyPr>
          <a:lstStyle>
            <a:lvl1pPr algn="l">
              <a:defRPr sz="4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57200"/>
            <a:ext cx="7772400" cy="1500187"/>
          </a:xfrm>
        </p:spPr>
        <p:txBody>
          <a:bodyPr anchor="b">
            <a:normAutofit/>
          </a:bodyPr>
          <a:lstStyle>
            <a:lvl1pPr marL="0" indent="0">
              <a:buNone/>
              <a:defRPr sz="24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1949865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5"/>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1/31/2020</a:t>
            </a:fld>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pic>
        <p:nvPicPr>
          <p:cNvPr id="7" name="Picture 6" descr="adhe-logo2.eps"/>
          <p:cNvPicPr>
            <a:picLocks noChangeAspect="1"/>
          </p:cNvPicPr>
          <p:nvPr userDrawn="1"/>
        </p:nvPicPr>
        <p:blipFill>
          <a:blip r:embed="rId2" cstate="print"/>
          <a:stretch>
            <a:fillRect/>
          </a:stretch>
        </p:blipFill>
        <p:spPr>
          <a:xfrm>
            <a:off x="2590800" y="434975"/>
            <a:ext cx="3894791" cy="2743200"/>
          </a:xfrm>
          <a:prstGeom prst="rect">
            <a:avLst/>
          </a:prstGeom>
        </p:spPr>
      </p:pic>
    </p:spTree>
    <p:extLst>
      <p:ext uri="{BB962C8B-B14F-4D97-AF65-F5344CB8AC3E}">
        <p14:creationId xmlns:p14="http://schemas.microsoft.com/office/powerpoint/2010/main" val="3449183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3268785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40361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52060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209800"/>
            <a:ext cx="82296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2531233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209800"/>
            <a:ext cx="82296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p:nvPr>
        </p:nvSpPr>
        <p:spPr>
          <a:xfrm>
            <a:off x="0" y="1524000"/>
            <a:ext cx="9144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31047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3208189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209802"/>
            <a:ext cx="82296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p:nvPr>
        </p:nvSpPr>
        <p:spPr>
          <a:xfrm>
            <a:off x="0" y="1524000"/>
            <a:ext cx="9144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49634056"/>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95419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lgn="ctr">
              <a:defRPr sz="48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1/31/2020</a:t>
            </a:fld>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pic>
        <p:nvPicPr>
          <p:cNvPr id="10" name="Picture 9"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3725402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lgn="ctr">
              <a:defRPr sz="48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1/31/2020</a:t>
            </a:fld>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Tree>
    <p:extLst>
      <p:ext uri="{BB962C8B-B14F-4D97-AF65-F5344CB8AC3E}">
        <p14:creationId xmlns:p14="http://schemas.microsoft.com/office/powerpoint/2010/main" val="3079454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Content Placeholder 2"/>
          <p:cNvSpPr>
            <a:spLocks noGrp="1"/>
          </p:cNvSpPr>
          <p:nvPr>
            <p:ph sz="half" idx="10"/>
          </p:nvPr>
        </p:nvSpPr>
        <p:spPr>
          <a:xfrm>
            <a:off x="457200" y="16002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4206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607931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45918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3228667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9961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1/31/2020</a:t>
            </a:fld>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3242881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lgn="ct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1/31/2020</a:t>
            </a:fld>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pic>
        <p:nvPicPr>
          <p:cNvPr id="10" name="Picture 9"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812585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859895142"/>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lgn="ct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1/31/2020</a:t>
            </a:fld>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Tree>
    <p:extLst>
      <p:ext uri="{BB962C8B-B14F-4D97-AF65-F5344CB8AC3E}">
        <p14:creationId xmlns:p14="http://schemas.microsoft.com/office/powerpoint/2010/main" val="4158289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3569515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9916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2192982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9738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1405661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823884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06751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lgn="ctr">
              <a:defRPr sz="4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oAutofit/>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6545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042970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91440" tIns="45720" rIns="91440" bIns="45720" rtlCol="0" anchor="ctr">
            <a:noAutofit/>
          </a:bodyPr>
          <a:lstStyle/>
          <a:p>
            <a:pPr algn="r">
              <a:spcBef>
                <a:spcPct val="0"/>
              </a:spcBef>
              <a:defRPr/>
            </a:pPr>
            <a:endParaRPr lang="en-US" sz="1800" b="1" dirty="0">
              <a:solidFill>
                <a:prstClr val="white"/>
              </a:solidFill>
              <a:cs typeface="Times New Roman" pitchFamily="18" charset="0"/>
            </a:endParaRPr>
          </a:p>
        </p:txBody>
      </p:sp>
      <p:sp>
        <p:nvSpPr>
          <p:cNvPr id="4"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23663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4905786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27057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90242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435279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6078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23311811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14613897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615314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normAutofit/>
          </a:bodyPr>
          <a:lstStyle>
            <a:lvl1pPr algn="ctr">
              <a:defRPr sz="4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noAutofit/>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6366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F2B051-72C7-4082-88F9-BFF7F24933B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99333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1/31/2020</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Tree>
    <p:extLst>
      <p:ext uri="{BB962C8B-B14F-4D97-AF65-F5344CB8AC3E}">
        <p14:creationId xmlns:p14="http://schemas.microsoft.com/office/powerpoint/2010/main" val="399065357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82338087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5"/>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1/31/2020</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pic>
        <p:nvPicPr>
          <p:cNvPr id="7" name="Picture 6" descr="adhe-logo2.eps"/>
          <p:cNvPicPr>
            <a:picLocks noChangeAspect="1"/>
          </p:cNvPicPr>
          <p:nvPr userDrawn="1"/>
        </p:nvPicPr>
        <p:blipFill>
          <a:blip r:embed="rId2" cstate="print"/>
          <a:stretch>
            <a:fillRect/>
          </a:stretch>
        </p:blipFill>
        <p:spPr>
          <a:xfrm>
            <a:off x="2590800" y="434975"/>
            <a:ext cx="3894791" cy="2743200"/>
          </a:xfrm>
          <a:prstGeom prst="rect">
            <a:avLst/>
          </a:prstGeom>
        </p:spPr>
      </p:pic>
    </p:spTree>
    <p:extLst>
      <p:ext uri="{BB962C8B-B14F-4D97-AF65-F5344CB8AC3E}">
        <p14:creationId xmlns:p14="http://schemas.microsoft.com/office/powerpoint/2010/main" val="22171551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Autofit/>
          </a:bodyPr>
          <a:lstStyle>
            <a:lvl1pPr algn="l">
              <a:defRPr sz="4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96332102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160118141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207060401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1/31/2020</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26974035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1/31/2020</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pic>
        <p:nvPicPr>
          <p:cNvPr id="10" name="Picture 9"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227743743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26944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92659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770923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(Source: XXXXX) </a:t>
            </a:r>
            <a:endParaRPr kumimoji="0" lang="en-US" sz="1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3182476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977837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3044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7"/>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ECF940-69B7-4315-AE2B-758C18B21129}" type="datetimeFigureOut">
              <a:rPr lang="en-US" smtClean="0">
                <a:solidFill>
                  <a:prstClr val="black">
                    <a:tint val="75000"/>
                  </a:prstClr>
                </a:solidFill>
              </a:rPr>
              <a:pPr/>
              <a:t>1/31/2020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adhe-logo2.eps"/>
          <p:cNvPicPr>
            <a:picLocks noChangeAspect="1"/>
          </p:cNvPicPr>
          <p:nvPr userDrawn="1"/>
        </p:nvPicPr>
        <p:blipFill>
          <a:blip r:embed="rId2" cstate="print"/>
          <a:stretch>
            <a:fillRect/>
          </a:stretch>
        </p:blipFill>
        <p:spPr>
          <a:xfrm>
            <a:off x="2590801" y="434975"/>
            <a:ext cx="3894791" cy="2743200"/>
          </a:xfrm>
          <a:prstGeom prst="rect">
            <a:avLst/>
          </a:prstGeom>
        </p:spPr>
      </p:pic>
    </p:spTree>
    <p:extLst>
      <p:ext uri="{BB962C8B-B14F-4D97-AF65-F5344CB8AC3E}">
        <p14:creationId xmlns:p14="http://schemas.microsoft.com/office/powerpoint/2010/main" val="177660791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123514838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34395890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1543196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lgn="l">
              <a:defRPr sz="4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oAutofit/>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77575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43_Title Slide">
    <p:spTree>
      <p:nvGrpSpPr>
        <p:cNvPr id="1" name=""/>
        <p:cNvGrpSpPr/>
        <p:nvPr/>
      </p:nvGrpSpPr>
      <p:grpSpPr>
        <a:xfrm>
          <a:off x="0" y="0"/>
          <a:ext cx="0" cy="0"/>
          <a:chOff x="0" y="0"/>
          <a:chExt cx="0" cy="0"/>
        </a:xfrm>
      </p:grpSpPr>
      <p:sp>
        <p:nvSpPr>
          <p:cNvPr id="13" name="Picture Placeholder 12"/>
          <p:cNvSpPr>
            <a:spLocks noGrp="1"/>
          </p:cNvSpPr>
          <p:nvPr>
            <p:ph type="pic" sz="quarter" idx="14" hasCustomPrompt="1"/>
          </p:nvPr>
        </p:nvSpPr>
        <p:spPr>
          <a:xfrm>
            <a:off x="292470" y="203623"/>
            <a:ext cx="4750176" cy="6654377"/>
          </a:xfrm>
          <a:custGeom>
            <a:avLst/>
            <a:gdLst>
              <a:gd name="connsiteX0" fmla="*/ 5179752 w 6333568"/>
              <a:gd name="connsiteY0" fmla="*/ 2881514 h 6654377"/>
              <a:gd name="connsiteX1" fmla="*/ 5503690 w 6333568"/>
              <a:gd name="connsiteY1" fmla="*/ 2881514 h 6654377"/>
              <a:gd name="connsiteX2" fmla="*/ 1730827 w 6333568"/>
              <a:gd name="connsiteY2" fmla="*/ 6654377 h 6654377"/>
              <a:gd name="connsiteX3" fmla="*/ 1730827 w 6333568"/>
              <a:gd name="connsiteY3" fmla="*/ 6330439 h 6654377"/>
              <a:gd name="connsiteX4" fmla="*/ 5310383 w 6333568"/>
              <a:gd name="connsiteY4" fmla="*/ 1805749 h 6654377"/>
              <a:gd name="connsiteX5" fmla="*/ 5634321 w 6333568"/>
              <a:gd name="connsiteY5" fmla="*/ 1805749 h 6654377"/>
              <a:gd name="connsiteX6" fmla="*/ 1861459 w 6333568"/>
              <a:gd name="connsiteY6" fmla="*/ 5578611 h 6654377"/>
              <a:gd name="connsiteX7" fmla="*/ 1861459 w 6333568"/>
              <a:gd name="connsiteY7" fmla="*/ 5254673 h 6654377"/>
              <a:gd name="connsiteX8" fmla="*/ 6009630 w 6333568"/>
              <a:gd name="connsiteY8" fmla="*/ 1567545 h 6654377"/>
              <a:gd name="connsiteX9" fmla="*/ 6333568 w 6333568"/>
              <a:gd name="connsiteY9" fmla="*/ 1567545 h 6654377"/>
              <a:gd name="connsiteX10" fmla="*/ 2560706 w 6333568"/>
              <a:gd name="connsiteY10" fmla="*/ 5340407 h 6654377"/>
              <a:gd name="connsiteX11" fmla="*/ 2560706 w 6333568"/>
              <a:gd name="connsiteY11" fmla="*/ 5016469 h 6654377"/>
              <a:gd name="connsiteX12" fmla="*/ 3448925 w 6333568"/>
              <a:gd name="connsiteY12" fmla="*/ 1467652 h 6654377"/>
              <a:gd name="connsiteX13" fmla="*/ 3772863 w 6333568"/>
              <a:gd name="connsiteY13" fmla="*/ 1467652 h 6654377"/>
              <a:gd name="connsiteX14" fmla="*/ 0 w 6333568"/>
              <a:gd name="connsiteY14" fmla="*/ 5240515 h 6654377"/>
              <a:gd name="connsiteX15" fmla="*/ 0 w 6333568"/>
              <a:gd name="connsiteY15" fmla="*/ 4916577 h 6654377"/>
              <a:gd name="connsiteX16" fmla="*/ 5565972 w 6333568"/>
              <a:gd name="connsiteY16" fmla="*/ 952823 h 6654377"/>
              <a:gd name="connsiteX17" fmla="*/ 5995470 w 6333568"/>
              <a:gd name="connsiteY17" fmla="*/ 952823 h 6654377"/>
              <a:gd name="connsiteX18" fmla="*/ 993163 w 6333568"/>
              <a:gd name="connsiteY18" fmla="*/ 5955130 h 6654377"/>
              <a:gd name="connsiteX19" fmla="*/ 993163 w 6333568"/>
              <a:gd name="connsiteY19" fmla="*/ 5525632 h 6654377"/>
              <a:gd name="connsiteX20" fmla="*/ 5073380 w 6333568"/>
              <a:gd name="connsiteY20" fmla="*/ 875983 h 6654377"/>
              <a:gd name="connsiteX21" fmla="*/ 5465272 w 6333568"/>
              <a:gd name="connsiteY21" fmla="*/ 875983 h 6654377"/>
              <a:gd name="connsiteX22" fmla="*/ 900956 w 6333568"/>
              <a:gd name="connsiteY22" fmla="*/ 5440299 h 6654377"/>
              <a:gd name="connsiteX23" fmla="*/ 900956 w 6333568"/>
              <a:gd name="connsiteY23" fmla="*/ 5048407 h 6654377"/>
              <a:gd name="connsiteX24" fmla="*/ 4038678 w 6333568"/>
              <a:gd name="connsiteY24" fmla="*/ 395726 h 6654377"/>
              <a:gd name="connsiteX25" fmla="*/ 4362616 w 6333568"/>
              <a:gd name="connsiteY25" fmla="*/ 395726 h 6654377"/>
              <a:gd name="connsiteX26" fmla="*/ 589753 w 6333568"/>
              <a:gd name="connsiteY26" fmla="*/ 4168589 h 6654377"/>
              <a:gd name="connsiteX27" fmla="*/ 589753 w 6333568"/>
              <a:gd name="connsiteY27" fmla="*/ 3844651 h 6654377"/>
              <a:gd name="connsiteX28" fmla="*/ 5384582 w 6333568"/>
              <a:gd name="connsiteY28" fmla="*/ 0 h 6654377"/>
              <a:gd name="connsiteX29" fmla="*/ 5776474 w 6333568"/>
              <a:gd name="connsiteY29" fmla="*/ 0 h 6654377"/>
              <a:gd name="connsiteX30" fmla="*/ 1212157 w 6333568"/>
              <a:gd name="connsiteY30" fmla="*/ 4564317 h 6654377"/>
              <a:gd name="connsiteX31" fmla="*/ 1212157 w 6333568"/>
              <a:gd name="connsiteY31" fmla="*/ 4172425 h 665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33568" h="6654377">
                <a:moveTo>
                  <a:pt x="5179752" y="2881514"/>
                </a:moveTo>
                <a:lnTo>
                  <a:pt x="5503690" y="2881514"/>
                </a:lnTo>
                <a:lnTo>
                  <a:pt x="1730827" y="6654377"/>
                </a:lnTo>
                <a:lnTo>
                  <a:pt x="1730827" y="6330439"/>
                </a:lnTo>
                <a:close/>
                <a:moveTo>
                  <a:pt x="5310383" y="1805749"/>
                </a:moveTo>
                <a:lnTo>
                  <a:pt x="5634321" y="1805749"/>
                </a:lnTo>
                <a:lnTo>
                  <a:pt x="1861459" y="5578611"/>
                </a:lnTo>
                <a:lnTo>
                  <a:pt x="1861459" y="5254673"/>
                </a:lnTo>
                <a:close/>
                <a:moveTo>
                  <a:pt x="6009630" y="1567545"/>
                </a:moveTo>
                <a:lnTo>
                  <a:pt x="6333568" y="1567545"/>
                </a:lnTo>
                <a:lnTo>
                  <a:pt x="2560706" y="5340407"/>
                </a:lnTo>
                <a:lnTo>
                  <a:pt x="2560706" y="5016469"/>
                </a:lnTo>
                <a:close/>
                <a:moveTo>
                  <a:pt x="3448925" y="1467652"/>
                </a:moveTo>
                <a:lnTo>
                  <a:pt x="3772863" y="1467652"/>
                </a:lnTo>
                <a:lnTo>
                  <a:pt x="0" y="5240515"/>
                </a:lnTo>
                <a:lnTo>
                  <a:pt x="0" y="4916577"/>
                </a:lnTo>
                <a:close/>
                <a:moveTo>
                  <a:pt x="5565972" y="952823"/>
                </a:moveTo>
                <a:lnTo>
                  <a:pt x="5995470" y="952823"/>
                </a:lnTo>
                <a:lnTo>
                  <a:pt x="993163" y="5955130"/>
                </a:lnTo>
                <a:lnTo>
                  <a:pt x="993163" y="5525632"/>
                </a:lnTo>
                <a:close/>
                <a:moveTo>
                  <a:pt x="5073380" y="875983"/>
                </a:moveTo>
                <a:lnTo>
                  <a:pt x="5465272" y="875983"/>
                </a:lnTo>
                <a:lnTo>
                  <a:pt x="900956" y="5440299"/>
                </a:lnTo>
                <a:lnTo>
                  <a:pt x="900956" y="5048407"/>
                </a:lnTo>
                <a:close/>
                <a:moveTo>
                  <a:pt x="4038678" y="395726"/>
                </a:moveTo>
                <a:lnTo>
                  <a:pt x="4362616" y="395726"/>
                </a:lnTo>
                <a:lnTo>
                  <a:pt x="589753" y="4168589"/>
                </a:lnTo>
                <a:lnTo>
                  <a:pt x="589753" y="3844651"/>
                </a:lnTo>
                <a:close/>
                <a:moveTo>
                  <a:pt x="5384582" y="0"/>
                </a:moveTo>
                <a:lnTo>
                  <a:pt x="5776474" y="0"/>
                </a:lnTo>
                <a:lnTo>
                  <a:pt x="1212157" y="4564317"/>
                </a:lnTo>
                <a:lnTo>
                  <a:pt x="1212157" y="4172425"/>
                </a:lnTo>
                <a:close/>
              </a:path>
            </a:pathLst>
          </a:custGeom>
          <a:pattFill prst="pct5">
            <a:fgClr>
              <a:schemeClr val="tx1">
                <a:lumMod val="50000"/>
              </a:schemeClr>
            </a:fgClr>
            <a:bgClr>
              <a:schemeClr val="bg1">
                <a:lumMod val="95000"/>
              </a:schemeClr>
            </a:bgClr>
          </a:pattFill>
        </p:spPr>
        <p:txBody>
          <a:bodyPr wrap="square" anchor="ctr">
            <a:noAutofit/>
          </a:bodyPr>
          <a:lstStyle>
            <a:lvl1pPr marL="0" indent="0" algn="ctr">
              <a:buNone/>
              <a:defRPr sz="1350" baseline="0">
                <a:latin typeface="+mj-lt"/>
              </a:defRPr>
            </a:lvl1pPr>
          </a:lstStyle>
          <a:p>
            <a:r>
              <a:rPr lang="en-US" dirty="0" smtClean="0"/>
              <a:t>Insert Image</a:t>
            </a:r>
            <a:endParaRPr lang="en-US" dirty="0"/>
          </a:p>
        </p:txBody>
      </p:sp>
    </p:spTree>
    <p:extLst>
      <p:ext uri="{BB962C8B-B14F-4D97-AF65-F5344CB8AC3E}">
        <p14:creationId xmlns:p14="http://schemas.microsoft.com/office/powerpoint/2010/main" val="155523702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tint val="75000"/>
                  </a:prstClr>
                </a:solidFill>
                <a:effectLst/>
                <a:uLnTx/>
                <a:uFillTx/>
                <a:latin typeface="Times New Roman" pitchFamily="18" charset="0"/>
                <a:ea typeface="+mn-ea"/>
                <a:cs typeface="Times New Roman" pitchFamily="18" charset="0"/>
              </a:rPr>
              <a:t>8</a:t>
            </a: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Tree>
    <p:extLst>
      <p:ext uri="{BB962C8B-B14F-4D97-AF65-F5344CB8AC3E}">
        <p14:creationId xmlns:p14="http://schemas.microsoft.com/office/powerpoint/2010/main" val="20587003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25378791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5"/>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tint val="75000"/>
                  </a:prstClr>
                </a:solidFill>
                <a:effectLst/>
                <a:uLnTx/>
                <a:uFillTx/>
                <a:latin typeface="Times New Roman" pitchFamily="18" charset="0"/>
                <a:ea typeface="+mn-ea"/>
                <a:cs typeface="Times New Roman" pitchFamily="18" charset="0"/>
              </a:rPr>
              <a:t>8</a:t>
            </a: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pic>
        <p:nvPicPr>
          <p:cNvPr id="7" name="Picture 6" descr="adhe-logo2.eps"/>
          <p:cNvPicPr>
            <a:picLocks noChangeAspect="1"/>
          </p:cNvPicPr>
          <p:nvPr userDrawn="1"/>
        </p:nvPicPr>
        <p:blipFill>
          <a:blip r:embed="rId2" cstate="print"/>
          <a:stretch>
            <a:fillRect/>
          </a:stretch>
        </p:blipFill>
        <p:spPr>
          <a:xfrm>
            <a:off x="2590800" y="434975"/>
            <a:ext cx="3894791" cy="2743200"/>
          </a:xfrm>
          <a:prstGeom prst="rect">
            <a:avLst/>
          </a:prstGeom>
        </p:spPr>
      </p:pic>
    </p:spTree>
    <p:extLst>
      <p:ext uri="{BB962C8B-B14F-4D97-AF65-F5344CB8AC3E}">
        <p14:creationId xmlns:p14="http://schemas.microsoft.com/office/powerpoint/2010/main" val="201248696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319463578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4277617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66312400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tint val="75000"/>
                  </a:prstClr>
                </a:solidFill>
                <a:effectLst/>
                <a:uLnTx/>
                <a:uFillTx/>
                <a:latin typeface="Times New Roman" pitchFamily="18" charset="0"/>
                <a:ea typeface="+mn-ea"/>
                <a:cs typeface="Times New Roman" pitchFamily="18" charset="0"/>
              </a:rPr>
              <a:t>8</a:t>
            </a: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157658787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tint val="75000"/>
                  </a:prstClr>
                </a:solidFill>
                <a:effectLst/>
                <a:uLnTx/>
                <a:uFillTx/>
                <a:latin typeface="Times New Roman" pitchFamily="18" charset="0"/>
                <a:ea typeface="+mn-ea"/>
                <a:cs typeface="Times New Roman" pitchFamily="18" charset="0"/>
              </a:rPr>
              <a:t>8</a:t>
            </a: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pic>
        <p:nvPicPr>
          <p:cNvPr id="10" name="Picture 9"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386977169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51242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1697122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841984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(Source: XXXXX) </a:t>
            </a:r>
            <a:endParaRPr kumimoji="0" lang="en-US" sz="1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616208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806845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508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159072573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431901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808523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1505225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lgn="l">
              <a:defRPr sz="4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oAutofit/>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36366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tint val="75000"/>
                  </a:prstClr>
                </a:solidFill>
                <a:effectLst/>
                <a:uLnTx/>
                <a:uFillTx/>
                <a:latin typeface="Times New Roman" pitchFamily="18" charset="0"/>
                <a:ea typeface="+mn-ea"/>
                <a:cs typeface="Times New Roman" pitchFamily="18" charset="0"/>
              </a:rPr>
              <a:t>8</a:t>
            </a: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985DA-61B8-4764-B4E9-6EE615C12638}"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spTree>
    <p:extLst>
      <p:ext uri="{BB962C8B-B14F-4D97-AF65-F5344CB8AC3E}">
        <p14:creationId xmlns:p14="http://schemas.microsoft.com/office/powerpoint/2010/main" val="29680688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3109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1/31/2020</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Tree>
    <p:extLst>
      <p:ext uri="{BB962C8B-B14F-4D97-AF65-F5344CB8AC3E}">
        <p14:creationId xmlns:p14="http://schemas.microsoft.com/office/powerpoint/2010/main" val="313486477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36650170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5"/>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1/31/2020</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pic>
        <p:nvPicPr>
          <p:cNvPr id="7" name="Picture 6" descr="adhe-logo2.eps"/>
          <p:cNvPicPr>
            <a:picLocks noChangeAspect="1"/>
          </p:cNvPicPr>
          <p:nvPr userDrawn="1"/>
        </p:nvPicPr>
        <p:blipFill>
          <a:blip r:embed="rId2" cstate="print"/>
          <a:stretch>
            <a:fillRect/>
          </a:stretch>
        </p:blipFill>
        <p:spPr>
          <a:xfrm>
            <a:off x="2590800" y="434975"/>
            <a:ext cx="3894791" cy="2743200"/>
          </a:xfrm>
          <a:prstGeom prst="rect">
            <a:avLst/>
          </a:prstGeom>
        </p:spPr>
      </p:pic>
    </p:spTree>
    <p:extLst>
      <p:ext uri="{BB962C8B-B14F-4D97-AF65-F5344CB8AC3E}">
        <p14:creationId xmlns:p14="http://schemas.microsoft.com/office/powerpoint/2010/main" val="213650549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116138699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288475993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1/31/2020</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15214304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86648544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1/31/2020</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pic>
        <p:nvPicPr>
          <p:cNvPr id="10" name="Picture 9"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218236359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246692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7148696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7116461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(Source: XXXXX) </a:t>
            </a:r>
            <a:endParaRPr kumimoji="0" lang="en-US" sz="1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863037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161129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85643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351560375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57714390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95104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000905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lgn="l">
              <a:defRPr sz="4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oAutofit/>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55986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1/31/2020</a:t>
            </a:fld>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Tree>
    <p:extLst>
      <p:ext uri="{BB962C8B-B14F-4D97-AF65-F5344CB8AC3E}">
        <p14:creationId xmlns:p14="http://schemas.microsoft.com/office/powerpoint/2010/main" val="291864543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145588474"/>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Autofit/>
          </a:bodyPr>
          <a:lstStyle>
            <a:lvl1pPr algn="l">
              <a:defRPr sz="4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403575742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7"/>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1/31/2020</a:t>
            </a:fld>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pic>
        <p:nvPicPr>
          <p:cNvPr id="7" name="Picture 6" descr="adhe-logo2.eps"/>
          <p:cNvPicPr>
            <a:picLocks noChangeAspect="1"/>
          </p:cNvPicPr>
          <p:nvPr userDrawn="1"/>
        </p:nvPicPr>
        <p:blipFill>
          <a:blip r:embed="rId2" cstate="print"/>
          <a:stretch>
            <a:fillRect/>
          </a:stretch>
        </p:blipFill>
        <p:spPr>
          <a:xfrm>
            <a:off x="2590801" y="434975"/>
            <a:ext cx="3894791" cy="2743200"/>
          </a:xfrm>
          <a:prstGeom prst="rect">
            <a:avLst/>
          </a:prstGeom>
        </p:spPr>
      </p:pic>
    </p:spTree>
    <p:extLst>
      <p:ext uri="{BB962C8B-B14F-4D97-AF65-F5344CB8AC3E}">
        <p14:creationId xmlns:p14="http://schemas.microsoft.com/office/powerpoint/2010/main" val="316385877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873983850"/>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819840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4203959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1695281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1/31/2020</a:t>
            </a:fld>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8502273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1/31/2020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76105811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1/31/2020</a:t>
            </a:fld>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pic>
        <p:nvPicPr>
          <p:cNvPr id="10" name="Picture 9"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09601395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529972717"/>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3430173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209802"/>
            <a:ext cx="82296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24133100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209802"/>
            <a:ext cx="82296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p:nvPr>
        </p:nvSpPr>
        <p:spPr>
          <a:xfrm>
            <a:off x="0" y="1524000"/>
            <a:ext cx="9144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1185699"/>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14216269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6283800"/>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a:ea typeface="+mn-ea"/>
              <a:cs typeface="Times New Roman" pitchFamily="18" charset="0"/>
            </a:endParaRPr>
          </a:p>
        </p:txBody>
      </p:sp>
      <p:sp>
        <p:nvSpPr>
          <p:cNvPr id="4"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9683123"/>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46049493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718584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theme" Target="../theme/theme2.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theme" Target="../theme/theme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theme" Target="../theme/theme4.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6.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image" Target="../media/image2.pn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7.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slideLayout" Target="../slideLayouts/slideLayout147.xml"/><Relationship Id="rId26" Type="http://schemas.openxmlformats.org/officeDocument/2006/relationships/slideLayout" Target="../slideLayouts/slideLayout155.xml"/><Relationship Id="rId3" Type="http://schemas.openxmlformats.org/officeDocument/2006/relationships/slideLayout" Target="../slideLayouts/slideLayout132.xml"/><Relationship Id="rId21" Type="http://schemas.openxmlformats.org/officeDocument/2006/relationships/slideLayout" Target="../slideLayouts/slideLayout150.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5" Type="http://schemas.openxmlformats.org/officeDocument/2006/relationships/slideLayout" Target="../slideLayouts/slideLayout154.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20" Type="http://schemas.openxmlformats.org/officeDocument/2006/relationships/slideLayout" Target="../slideLayouts/slideLayout149.xml"/><Relationship Id="rId29" Type="http://schemas.openxmlformats.org/officeDocument/2006/relationships/slideLayout" Target="../slideLayouts/slideLayout158.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24" Type="http://schemas.openxmlformats.org/officeDocument/2006/relationships/slideLayout" Target="../slideLayouts/slideLayout153.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23" Type="http://schemas.openxmlformats.org/officeDocument/2006/relationships/slideLayout" Target="../slideLayouts/slideLayout152.xml"/><Relationship Id="rId28" Type="http://schemas.openxmlformats.org/officeDocument/2006/relationships/slideLayout" Target="../slideLayouts/slideLayout157.xml"/><Relationship Id="rId10" Type="http://schemas.openxmlformats.org/officeDocument/2006/relationships/slideLayout" Target="../slideLayouts/slideLayout139.xml"/><Relationship Id="rId19" Type="http://schemas.openxmlformats.org/officeDocument/2006/relationships/slideLayout" Target="../slideLayouts/slideLayout148.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 Id="rId22" Type="http://schemas.openxmlformats.org/officeDocument/2006/relationships/slideLayout" Target="../slideLayouts/slideLayout151.xml"/><Relationship Id="rId27" Type="http://schemas.openxmlformats.org/officeDocument/2006/relationships/slideLayout" Target="../slideLayouts/slideLayout156.xml"/><Relationship Id="rId30"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solidFill>
                  <a:prstClr val="black">
                    <a:tint val="75000"/>
                  </a:prstClr>
                </a:solidFill>
              </a:rPr>
              <a:pPr/>
              <a:t>1/31/2020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63294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1/31/2020</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spTree>
    <p:extLst>
      <p:ext uri="{BB962C8B-B14F-4D97-AF65-F5344CB8AC3E}">
        <p14:creationId xmlns:p14="http://schemas.microsoft.com/office/powerpoint/2010/main" val="279361875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tint val="75000"/>
                  </a:prstClr>
                </a:solidFill>
                <a:effectLst/>
                <a:uLnTx/>
                <a:uFillTx/>
                <a:latin typeface="Times New Roman" pitchFamily="18" charset="0"/>
                <a:ea typeface="+mn-ea"/>
                <a:cs typeface="Times New Roman" pitchFamily="18" charset="0"/>
              </a:rPr>
              <a:t>8</a:t>
            </a: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spTree>
    <p:extLst>
      <p:ext uri="{BB962C8B-B14F-4D97-AF65-F5344CB8AC3E}">
        <p14:creationId xmlns:p14="http://schemas.microsoft.com/office/powerpoint/2010/main" val="364159710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856" r:id="rId19"/>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1/31/2020</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spTree>
    <p:extLst>
      <p:ext uri="{BB962C8B-B14F-4D97-AF65-F5344CB8AC3E}">
        <p14:creationId xmlns:p14="http://schemas.microsoft.com/office/powerpoint/2010/main" val="402613179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1/31/2020</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Tree>
    <p:extLst>
      <p:ext uri="{BB962C8B-B14F-4D97-AF65-F5344CB8AC3E}">
        <p14:creationId xmlns:p14="http://schemas.microsoft.com/office/powerpoint/2010/main" val="161788843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3795" r:id="rId21"/>
    <p:sldLayoutId id="2147483796" r:id="rId22"/>
    <p:sldLayoutId id="2147483797" r:id="rId23"/>
    <p:sldLayoutId id="2147483798" r:id="rId24"/>
    <p:sldLayoutId id="2147483799" r:id="rId25"/>
    <p:sldLayoutId id="2147483800" r:id="rId2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AB64EDA-C15E-4F8D-8317-543088BF04F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1/31/2020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B3178F8-26F4-4736-A8E6-D9B85C50F4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676304"/>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E812057B-120A-4CC1-85D0-D2E82284F42A}"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1/31/2020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2FF20114-9381-40ED-9DB9-5D7209EF3CD8}"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44919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8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1/31/2020</a:t>
            </a:fld>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Tree>
    <p:extLst>
      <p:ext uri="{BB962C8B-B14F-4D97-AF65-F5344CB8AC3E}">
        <p14:creationId xmlns:p14="http://schemas.microsoft.com/office/powerpoint/2010/main" val="255475957"/>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 id="2147483845" r:id="rId19"/>
    <p:sldLayoutId id="2147483846" r:id="rId20"/>
    <p:sldLayoutId id="2147483847" r:id="rId21"/>
    <p:sldLayoutId id="2147483848" r:id="rId22"/>
    <p:sldLayoutId id="2147483849" r:id="rId23"/>
    <p:sldLayoutId id="2147483850" r:id="rId24"/>
    <p:sldLayoutId id="2147483851" r:id="rId25"/>
    <p:sldLayoutId id="2147483852" r:id="rId26"/>
    <p:sldLayoutId id="2147483853" r:id="rId27"/>
    <p:sldLayoutId id="2147483854" r:id="rId28"/>
    <p:sldLayoutId id="2147483855" r:id="rId2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4.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4.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6.xml"/><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8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6.xml"/><Relationship Id="rId4" Type="http://schemas.openxmlformats.org/officeDocument/2006/relationships/image" Target="../media/image8.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8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109.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111.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18.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6.xml"/><Relationship Id="rId4" Type="http://schemas.openxmlformats.org/officeDocument/2006/relationships/image" Target="../media/image9.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6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6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59.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59.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59.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59.xml"/></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59.xml"/></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59.xml"/></Relationships>
</file>

<file path=ppt/slides/_rels/slide7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9.xml"/><Relationship Id="rId1" Type="http://schemas.openxmlformats.org/officeDocument/2006/relationships/slideLayout" Target="../slideLayouts/slideLayout59.xml"/></Relationships>
</file>

<file path=ppt/slides/_rels/slide7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0.xml"/><Relationship Id="rId1" Type="http://schemas.openxmlformats.org/officeDocument/2006/relationships/slideLayout" Target="../slideLayouts/slideLayout59.xml"/></Relationships>
</file>

<file path=ppt/slides/_rels/slide7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1.xml"/><Relationship Id="rId1" Type="http://schemas.openxmlformats.org/officeDocument/2006/relationships/slideLayout" Target="../slideLayouts/slideLayout59.xml"/></Relationships>
</file>

<file path=ppt/slides/_rels/slide7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2.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3.xml"/><Relationship Id="rId1" Type="http://schemas.openxmlformats.org/officeDocument/2006/relationships/slideLayout" Target="../slideLayouts/slideLayout59.xml"/></Relationships>
</file>

<file path=ppt/slides/_rels/slide8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4.xml"/><Relationship Id="rId1" Type="http://schemas.openxmlformats.org/officeDocument/2006/relationships/slideLayout" Target="../slideLayouts/slideLayout59.xml"/></Relationships>
</file>

<file path=ppt/slides/_rels/slide8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5.xml"/><Relationship Id="rId1" Type="http://schemas.openxmlformats.org/officeDocument/2006/relationships/slideLayout" Target="../slideLayouts/slideLayout59.xml"/></Relationships>
</file>

<file path=ppt/slides/_rels/slide8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6.xml"/><Relationship Id="rId1" Type="http://schemas.openxmlformats.org/officeDocument/2006/relationships/slideLayout" Target="../slideLayouts/slideLayout59.xml"/></Relationships>
</file>

<file path=ppt/slides/_rels/slide8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7.xml"/><Relationship Id="rId1" Type="http://schemas.openxmlformats.org/officeDocument/2006/relationships/slideLayout" Target="../slideLayouts/slideLayout59.xml"/></Relationships>
</file>

<file path=ppt/slides/_rels/slide85.xml.rels><?xml version="1.0" encoding="UTF-8" standalone="yes"?>
<Relationships xmlns="http://schemas.openxmlformats.org/package/2006/relationships"><Relationship Id="rId3" Type="http://schemas.openxmlformats.org/officeDocument/2006/relationships/hyperlink" Target="https://www.adhe.edu/institutions/institutional-research/data-request" TargetMode="External"/><Relationship Id="rId2" Type="http://schemas.openxmlformats.org/officeDocument/2006/relationships/notesSlide" Target="../notesSlides/notesSlide38.xml"/><Relationship Id="rId1" Type="http://schemas.openxmlformats.org/officeDocument/2006/relationships/slideLayout" Target="../slideLayouts/slideLayout59.xml"/></Relationships>
</file>

<file path=ppt/slides/_rels/slide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4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5810" y="792229"/>
            <a:ext cx="8610600" cy="378565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Times New Roman"/>
                <a:ea typeface="+mn-ea"/>
                <a:cs typeface="+mn-cs"/>
              </a:rPr>
              <a:t>REGULAR MEETING OF THE </a:t>
            </a:r>
            <a:br>
              <a:rPr kumimoji="0" lang="en-US" sz="4000" b="0" i="0" u="none" strike="noStrike" kern="1200" cap="none" spc="0" normalizeH="0" baseline="0" noProof="0" dirty="0">
                <a:ln>
                  <a:noFill/>
                </a:ln>
                <a:solidFill>
                  <a:srgbClr val="002060"/>
                </a:solidFill>
                <a:effectLst/>
                <a:uLnTx/>
                <a:uFillTx/>
                <a:latin typeface="Times New Roman"/>
                <a:ea typeface="+mn-ea"/>
                <a:cs typeface="+mn-cs"/>
              </a:rPr>
            </a:br>
            <a:r>
              <a:rPr kumimoji="0" lang="en-US" sz="4000" b="0" i="0" u="none" strike="noStrike" kern="1200" cap="none" spc="0" normalizeH="0" baseline="0" noProof="0" dirty="0">
                <a:ln>
                  <a:noFill/>
                </a:ln>
                <a:solidFill>
                  <a:srgbClr val="002060"/>
                </a:solidFill>
                <a:effectLst/>
                <a:uLnTx/>
                <a:uFillTx/>
                <a:latin typeface="Times New Roman"/>
                <a:ea typeface="+mn-ea"/>
                <a:cs typeface="+mn-cs"/>
              </a:rPr>
              <a:t>ARKANSAS HIGHER EDUCATION </a:t>
            </a:r>
            <a:br>
              <a:rPr kumimoji="0" lang="en-US" sz="4000" b="0" i="0" u="none" strike="noStrike" kern="1200" cap="none" spc="0" normalizeH="0" baseline="0" noProof="0" dirty="0">
                <a:ln>
                  <a:noFill/>
                </a:ln>
                <a:solidFill>
                  <a:srgbClr val="002060"/>
                </a:solidFill>
                <a:effectLst/>
                <a:uLnTx/>
                <a:uFillTx/>
                <a:latin typeface="Times New Roman"/>
                <a:ea typeface="+mn-ea"/>
                <a:cs typeface="+mn-cs"/>
              </a:rPr>
            </a:br>
            <a:r>
              <a:rPr kumimoji="0" lang="en-US" sz="4000" b="0" i="0" u="none" strike="noStrike" kern="1200" cap="none" spc="0" normalizeH="0" baseline="0" noProof="0" dirty="0">
                <a:ln>
                  <a:noFill/>
                </a:ln>
                <a:solidFill>
                  <a:srgbClr val="002060"/>
                </a:solidFill>
                <a:effectLst/>
                <a:uLnTx/>
                <a:uFillTx/>
                <a:latin typeface="Times New Roman"/>
                <a:ea typeface="+mn-ea"/>
                <a:cs typeface="+mn-cs"/>
              </a:rPr>
              <a:t>COORDINATING BOARD </a:t>
            </a:r>
            <a:endParaRPr kumimoji="0" lang="en-US" sz="4000" b="0" i="0" u="none" strike="noStrike" kern="1200" cap="none" spc="0" normalizeH="0" baseline="0" noProof="0" dirty="0" smtClean="0">
              <a:ln>
                <a:noFill/>
              </a:ln>
              <a:solidFill>
                <a:srgbClr val="002060"/>
              </a:solidFill>
              <a:effectLst/>
              <a:uLnTx/>
              <a:uFillTx/>
              <a:latin typeface="Times New Roman"/>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smtClean="0">
              <a:ln>
                <a:noFill/>
              </a:ln>
              <a:solidFill>
                <a:srgbClr val="002060"/>
              </a:solidFill>
              <a:effectLst/>
              <a:uLnTx/>
              <a:uFillTx/>
              <a:latin typeface="Times New Roman"/>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2060"/>
                </a:solidFill>
                <a:effectLst/>
                <a:uLnTx/>
                <a:uFillTx/>
                <a:latin typeface="Times New Roman"/>
                <a:ea typeface="+mn-ea"/>
                <a:cs typeface="+mn-cs"/>
              </a:rPr>
              <a:t>January 31,</a:t>
            </a:r>
            <a:r>
              <a:rPr kumimoji="0" lang="en-US" sz="4000" b="0" i="0" u="none" strike="noStrike" kern="1200" cap="none" spc="0" normalizeH="0" noProof="0" dirty="0" smtClean="0">
                <a:ln>
                  <a:noFill/>
                </a:ln>
                <a:solidFill>
                  <a:srgbClr val="002060"/>
                </a:solidFill>
                <a:effectLst/>
                <a:uLnTx/>
                <a:uFillTx/>
                <a:latin typeface="Times New Roman"/>
                <a:ea typeface="+mn-ea"/>
                <a:cs typeface="+mn-cs"/>
              </a:rPr>
              <a:t> 2020</a:t>
            </a:r>
            <a:endParaRPr kumimoji="0" lang="en-US" sz="4000" b="0" i="0" u="none" strike="noStrike" kern="1200" cap="none" spc="0" normalizeH="0" baseline="0" noProof="0" dirty="0">
              <a:ln>
                <a:noFill/>
              </a:ln>
              <a:solidFill>
                <a:srgbClr val="002060"/>
              </a:solidFill>
              <a:effectLst/>
              <a:uLnTx/>
              <a:uFillTx/>
              <a:latin typeface="Times New Roman"/>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2060"/>
              </a:solidFill>
              <a:effectLst/>
              <a:uLnTx/>
              <a:uFillTx/>
              <a:latin typeface="Times New Roman"/>
              <a:ea typeface="+mn-ea"/>
              <a:cs typeface="+mn-cs"/>
            </a:endParaRPr>
          </a:p>
        </p:txBody>
      </p:sp>
    </p:spTree>
    <p:extLst>
      <p:ext uri="{BB962C8B-B14F-4D97-AF65-F5344CB8AC3E}">
        <p14:creationId xmlns:p14="http://schemas.microsoft.com/office/powerpoint/2010/main" val="1141281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Summary of </a:t>
            </a:r>
            <a:r>
              <a:rPr lang="en-US" dirty="0" smtClean="0"/>
              <a:t>Recommendations</a:t>
            </a:r>
            <a:endParaRPr lang="en-US" dirty="0"/>
          </a:p>
        </p:txBody>
      </p:sp>
      <p:sp>
        <p:nvSpPr>
          <p:cNvPr id="5" name="Content Placeholder 4"/>
          <p:cNvSpPr>
            <a:spLocks noGrp="1"/>
          </p:cNvSpPr>
          <p:nvPr>
            <p:ph sz="half" idx="10"/>
          </p:nvPr>
        </p:nvSpPr>
        <p:spPr>
          <a:xfrm>
            <a:off x="228600" y="1828800"/>
            <a:ext cx="8458200" cy="4495800"/>
          </a:xfrm>
        </p:spPr>
        <p:txBody>
          <a:bodyPr/>
          <a:lstStyle/>
          <a:p>
            <a:pPr>
              <a:tabLst>
                <a:tab pos="168275" algn="l"/>
              </a:tabLst>
            </a:pPr>
            <a:r>
              <a:rPr lang="en-US" sz="2400" dirty="0" smtClean="0"/>
              <a:t>Line-item maximum salary increases were considered for the fiscal year, and all line-item maximums were adjusted by 1.9 percent per year for the bienniu</a:t>
            </a:r>
            <a:r>
              <a:rPr lang="en-US" sz="2400" dirty="0"/>
              <a:t>m</a:t>
            </a:r>
            <a:r>
              <a:rPr lang="en-US" sz="2400" dirty="0" smtClean="0"/>
              <a:t>.</a:t>
            </a:r>
            <a:endParaRPr lang="en-US" sz="2400" dirty="0"/>
          </a:p>
          <a:p>
            <a:pPr>
              <a:tabLst>
                <a:tab pos="168275" algn="l"/>
              </a:tabLst>
            </a:pPr>
            <a:r>
              <a:rPr lang="en-US" sz="2400" kern="0" dirty="0">
                <a:solidFill>
                  <a:srgbClr val="000000"/>
                </a:solidFill>
              </a:rPr>
              <a:t>Salary recommendations for new positions were based on salaries for similar positions previously established at comparable institutions</a:t>
            </a:r>
            <a:r>
              <a:rPr lang="en-US" sz="2400" kern="0" dirty="0" smtClean="0">
                <a:solidFill>
                  <a:srgbClr val="000000"/>
                </a:solidFill>
              </a:rPr>
              <a:t>.</a:t>
            </a:r>
          </a:p>
          <a:p>
            <a:pPr>
              <a:tabLst>
                <a:tab pos="168275" algn="l"/>
              </a:tabLst>
            </a:pPr>
            <a:r>
              <a:rPr lang="en-US" sz="2400" dirty="0"/>
              <a:t>The following variables were used when considering request for additional positions:</a:t>
            </a:r>
          </a:p>
          <a:p>
            <a:pPr lvl="1">
              <a:tabLst>
                <a:tab pos="168275" algn="l"/>
              </a:tabLst>
            </a:pPr>
            <a:r>
              <a:rPr lang="en-US" sz="2000" dirty="0"/>
              <a:t>Current vacant position usage within requested titles</a:t>
            </a:r>
          </a:p>
          <a:p>
            <a:pPr lvl="1">
              <a:tabLst>
                <a:tab pos="168275" algn="l"/>
              </a:tabLst>
            </a:pPr>
            <a:r>
              <a:rPr lang="en-US" sz="2000" dirty="0"/>
              <a:t>Positions directly tied to student support/success</a:t>
            </a:r>
          </a:p>
          <a:p>
            <a:pPr lvl="1">
              <a:tabLst>
                <a:tab pos="168275" algn="l"/>
              </a:tabLst>
            </a:pPr>
            <a:r>
              <a:rPr lang="en-US" sz="2000" dirty="0"/>
              <a:t>Keep position changes minimal for the Fiscal Session</a:t>
            </a:r>
          </a:p>
          <a:p>
            <a:pPr marL="0" indent="0">
              <a:buNone/>
              <a:tabLst>
                <a:tab pos="168275" algn="l"/>
              </a:tabLst>
            </a:pPr>
            <a:endParaRPr lang="en-US" sz="2400" dirty="0"/>
          </a:p>
          <a:p>
            <a:pPr marL="0" indent="0">
              <a:buNone/>
              <a:tabLst>
                <a:tab pos="168275" algn="l"/>
              </a:tabLst>
            </a:pPr>
            <a:endParaRPr lang="en-US"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19197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Summary of </a:t>
            </a:r>
            <a:r>
              <a:rPr lang="en-US" dirty="0" smtClean="0"/>
              <a:t>Recommendations</a:t>
            </a:r>
            <a:endParaRPr lang="en-US" dirty="0"/>
          </a:p>
        </p:txBody>
      </p:sp>
      <p:sp>
        <p:nvSpPr>
          <p:cNvPr id="5" name="Content Placeholder 4"/>
          <p:cNvSpPr>
            <a:spLocks noGrp="1"/>
          </p:cNvSpPr>
          <p:nvPr>
            <p:ph sz="half" idx="10"/>
          </p:nvPr>
        </p:nvSpPr>
        <p:spPr>
          <a:xfrm>
            <a:off x="228600" y="1828800"/>
            <a:ext cx="8458200" cy="4495800"/>
          </a:xfrm>
        </p:spPr>
        <p:txBody>
          <a:bodyPr/>
          <a:lstStyle/>
          <a:p>
            <a:pPr>
              <a:tabLst>
                <a:tab pos="168275" algn="l"/>
              </a:tabLst>
            </a:pPr>
            <a:r>
              <a:rPr lang="en-US" dirty="0" smtClean="0"/>
              <a:t>ADHE Staff recommend a net </a:t>
            </a:r>
            <a:r>
              <a:rPr lang="en-US" b="1" dirty="0" smtClean="0"/>
              <a:t>decrease</a:t>
            </a:r>
            <a:r>
              <a:rPr lang="en-US" dirty="0" smtClean="0"/>
              <a:t> of 45 positions</a:t>
            </a:r>
          </a:p>
          <a:p>
            <a:pPr>
              <a:tabLst>
                <a:tab pos="168275" algn="l"/>
              </a:tabLst>
            </a:pPr>
            <a:endParaRPr lang="en-US" dirty="0" smtClean="0"/>
          </a:p>
          <a:p>
            <a:pPr>
              <a:tabLst>
                <a:tab pos="168275" algn="l"/>
              </a:tabLst>
            </a:pPr>
            <a:r>
              <a:rPr lang="en-US" dirty="0" smtClean="0"/>
              <a:t>Decrease of </a:t>
            </a:r>
            <a:r>
              <a:rPr lang="en-US" b="1" dirty="0" smtClean="0"/>
              <a:t>.2 percent </a:t>
            </a:r>
            <a:r>
              <a:rPr lang="en-US" dirty="0" smtClean="0"/>
              <a:t>for a total </a:t>
            </a:r>
            <a:r>
              <a:rPr lang="en-US" dirty="0"/>
              <a:t>of 27,986 </a:t>
            </a:r>
            <a:r>
              <a:rPr lang="en-US" dirty="0" smtClean="0"/>
              <a:t>positions (apart from UAMS)</a:t>
            </a:r>
          </a:p>
          <a:p>
            <a:pPr>
              <a:tabLst>
                <a:tab pos="168275" algn="l"/>
              </a:tabLst>
            </a:pPr>
            <a:endParaRPr lang="en-US" dirty="0" smtClean="0"/>
          </a:p>
          <a:p>
            <a:pPr>
              <a:tabLst>
                <a:tab pos="168275" algn="l"/>
              </a:tabLst>
            </a:pPr>
            <a:r>
              <a:rPr lang="en-US" dirty="0" smtClean="0"/>
              <a:t>UAMS requested no increases and currently has 11,558 authorized positions</a:t>
            </a:r>
          </a:p>
        </p:txBody>
      </p:sp>
    </p:spTree>
    <p:extLst>
      <p:ext uri="{BB962C8B-B14F-4D97-AF65-F5344CB8AC3E}">
        <p14:creationId xmlns:p14="http://schemas.microsoft.com/office/powerpoint/2010/main" val="613354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a:t>
            </a:r>
            <a:r>
              <a:rPr lang="en-US" sz="2800" dirty="0" smtClean="0"/>
              <a:t>10:</a:t>
            </a:r>
            <a:r>
              <a:rPr lang="en-US" sz="2800" dirty="0"/>
              <a:t/>
            </a:r>
            <a:br>
              <a:rPr lang="en-US" sz="2800" dirty="0"/>
            </a:br>
            <a:r>
              <a:rPr lang="en-US" sz="2800" dirty="0" smtClean="0"/>
              <a:t>Annual Financial Conditions Report</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t>Nick Fuller</a:t>
            </a:r>
            <a:endParaRPr lang="en-US" sz="9600" dirty="0">
              <a:solidFill>
                <a:schemeClr val="accent2"/>
              </a:solidFill>
            </a:endParaRPr>
          </a:p>
          <a:p>
            <a:r>
              <a:rPr lang="en-US" sz="9600" dirty="0" smtClean="0">
                <a:solidFill>
                  <a:schemeClr val="accent2"/>
                </a:solidFill>
              </a:rPr>
              <a:t>Deputy Director</a:t>
            </a:r>
            <a:endParaRPr lang="en-US" sz="9600" dirty="0">
              <a:solidFill>
                <a:schemeClr val="accent2"/>
              </a:solidFill>
            </a:endParaRP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
        <p:nvSpPr>
          <p:cNvPr id="11" name="AutoShape 2"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AutoShape 4"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8973" y="5240424"/>
            <a:ext cx="2275027" cy="1602946"/>
          </a:xfrm>
          <a:prstGeom prst="rect">
            <a:avLst/>
          </a:prstGeom>
        </p:spPr>
      </p:pic>
    </p:spTree>
    <p:extLst>
      <p:ext uri="{BB962C8B-B14F-4D97-AF65-F5344CB8AC3E}">
        <p14:creationId xmlns:p14="http://schemas.microsoft.com/office/powerpoint/2010/main" val="3534643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0"/>
          </p:nvPr>
        </p:nvSpPr>
        <p:spPr>
          <a:xfrm>
            <a:off x="457200" y="1676399"/>
            <a:ext cx="8229600" cy="4807527"/>
          </a:xfrm>
        </p:spPr>
        <p:txBody>
          <a:bodyPr/>
          <a:lstStyle/>
          <a:p>
            <a:pPr marL="0" indent="0">
              <a:lnSpc>
                <a:spcPct val="90000"/>
              </a:lnSpc>
              <a:spcAft>
                <a:spcPts val="600"/>
              </a:spcAft>
              <a:buNone/>
            </a:pPr>
            <a:r>
              <a:rPr lang="en-US" sz="2200" dirty="0" smtClean="0">
                <a:solidFill>
                  <a:schemeClr val="tx2"/>
                </a:solidFill>
              </a:rPr>
              <a:t>Report </a:t>
            </a:r>
            <a:r>
              <a:rPr lang="en-US" sz="2200" dirty="0">
                <a:solidFill>
                  <a:schemeClr val="tx2"/>
                </a:solidFill>
              </a:rPr>
              <a:t>Purpose:</a:t>
            </a:r>
          </a:p>
          <a:p>
            <a:pPr lvl="1">
              <a:lnSpc>
                <a:spcPct val="90000"/>
              </a:lnSpc>
              <a:spcAft>
                <a:spcPts val="600"/>
              </a:spcAft>
            </a:pPr>
            <a:r>
              <a:rPr lang="en-US" sz="1800" dirty="0"/>
              <a:t>Describe financial conditions of Arkansas’s Public Institutions of Higher Education</a:t>
            </a:r>
          </a:p>
          <a:p>
            <a:pPr lvl="1">
              <a:lnSpc>
                <a:spcPct val="90000"/>
              </a:lnSpc>
              <a:spcAft>
                <a:spcPts val="600"/>
              </a:spcAft>
            </a:pPr>
            <a:r>
              <a:rPr lang="en-US" sz="1800" dirty="0"/>
              <a:t>Describe </a:t>
            </a:r>
            <a:r>
              <a:rPr lang="en-US" sz="1800" dirty="0" smtClean="0"/>
              <a:t>challenges </a:t>
            </a:r>
            <a:r>
              <a:rPr lang="en-US" sz="1800" dirty="0"/>
              <a:t>experienced by Arkansas’s Public Institutions of Higher </a:t>
            </a:r>
            <a:r>
              <a:rPr lang="en-US" sz="1800" dirty="0" smtClean="0"/>
              <a:t>Education</a:t>
            </a:r>
          </a:p>
          <a:p>
            <a:pPr marL="0" indent="0">
              <a:lnSpc>
                <a:spcPct val="90000"/>
              </a:lnSpc>
              <a:spcAft>
                <a:spcPts val="600"/>
              </a:spcAft>
              <a:buNone/>
            </a:pPr>
            <a:r>
              <a:rPr lang="en-US" sz="2200" dirty="0" smtClean="0">
                <a:solidFill>
                  <a:schemeClr val="tx2"/>
                </a:solidFill>
              </a:rPr>
              <a:t>Topics Addressed:</a:t>
            </a:r>
          </a:p>
          <a:p>
            <a:pPr marL="685800" lvl="1">
              <a:lnSpc>
                <a:spcPct val="90000"/>
              </a:lnSpc>
              <a:spcAft>
                <a:spcPts val="600"/>
              </a:spcAft>
            </a:pPr>
            <a:r>
              <a:rPr lang="en-US" sz="1800" dirty="0" smtClean="0"/>
              <a:t>Productivity-Based Funding</a:t>
            </a:r>
            <a:endParaRPr lang="en-US" sz="1800" dirty="0"/>
          </a:p>
          <a:p>
            <a:pPr marL="685800" lvl="1">
              <a:lnSpc>
                <a:spcPct val="90000"/>
              </a:lnSpc>
              <a:spcAft>
                <a:spcPts val="600"/>
              </a:spcAft>
            </a:pPr>
            <a:r>
              <a:rPr lang="en-US" sz="1800" dirty="0"/>
              <a:t>Comparison of Arkansas faculty salaries to other SREB states</a:t>
            </a:r>
          </a:p>
          <a:p>
            <a:pPr marL="685800" lvl="1">
              <a:lnSpc>
                <a:spcPct val="90000"/>
              </a:lnSpc>
              <a:spcAft>
                <a:spcPts val="600"/>
              </a:spcAft>
            </a:pPr>
            <a:r>
              <a:rPr lang="en-US" sz="1800" dirty="0"/>
              <a:t>Tuition &amp; Fees</a:t>
            </a:r>
          </a:p>
          <a:p>
            <a:pPr marL="685800" lvl="1">
              <a:lnSpc>
                <a:spcPct val="90000"/>
              </a:lnSpc>
              <a:spcAft>
                <a:spcPts val="600"/>
              </a:spcAft>
            </a:pPr>
            <a:r>
              <a:rPr lang="en-US" sz="1800" dirty="0"/>
              <a:t>Fund Balances</a:t>
            </a:r>
          </a:p>
          <a:p>
            <a:pPr marL="685800" lvl="1">
              <a:lnSpc>
                <a:spcPct val="90000"/>
              </a:lnSpc>
              <a:spcAft>
                <a:spcPts val="600"/>
              </a:spcAft>
            </a:pPr>
            <a:r>
              <a:rPr lang="en-US" sz="1800" dirty="0"/>
              <a:t>Institutional Scholarship expenditures</a:t>
            </a:r>
          </a:p>
          <a:p>
            <a:pPr marL="685800" lvl="1">
              <a:lnSpc>
                <a:spcPct val="90000"/>
              </a:lnSpc>
              <a:spcAft>
                <a:spcPts val="600"/>
              </a:spcAft>
            </a:pPr>
            <a:r>
              <a:rPr lang="en-US" sz="1800" dirty="0"/>
              <a:t>Athletic Expenditures</a:t>
            </a:r>
          </a:p>
          <a:p>
            <a:pPr marL="0" indent="0">
              <a:lnSpc>
                <a:spcPct val="90000"/>
              </a:lnSpc>
              <a:spcAft>
                <a:spcPts val="600"/>
              </a:spcAft>
              <a:buNone/>
            </a:pPr>
            <a:endParaRPr lang="en-US" sz="1800" dirty="0"/>
          </a:p>
          <a:p>
            <a:pPr marL="0" indent="0">
              <a:lnSpc>
                <a:spcPct val="90000"/>
              </a:lnSpc>
              <a:spcAft>
                <a:spcPts val="600"/>
              </a:spcAft>
              <a:buNone/>
            </a:pPr>
            <a:endParaRPr lang="en-US" sz="1800" dirty="0"/>
          </a:p>
          <a:p>
            <a:pPr>
              <a:lnSpc>
                <a:spcPct val="90000"/>
              </a:lnSpc>
              <a:spcAft>
                <a:spcPts val="600"/>
              </a:spcAft>
            </a:pPr>
            <a:endParaRPr lang="en-US" sz="2200" dirty="0" smtClean="0"/>
          </a:p>
        </p:txBody>
      </p:sp>
    </p:spTree>
    <p:extLst>
      <p:ext uri="{BB962C8B-B14F-4D97-AF65-F5344CB8AC3E}">
        <p14:creationId xmlns:p14="http://schemas.microsoft.com/office/powerpoint/2010/main" val="4290490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Comparison of Arkansas faculty salaries to other SREB states</a:t>
            </a:r>
          </a:p>
        </p:txBody>
      </p:sp>
      <p:sp>
        <p:nvSpPr>
          <p:cNvPr id="3" name="Content Placeholder 2"/>
          <p:cNvSpPr>
            <a:spLocks noGrp="1"/>
          </p:cNvSpPr>
          <p:nvPr>
            <p:ph sz="half" idx="10"/>
          </p:nvPr>
        </p:nvSpPr>
        <p:spPr/>
        <p:txBody>
          <a:bodyPr/>
          <a:lstStyle/>
          <a:p>
            <a:endParaRPr lang="en-US" dirty="0"/>
          </a:p>
        </p:txBody>
      </p:sp>
      <p:pic>
        <p:nvPicPr>
          <p:cNvPr id="7" name="Picture 6"/>
          <p:cNvPicPr>
            <a:picLocks noChangeAspect="1"/>
          </p:cNvPicPr>
          <p:nvPr/>
        </p:nvPicPr>
        <p:blipFill>
          <a:blip r:embed="rId2"/>
          <a:stretch>
            <a:fillRect/>
          </a:stretch>
        </p:blipFill>
        <p:spPr>
          <a:xfrm>
            <a:off x="204826" y="1536192"/>
            <a:ext cx="8873337" cy="5305206"/>
          </a:xfrm>
          <a:prstGeom prst="rect">
            <a:avLst/>
          </a:prstGeom>
        </p:spPr>
      </p:pic>
    </p:spTree>
    <p:extLst>
      <p:ext uri="{BB962C8B-B14F-4D97-AF65-F5344CB8AC3E}">
        <p14:creationId xmlns:p14="http://schemas.microsoft.com/office/powerpoint/2010/main" val="3348245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Comparison of Arkansas faculty salaries to other SREB states</a:t>
            </a:r>
          </a:p>
        </p:txBody>
      </p:sp>
      <p:sp>
        <p:nvSpPr>
          <p:cNvPr id="3" name="Content Placeholder 2"/>
          <p:cNvSpPr>
            <a:spLocks noGrp="1"/>
          </p:cNvSpPr>
          <p:nvPr>
            <p:ph sz="half" idx="10"/>
          </p:nvPr>
        </p:nvSpPr>
        <p:spPr/>
        <p:txBody>
          <a:bodyPr/>
          <a:lstStyle/>
          <a:p>
            <a:endParaRPr lang="en-US" dirty="0"/>
          </a:p>
        </p:txBody>
      </p:sp>
      <p:pic>
        <p:nvPicPr>
          <p:cNvPr id="5" name="Picture 4"/>
          <p:cNvPicPr>
            <a:picLocks noChangeAspect="1"/>
          </p:cNvPicPr>
          <p:nvPr/>
        </p:nvPicPr>
        <p:blipFill>
          <a:blip r:embed="rId2"/>
          <a:stretch>
            <a:fillRect/>
          </a:stretch>
        </p:blipFill>
        <p:spPr>
          <a:xfrm>
            <a:off x="190195" y="1543506"/>
            <a:ext cx="8778240" cy="5314493"/>
          </a:xfrm>
          <a:prstGeom prst="rect">
            <a:avLst/>
          </a:prstGeom>
        </p:spPr>
      </p:pic>
    </p:spTree>
    <p:extLst>
      <p:ext uri="{BB962C8B-B14F-4D97-AF65-F5344CB8AC3E}">
        <p14:creationId xmlns:p14="http://schemas.microsoft.com/office/powerpoint/2010/main" val="4028685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smtClean="0"/>
              <a:t>Comparison of Change in Funds per FTE Students to other SREB states - Universities</a:t>
            </a:r>
            <a:endParaRPr lang="en-US" sz="3300" dirty="0"/>
          </a:p>
        </p:txBody>
      </p:sp>
      <p:sp>
        <p:nvSpPr>
          <p:cNvPr id="3" name="Content Placeholder 2"/>
          <p:cNvSpPr>
            <a:spLocks noGrp="1"/>
          </p:cNvSpPr>
          <p:nvPr>
            <p:ph sz="half" idx="10"/>
          </p:nvPr>
        </p:nvSpPr>
        <p:spPr/>
        <p:txBody>
          <a:bodyPr/>
          <a:lstStyle/>
          <a:p>
            <a:endParaRPr lang="en-US" dirty="0"/>
          </a:p>
        </p:txBody>
      </p:sp>
      <p:pic>
        <p:nvPicPr>
          <p:cNvPr id="4" name="Picture 3"/>
          <p:cNvPicPr>
            <a:picLocks noChangeAspect="1"/>
          </p:cNvPicPr>
          <p:nvPr/>
        </p:nvPicPr>
        <p:blipFill>
          <a:blip r:embed="rId2"/>
          <a:stretch>
            <a:fillRect/>
          </a:stretch>
        </p:blipFill>
        <p:spPr>
          <a:xfrm>
            <a:off x="234086" y="1535717"/>
            <a:ext cx="8748980" cy="5015520"/>
          </a:xfrm>
          <a:prstGeom prst="rect">
            <a:avLst/>
          </a:prstGeom>
        </p:spPr>
      </p:pic>
    </p:spTree>
    <p:extLst>
      <p:ext uri="{BB962C8B-B14F-4D97-AF65-F5344CB8AC3E}">
        <p14:creationId xmlns:p14="http://schemas.microsoft.com/office/powerpoint/2010/main" val="4142942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Comparison of Change in Funds per FTE Students to other SREB states - </a:t>
            </a:r>
            <a:r>
              <a:rPr lang="en-US" sz="3300" dirty="0" smtClean="0"/>
              <a:t>Colleges</a:t>
            </a:r>
            <a:endParaRPr lang="en-US" sz="3300" dirty="0"/>
          </a:p>
        </p:txBody>
      </p:sp>
      <p:sp>
        <p:nvSpPr>
          <p:cNvPr id="3" name="Content Placeholder 2"/>
          <p:cNvSpPr>
            <a:spLocks noGrp="1"/>
          </p:cNvSpPr>
          <p:nvPr>
            <p:ph sz="half" idx="10"/>
          </p:nvPr>
        </p:nvSpPr>
        <p:spPr/>
        <p:txBody>
          <a:bodyPr/>
          <a:lstStyle/>
          <a:p>
            <a:endParaRPr lang="en-US" dirty="0"/>
          </a:p>
        </p:txBody>
      </p:sp>
      <p:pic>
        <p:nvPicPr>
          <p:cNvPr id="5" name="Picture 4"/>
          <p:cNvPicPr>
            <a:picLocks noChangeAspect="1"/>
          </p:cNvPicPr>
          <p:nvPr/>
        </p:nvPicPr>
        <p:blipFill>
          <a:blip r:embed="rId2"/>
          <a:stretch>
            <a:fillRect/>
          </a:stretch>
        </p:blipFill>
        <p:spPr>
          <a:xfrm>
            <a:off x="212140" y="1600202"/>
            <a:ext cx="8712403" cy="4928040"/>
          </a:xfrm>
          <a:prstGeom prst="rect">
            <a:avLst/>
          </a:prstGeom>
        </p:spPr>
      </p:pic>
    </p:spTree>
    <p:extLst>
      <p:ext uri="{BB962C8B-B14F-4D97-AF65-F5344CB8AC3E}">
        <p14:creationId xmlns:p14="http://schemas.microsoft.com/office/powerpoint/2010/main" val="1041720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Tuition </a:t>
            </a:r>
            <a:r>
              <a:rPr lang="en-US" dirty="0"/>
              <a:t>and </a:t>
            </a:r>
            <a:r>
              <a:rPr lang="en-US" dirty="0" smtClean="0"/>
              <a:t>Fees </a:t>
            </a:r>
            <a:br>
              <a:rPr lang="en-US" dirty="0" smtClean="0"/>
            </a:br>
            <a:endParaRPr lang="en-US" dirty="0"/>
          </a:p>
        </p:txBody>
      </p:sp>
      <p:sp>
        <p:nvSpPr>
          <p:cNvPr id="3" name="Content Placeholder 2"/>
          <p:cNvSpPr>
            <a:spLocks noGrp="1"/>
          </p:cNvSpPr>
          <p:nvPr>
            <p:ph sz="half" idx="10"/>
          </p:nvPr>
        </p:nvSpPr>
        <p:spPr>
          <a:xfrm>
            <a:off x="457200" y="1806266"/>
            <a:ext cx="8229600" cy="4717471"/>
          </a:xfrm>
        </p:spPr>
        <p:txBody>
          <a:bodyPr/>
          <a:lstStyle/>
          <a:p>
            <a:r>
              <a:rPr lang="en-US" sz="1600" dirty="0">
                <a:ea typeface="Times New Roman" panose="02020603050405020304" pitchFamily="18" charset="0"/>
              </a:rPr>
              <a:t>With the Governor’s addition of </a:t>
            </a:r>
            <a:r>
              <a:rPr lang="en-US" sz="1600" dirty="0" smtClean="0">
                <a:ea typeface="Times New Roman" panose="02020603050405020304" pitchFamily="18" charset="0"/>
              </a:rPr>
              <a:t>roughly </a:t>
            </a:r>
            <a:r>
              <a:rPr lang="en-US" sz="1600" dirty="0">
                <a:ea typeface="Times New Roman" panose="02020603050405020304" pitchFamily="18" charset="0"/>
              </a:rPr>
              <a:t>$</a:t>
            </a:r>
            <a:r>
              <a:rPr lang="en-US" sz="1600" dirty="0" smtClean="0">
                <a:ea typeface="Times New Roman" panose="02020603050405020304" pitchFamily="18" charset="0"/>
              </a:rPr>
              <a:t>13,000,000 </a:t>
            </a:r>
            <a:r>
              <a:rPr lang="en-US" sz="1600" dirty="0">
                <a:ea typeface="Times New Roman" panose="02020603050405020304" pitchFamily="18" charset="0"/>
              </a:rPr>
              <a:t>in State funding for higher education </a:t>
            </a:r>
            <a:r>
              <a:rPr lang="en-US" sz="1600" dirty="0" smtClean="0">
                <a:ea typeface="Times New Roman" panose="02020603050405020304" pitchFamily="18" charset="0"/>
              </a:rPr>
              <a:t>since </a:t>
            </a:r>
            <a:r>
              <a:rPr lang="en-US" sz="1600" dirty="0">
                <a:ea typeface="Times New Roman" panose="02020603050405020304" pitchFamily="18" charset="0"/>
              </a:rPr>
              <a:t>the implementation of the Productivity Funding model in fiscal year 2018-19, </a:t>
            </a:r>
            <a:r>
              <a:rPr lang="en-US" sz="1600" dirty="0" smtClean="0">
                <a:ea typeface="Times New Roman" panose="02020603050405020304" pitchFamily="18" charset="0"/>
              </a:rPr>
              <a:t>institutions have been </a:t>
            </a:r>
            <a:r>
              <a:rPr lang="en-US" sz="1600" dirty="0">
                <a:ea typeface="Times New Roman" panose="02020603050405020304" pitchFamily="18" charset="0"/>
              </a:rPr>
              <a:t>tasked with </a:t>
            </a:r>
            <a:r>
              <a:rPr lang="en-US" sz="1600" dirty="0" smtClean="0">
                <a:ea typeface="Times New Roman" panose="02020603050405020304" pitchFamily="18" charset="0"/>
              </a:rPr>
              <a:t>trying to </a:t>
            </a:r>
            <a:r>
              <a:rPr lang="en-US" sz="1600" dirty="0">
                <a:ea typeface="Times New Roman" panose="02020603050405020304" pitchFamily="18" charset="0"/>
              </a:rPr>
              <a:t>limit tuition increases </a:t>
            </a:r>
            <a:r>
              <a:rPr lang="en-US" sz="1600" dirty="0" smtClean="0">
                <a:ea typeface="Times New Roman" panose="02020603050405020304" pitchFamily="18" charset="0"/>
              </a:rPr>
              <a:t>as to keep costs to students as affordable as possible.</a:t>
            </a:r>
          </a:p>
          <a:p>
            <a:r>
              <a:rPr lang="en-US" sz="1600" dirty="0" smtClean="0">
                <a:ea typeface="Times New Roman" panose="02020603050405020304" pitchFamily="18" charset="0"/>
              </a:rPr>
              <a:t>Even with these efforts, tuition and fee increases were needed at institutions causing total Tuition and Fee changes </a:t>
            </a:r>
            <a:r>
              <a:rPr lang="en-US" sz="1600" dirty="0">
                <a:ea typeface="Times New Roman" panose="02020603050405020304" pitchFamily="18" charset="0"/>
              </a:rPr>
              <a:t>from </a:t>
            </a:r>
            <a:r>
              <a:rPr lang="en-US" sz="1600" dirty="0" smtClean="0">
                <a:ea typeface="Times New Roman" panose="02020603050405020304" pitchFamily="18" charset="0"/>
              </a:rPr>
              <a:t>2018-19 </a:t>
            </a:r>
            <a:r>
              <a:rPr lang="en-US" sz="1600" dirty="0">
                <a:ea typeface="Times New Roman" panose="02020603050405020304" pitchFamily="18" charset="0"/>
              </a:rPr>
              <a:t>to </a:t>
            </a:r>
            <a:r>
              <a:rPr lang="en-US" sz="1600" dirty="0" smtClean="0">
                <a:ea typeface="Times New Roman" panose="02020603050405020304" pitchFamily="18" charset="0"/>
              </a:rPr>
              <a:t>2019-20 to reflect the following:</a:t>
            </a:r>
            <a:endParaRPr lang="en-US" sz="1600" dirty="0">
              <a:ea typeface="Times New Roman" panose="02020603050405020304" pitchFamily="18" charset="0"/>
            </a:endParaRPr>
          </a:p>
          <a:p>
            <a:pPr lvl="1"/>
            <a:r>
              <a:rPr lang="en-US" sz="1400" dirty="0"/>
              <a:t>Four-year Institutions = 1-YR Average increase </a:t>
            </a:r>
            <a:r>
              <a:rPr lang="en-US" sz="1400" dirty="0" smtClean="0"/>
              <a:t>3.1%</a:t>
            </a:r>
            <a:endParaRPr lang="en-US" sz="1400" dirty="0"/>
          </a:p>
          <a:p>
            <a:pPr lvl="1"/>
            <a:r>
              <a:rPr lang="en-US" sz="1400" dirty="0"/>
              <a:t>Two-year Institutions = 1-YR Average increase </a:t>
            </a:r>
            <a:r>
              <a:rPr lang="en-US" sz="1400" dirty="0" smtClean="0"/>
              <a:t>2.7%</a:t>
            </a:r>
            <a:endParaRPr lang="en-US" sz="1600" dirty="0" smtClean="0"/>
          </a:p>
          <a:p>
            <a:pPr marL="457200" lvl="1" indent="0">
              <a:buNone/>
            </a:pPr>
            <a:endParaRPr lang="en-US" sz="1600" dirty="0" smtClean="0"/>
          </a:p>
          <a:p>
            <a:r>
              <a:rPr lang="en-US" sz="2000" kern="0" dirty="0" smtClean="0">
                <a:solidFill>
                  <a:srgbClr val="FF0000"/>
                </a:solidFill>
                <a:latin typeface="+mj-lt"/>
              </a:rPr>
              <a:t>Latest </a:t>
            </a:r>
            <a:r>
              <a:rPr lang="en-US" sz="2000" kern="0" dirty="0">
                <a:solidFill>
                  <a:srgbClr val="FF0000"/>
                </a:solidFill>
                <a:latin typeface="+mj-lt"/>
              </a:rPr>
              <a:t>available data from SREB (</a:t>
            </a:r>
            <a:r>
              <a:rPr lang="en-US" sz="2000" kern="0" dirty="0" smtClean="0">
                <a:solidFill>
                  <a:srgbClr val="FF0000"/>
                </a:solidFill>
                <a:latin typeface="+mj-lt"/>
              </a:rPr>
              <a:t>2016-17 </a:t>
            </a:r>
            <a:r>
              <a:rPr lang="en-US" sz="2000" kern="0" dirty="0">
                <a:solidFill>
                  <a:srgbClr val="FF0000"/>
                </a:solidFill>
                <a:latin typeface="+mj-lt"/>
              </a:rPr>
              <a:t>to </a:t>
            </a:r>
            <a:r>
              <a:rPr lang="en-US" sz="2000" kern="0" dirty="0" smtClean="0">
                <a:solidFill>
                  <a:srgbClr val="FF0000"/>
                </a:solidFill>
                <a:latin typeface="+mj-lt"/>
              </a:rPr>
              <a:t>2017-18) – </a:t>
            </a:r>
          </a:p>
          <a:p>
            <a:pPr lvl="2" fontAlgn="base">
              <a:spcAft>
                <a:spcPct val="0"/>
              </a:spcAft>
              <a:buClr>
                <a:srgbClr val="CCCCCC"/>
              </a:buClr>
              <a:buFontTx/>
              <a:buChar char="•"/>
            </a:pPr>
            <a:r>
              <a:rPr lang="en-US" sz="1400" kern="0" dirty="0" smtClean="0">
                <a:solidFill>
                  <a:srgbClr val="FF0000"/>
                </a:solidFill>
                <a:latin typeface="+mj-lt"/>
              </a:rPr>
              <a:t>National Four-year Institution = 1-YR Average increase 3.5%</a:t>
            </a:r>
          </a:p>
          <a:p>
            <a:pPr lvl="2" fontAlgn="base">
              <a:spcAft>
                <a:spcPct val="0"/>
              </a:spcAft>
              <a:buClr>
                <a:srgbClr val="CCCCCC"/>
              </a:buClr>
              <a:buFontTx/>
              <a:buChar char="•"/>
            </a:pPr>
            <a:r>
              <a:rPr lang="en-US" sz="1400" kern="0" dirty="0" smtClean="0">
                <a:solidFill>
                  <a:srgbClr val="FF0000"/>
                </a:solidFill>
                <a:latin typeface="+mj-lt"/>
              </a:rPr>
              <a:t>SREB </a:t>
            </a:r>
            <a:r>
              <a:rPr lang="en-US" sz="1400" kern="0" dirty="0">
                <a:solidFill>
                  <a:srgbClr val="FF0000"/>
                </a:solidFill>
                <a:latin typeface="+mj-lt"/>
              </a:rPr>
              <a:t>Four-year Institution = 1-YR Average increase </a:t>
            </a:r>
            <a:r>
              <a:rPr lang="en-US" sz="1400" kern="0" dirty="0" smtClean="0">
                <a:solidFill>
                  <a:srgbClr val="FF0000"/>
                </a:solidFill>
                <a:latin typeface="+mj-lt"/>
              </a:rPr>
              <a:t>5.7%</a:t>
            </a:r>
          </a:p>
          <a:p>
            <a:pPr lvl="2" fontAlgn="base">
              <a:spcAft>
                <a:spcPct val="0"/>
              </a:spcAft>
              <a:buClr>
                <a:srgbClr val="CCCCCC"/>
              </a:buClr>
              <a:buFontTx/>
              <a:buChar char="•"/>
            </a:pPr>
            <a:r>
              <a:rPr lang="en-US" sz="1400" kern="0" dirty="0" smtClean="0">
                <a:solidFill>
                  <a:srgbClr val="FF0000"/>
                </a:solidFill>
                <a:latin typeface="+mj-lt"/>
              </a:rPr>
              <a:t>Arkansas Four-year Institution </a:t>
            </a:r>
            <a:r>
              <a:rPr lang="en-US" sz="1400" kern="0" dirty="0">
                <a:solidFill>
                  <a:srgbClr val="FF0000"/>
                </a:solidFill>
                <a:latin typeface="+mj-lt"/>
              </a:rPr>
              <a:t>= 1-YR Average increase </a:t>
            </a:r>
            <a:r>
              <a:rPr lang="en-US" sz="1400" kern="0" dirty="0" smtClean="0">
                <a:solidFill>
                  <a:srgbClr val="FF0000"/>
                </a:solidFill>
                <a:latin typeface="+mj-lt"/>
              </a:rPr>
              <a:t>3.0% </a:t>
            </a:r>
            <a:endParaRPr lang="en-US" sz="1400" kern="0" dirty="0">
              <a:solidFill>
                <a:srgbClr val="FF0000"/>
              </a:solidFill>
              <a:latin typeface="+mj-lt"/>
            </a:endParaRPr>
          </a:p>
          <a:p>
            <a:pPr lvl="2" fontAlgn="base">
              <a:spcAft>
                <a:spcPct val="0"/>
              </a:spcAft>
              <a:buClr>
                <a:srgbClr val="CCCCCC"/>
              </a:buClr>
              <a:buFontTx/>
              <a:buChar char="•"/>
            </a:pPr>
            <a:endParaRPr lang="en-US" sz="1400" kern="0" dirty="0">
              <a:solidFill>
                <a:srgbClr val="FF0000"/>
              </a:solidFill>
              <a:latin typeface="+mj-lt"/>
            </a:endParaRPr>
          </a:p>
          <a:p>
            <a:pPr lvl="2" fontAlgn="base">
              <a:spcAft>
                <a:spcPct val="0"/>
              </a:spcAft>
              <a:buClr>
                <a:srgbClr val="CCCCCC"/>
              </a:buClr>
              <a:buFontTx/>
              <a:buChar char="•"/>
            </a:pPr>
            <a:r>
              <a:rPr lang="en-US" sz="1400" kern="0" dirty="0">
                <a:solidFill>
                  <a:srgbClr val="FF0000"/>
                </a:solidFill>
                <a:latin typeface="+mj-lt"/>
              </a:rPr>
              <a:t>National Two-year Institution = 1-YR Average increase </a:t>
            </a:r>
            <a:r>
              <a:rPr lang="en-US" sz="1400" kern="0" dirty="0" smtClean="0">
                <a:solidFill>
                  <a:srgbClr val="FF0000"/>
                </a:solidFill>
                <a:latin typeface="+mj-lt"/>
              </a:rPr>
              <a:t>3.6% </a:t>
            </a:r>
            <a:endParaRPr lang="en-US" sz="1400" kern="0" dirty="0">
              <a:solidFill>
                <a:srgbClr val="FF0000"/>
              </a:solidFill>
              <a:latin typeface="+mj-lt"/>
            </a:endParaRPr>
          </a:p>
          <a:p>
            <a:pPr lvl="2" fontAlgn="base">
              <a:spcAft>
                <a:spcPct val="0"/>
              </a:spcAft>
              <a:buClr>
                <a:srgbClr val="CCCCCC"/>
              </a:buClr>
              <a:buFontTx/>
              <a:buChar char="•"/>
            </a:pPr>
            <a:r>
              <a:rPr lang="en-US" sz="1400" kern="0" dirty="0">
                <a:solidFill>
                  <a:srgbClr val="FF0000"/>
                </a:solidFill>
                <a:latin typeface="+mj-lt"/>
              </a:rPr>
              <a:t>SREB Two-year Institution = 1-YR Average increase </a:t>
            </a:r>
            <a:r>
              <a:rPr lang="en-US" sz="1400" kern="0" dirty="0" smtClean="0">
                <a:solidFill>
                  <a:srgbClr val="FF0000"/>
                </a:solidFill>
                <a:latin typeface="+mj-lt"/>
              </a:rPr>
              <a:t>4.2% </a:t>
            </a:r>
          </a:p>
          <a:p>
            <a:pPr lvl="2" fontAlgn="base">
              <a:spcAft>
                <a:spcPct val="0"/>
              </a:spcAft>
              <a:buClr>
                <a:srgbClr val="CCCCCC"/>
              </a:buClr>
              <a:buFontTx/>
              <a:buChar char="•"/>
            </a:pPr>
            <a:r>
              <a:rPr lang="en-US" sz="1400" kern="0" dirty="0">
                <a:solidFill>
                  <a:srgbClr val="FF0000"/>
                </a:solidFill>
                <a:latin typeface="+mj-lt"/>
              </a:rPr>
              <a:t>Arkansas </a:t>
            </a:r>
            <a:r>
              <a:rPr lang="en-US" sz="1400" kern="0" dirty="0" smtClean="0">
                <a:solidFill>
                  <a:srgbClr val="FF0000"/>
                </a:solidFill>
                <a:latin typeface="+mj-lt"/>
              </a:rPr>
              <a:t>Two-year </a:t>
            </a:r>
            <a:r>
              <a:rPr lang="en-US" sz="1400" kern="0" dirty="0">
                <a:solidFill>
                  <a:srgbClr val="FF0000"/>
                </a:solidFill>
                <a:latin typeface="+mj-lt"/>
              </a:rPr>
              <a:t>Institution = 1-YR Average increase </a:t>
            </a:r>
            <a:r>
              <a:rPr lang="en-US" sz="1400" kern="0" dirty="0" smtClean="0">
                <a:solidFill>
                  <a:srgbClr val="FF0000"/>
                </a:solidFill>
                <a:latin typeface="+mj-lt"/>
              </a:rPr>
              <a:t>2.2%</a:t>
            </a:r>
            <a:endParaRPr lang="en-US" sz="1400" kern="0" dirty="0">
              <a:solidFill>
                <a:srgbClr val="FF0000"/>
              </a:solidFill>
              <a:latin typeface="+mj-lt"/>
            </a:endParaRPr>
          </a:p>
          <a:p>
            <a:pPr marL="0" indent="0">
              <a:buNone/>
            </a:pPr>
            <a:endParaRPr lang="en-US" sz="2000" dirty="0">
              <a:latin typeface="+mj-lt"/>
            </a:endParaRPr>
          </a:p>
        </p:txBody>
      </p:sp>
    </p:spTree>
    <p:extLst>
      <p:ext uri="{BB962C8B-B14F-4D97-AF65-F5344CB8AC3E}">
        <p14:creationId xmlns:p14="http://schemas.microsoft.com/office/powerpoint/2010/main" val="4258130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Tuition Increases – 4 Year Institutions</a:t>
            </a:r>
          </a:p>
        </p:txBody>
      </p:sp>
      <p:sp>
        <p:nvSpPr>
          <p:cNvPr id="3" name="Content Placeholder 2"/>
          <p:cNvSpPr>
            <a:spLocks noGrp="1"/>
          </p:cNvSpPr>
          <p:nvPr>
            <p:ph sz="half" idx="10"/>
          </p:nvPr>
        </p:nvSpPr>
        <p:spPr/>
        <p:txBody>
          <a:bodyPr/>
          <a:lstStyle/>
          <a:p>
            <a:endParaRPr lang="en-US" dirty="0"/>
          </a:p>
        </p:txBody>
      </p:sp>
      <p:pic>
        <p:nvPicPr>
          <p:cNvPr id="5" name="Picture 4"/>
          <p:cNvPicPr>
            <a:picLocks noChangeAspect="1"/>
          </p:cNvPicPr>
          <p:nvPr/>
        </p:nvPicPr>
        <p:blipFill>
          <a:blip r:embed="rId2"/>
          <a:stretch>
            <a:fillRect/>
          </a:stretch>
        </p:blipFill>
        <p:spPr>
          <a:xfrm>
            <a:off x="457200" y="1600201"/>
            <a:ext cx="8229600" cy="4076393"/>
          </a:xfrm>
          <a:prstGeom prst="rect">
            <a:avLst/>
          </a:prstGeom>
        </p:spPr>
      </p:pic>
    </p:spTree>
    <p:extLst>
      <p:ext uri="{BB962C8B-B14F-4D97-AF65-F5344CB8AC3E}">
        <p14:creationId xmlns:p14="http://schemas.microsoft.com/office/powerpoint/2010/main" val="2243526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a:t>
            </a:r>
            <a:r>
              <a:rPr lang="en-US" sz="2800" dirty="0" smtClean="0"/>
              <a:t>8:</a:t>
            </a:r>
            <a:r>
              <a:rPr lang="en-US" sz="2800" dirty="0"/>
              <a:t/>
            </a:r>
            <a:br>
              <a:rPr lang="en-US" sz="2800" dirty="0"/>
            </a:br>
            <a:r>
              <a:rPr lang="en-US" sz="2800" dirty="0" smtClean="0"/>
              <a:t>Operating recommendations for the 2020-2021 fiscal year</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Nick Fuller</a:t>
            </a:r>
            <a:endParaRPr lang="en-US" sz="9600" dirty="0">
              <a:solidFill>
                <a:schemeClr val="accent2"/>
              </a:solidFill>
            </a:endParaRPr>
          </a:p>
          <a:p>
            <a:r>
              <a:rPr lang="en-US" sz="9600" dirty="0" smtClean="0">
                <a:solidFill>
                  <a:schemeClr val="accent2"/>
                </a:solidFill>
              </a:rPr>
              <a:t>Deputy Director</a:t>
            </a:r>
            <a:endParaRPr lang="en-US" sz="9600" dirty="0">
              <a:solidFill>
                <a:schemeClr val="accent2"/>
              </a:solidFill>
            </a:endParaRP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8973" y="5240424"/>
            <a:ext cx="2275027" cy="1602946"/>
          </a:xfrm>
          <a:prstGeom prst="rect">
            <a:avLst/>
          </a:prstGeom>
        </p:spPr>
      </p:pic>
    </p:spTree>
    <p:extLst>
      <p:ext uri="{BB962C8B-B14F-4D97-AF65-F5344CB8AC3E}">
        <p14:creationId xmlns:p14="http://schemas.microsoft.com/office/powerpoint/2010/main" val="2311414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Tuition Increases – </a:t>
            </a:r>
            <a:r>
              <a:rPr lang="en-US" dirty="0" smtClean="0"/>
              <a:t>2 </a:t>
            </a:r>
            <a:r>
              <a:rPr lang="en-US" dirty="0"/>
              <a:t>Year Institutions</a:t>
            </a:r>
          </a:p>
        </p:txBody>
      </p:sp>
      <p:sp>
        <p:nvSpPr>
          <p:cNvPr id="3" name="Content Placeholder 2"/>
          <p:cNvSpPr>
            <a:spLocks noGrp="1"/>
          </p:cNvSpPr>
          <p:nvPr>
            <p:ph sz="half" idx="10"/>
          </p:nvPr>
        </p:nvSpPr>
        <p:spPr/>
        <p:txBody>
          <a:bodyPr/>
          <a:lstStyle/>
          <a:p>
            <a:endParaRPr lang="en-US" dirty="0"/>
          </a:p>
        </p:txBody>
      </p:sp>
      <p:pic>
        <p:nvPicPr>
          <p:cNvPr id="5" name="Picture 4"/>
          <p:cNvPicPr>
            <a:picLocks noChangeAspect="1"/>
          </p:cNvPicPr>
          <p:nvPr/>
        </p:nvPicPr>
        <p:blipFill>
          <a:blip r:embed="rId2"/>
          <a:stretch>
            <a:fillRect/>
          </a:stretch>
        </p:blipFill>
        <p:spPr>
          <a:xfrm>
            <a:off x="457200" y="1600202"/>
            <a:ext cx="8229600" cy="5195619"/>
          </a:xfrm>
          <a:prstGeom prst="rect">
            <a:avLst/>
          </a:prstGeom>
        </p:spPr>
      </p:pic>
    </p:spTree>
    <p:extLst>
      <p:ext uri="{BB962C8B-B14F-4D97-AF65-F5344CB8AC3E}">
        <p14:creationId xmlns:p14="http://schemas.microsoft.com/office/powerpoint/2010/main" val="4146681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 Balances </a:t>
            </a:r>
            <a:endParaRPr lang="en-US" dirty="0"/>
          </a:p>
        </p:txBody>
      </p:sp>
      <p:sp>
        <p:nvSpPr>
          <p:cNvPr id="3" name="Content Placeholder 2"/>
          <p:cNvSpPr>
            <a:spLocks noGrp="1"/>
          </p:cNvSpPr>
          <p:nvPr>
            <p:ph sz="half" idx="10"/>
          </p:nvPr>
        </p:nvSpPr>
        <p:spPr>
          <a:xfrm>
            <a:off x="457200" y="1849584"/>
            <a:ext cx="8229600" cy="4364180"/>
          </a:xfrm>
        </p:spPr>
        <p:txBody>
          <a:bodyPr/>
          <a:lstStyle/>
          <a:p>
            <a:r>
              <a:rPr lang="en-US" dirty="0"/>
              <a:t>According to industry standards, optimal fund balances should range from 5% to 14% of the E &amp; G operating budget</a:t>
            </a:r>
            <a:r>
              <a:rPr lang="en-US" dirty="0" smtClean="0"/>
              <a:t>.</a:t>
            </a:r>
          </a:p>
          <a:p>
            <a:pPr marL="457200" lvl="1" indent="0">
              <a:buNone/>
            </a:pPr>
            <a:endParaRPr lang="en-US" dirty="0"/>
          </a:p>
          <a:p>
            <a:pPr lvl="1"/>
            <a:r>
              <a:rPr lang="en-US" dirty="0"/>
              <a:t>For </a:t>
            </a:r>
            <a:r>
              <a:rPr lang="en-US" dirty="0" smtClean="0"/>
              <a:t>2018-19, all but two of the 4-year </a:t>
            </a:r>
            <a:r>
              <a:rPr lang="en-US" dirty="0"/>
              <a:t>institutions’ fund </a:t>
            </a:r>
            <a:r>
              <a:rPr lang="en-US" dirty="0" smtClean="0"/>
              <a:t>balances were above </a:t>
            </a:r>
            <a:r>
              <a:rPr lang="en-US" dirty="0"/>
              <a:t>5</a:t>
            </a:r>
            <a:r>
              <a:rPr lang="en-US" dirty="0" smtClean="0"/>
              <a:t>%.</a:t>
            </a:r>
            <a:br>
              <a:rPr lang="en-US" dirty="0" smtClean="0"/>
            </a:br>
            <a:endParaRPr lang="en-US" dirty="0"/>
          </a:p>
          <a:p>
            <a:pPr lvl="1"/>
            <a:r>
              <a:rPr lang="en-US" dirty="0"/>
              <a:t>For </a:t>
            </a:r>
            <a:r>
              <a:rPr lang="en-US" dirty="0" smtClean="0"/>
              <a:t>2018-19, one 2-year </a:t>
            </a:r>
            <a:r>
              <a:rPr lang="en-US" dirty="0"/>
              <a:t>institution’s fund balance fell below 5</a:t>
            </a:r>
            <a:r>
              <a:rPr lang="en-US" dirty="0" smtClean="0"/>
              <a:t>%.</a:t>
            </a:r>
            <a:endParaRPr lang="en-US" dirty="0"/>
          </a:p>
          <a:p>
            <a:endParaRPr lang="en-US" dirty="0"/>
          </a:p>
        </p:txBody>
      </p:sp>
    </p:spTree>
    <p:extLst>
      <p:ext uri="{BB962C8B-B14F-4D97-AF65-F5344CB8AC3E}">
        <p14:creationId xmlns:p14="http://schemas.microsoft.com/office/powerpoint/2010/main" val="1905201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 Balances – 4-Year</a:t>
            </a:r>
            <a:endParaRPr lang="en-US" dirty="0"/>
          </a:p>
        </p:txBody>
      </p:sp>
      <p:sp>
        <p:nvSpPr>
          <p:cNvPr id="3" name="Content Placeholder 2"/>
          <p:cNvSpPr>
            <a:spLocks noGrp="1"/>
          </p:cNvSpPr>
          <p:nvPr>
            <p:ph sz="half" idx="10"/>
          </p:nvPr>
        </p:nvSpPr>
        <p:spPr/>
        <p:txBody>
          <a:bodyPr/>
          <a:lstStyle/>
          <a:p>
            <a:endParaRPr lang="en-US" dirty="0"/>
          </a:p>
        </p:txBody>
      </p:sp>
      <p:pic>
        <p:nvPicPr>
          <p:cNvPr id="5" name="Picture 4"/>
          <p:cNvPicPr>
            <a:picLocks noChangeAspect="1"/>
          </p:cNvPicPr>
          <p:nvPr/>
        </p:nvPicPr>
        <p:blipFill>
          <a:blip r:embed="rId2"/>
          <a:stretch>
            <a:fillRect/>
          </a:stretch>
        </p:blipFill>
        <p:spPr>
          <a:xfrm>
            <a:off x="208875" y="1499615"/>
            <a:ext cx="8828664" cy="5303521"/>
          </a:xfrm>
          <a:prstGeom prst="rect">
            <a:avLst/>
          </a:prstGeom>
        </p:spPr>
      </p:pic>
    </p:spTree>
    <p:extLst>
      <p:ext uri="{BB962C8B-B14F-4D97-AF65-F5344CB8AC3E}">
        <p14:creationId xmlns:p14="http://schemas.microsoft.com/office/powerpoint/2010/main" val="4133304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 Balances – 2-Year</a:t>
            </a:r>
            <a:endParaRPr lang="en-US" dirty="0"/>
          </a:p>
        </p:txBody>
      </p:sp>
      <p:sp>
        <p:nvSpPr>
          <p:cNvPr id="3" name="Content Placeholder 2"/>
          <p:cNvSpPr>
            <a:spLocks noGrp="1"/>
          </p:cNvSpPr>
          <p:nvPr>
            <p:ph sz="half" idx="10"/>
          </p:nvPr>
        </p:nvSpPr>
        <p:spPr/>
        <p:txBody>
          <a:bodyPr/>
          <a:lstStyle/>
          <a:p>
            <a:endParaRPr lang="en-US" dirty="0"/>
          </a:p>
        </p:txBody>
      </p:sp>
      <p:pic>
        <p:nvPicPr>
          <p:cNvPr id="5" name="Picture 4"/>
          <p:cNvPicPr>
            <a:picLocks noChangeAspect="1"/>
          </p:cNvPicPr>
          <p:nvPr/>
        </p:nvPicPr>
        <p:blipFill>
          <a:blip r:embed="rId2"/>
          <a:stretch>
            <a:fillRect/>
          </a:stretch>
        </p:blipFill>
        <p:spPr>
          <a:xfrm>
            <a:off x="55687" y="1511013"/>
            <a:ext cx="9032626" cy="5189709"/>
          </a:xfrm>
          <a:prstGeom prst="rect">
            <a:avLst/>
          </a:prstGeom>
        </p:spPr>
      </p:pic>
    </p:spTree>
    <p:extLst>
      <p:ext uri="{BB962C8B-B14F-4D97-AF65-F5344CB8AC3E}">
        <p14:creationId xmlns:p14="http://schemas.microsoft.com/office/powerpoint/2010/main" val="2579068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a:t>Institutional Scholarships </a:t>
            </a:r>
            <a:r>
              <a:rPr lang="en-US" sz="3500" dirty="0" smtClean="0"/>
              <a:t> </a:t>
            </a:r>
            <a:br>
              <a:rPr lang="en-US" sz="3500" dirty="0" smtClean="0"/>
            </a:br>
            <a:r>
              <a:rPr lang="en-US" sz="3500" dirty="0" smtClean="0"/>
              <a:t>(</a:t>
            </a:r>
            <a:r>
              <a:rPr lang="en-US" sz="3500" dirty="0"/>
              <a:t>Academic and Performance)</a:t>
            </a:r>
          </a:p>
        </p:txBody>
      </p:sp>
      <p:sp>
        <p:nvSpPr>
          <p:cNvPr id="3" name="Content Placeholder 2"/>
          <p:cNvSpPr>
            <a:spLocks noGrp="1"/>
          </p:cNvSpPr>
          <p:nvPr>
            <p:ph sz="half" idx="10"/>
          </p:nvPr>
        </p:nvSpPr>
        <p:spPr>
          <a:xfrm>
            <a:off x="457200" y="1600202"/>
            <a:ext cx="8229600" cy="4817690"/>
          </a:xfrm>
        </p:spPr>
        <p:txBody>
          <a:bodyPr/>
          <a:lstStyle/>
          <a:p>
            <a:r>
              <a:rPr lang="en-US" sz="2400" dirty="0"/>
              <a:t>A.C.A 6-80-106 set limitations on Institutional Scholarships from tuition and </a:t>
            </a:r>
            <a:r>
              <a:rPr lang="en-US" sz="2400" dirty="0" smtClean="0"/>
              <a:t>fees</a:t>
            </a:r>
          </a:p>
          <a:p>
            <a:pPr lvl="1"/>
            <a:r>
              <a:rPr lang="en-US" sz="2000" dirty="0"/>
              <a:t>Academic and Performance scholarships awarded to students who qualify for a Pell Grant were excluded in accordance with A.C.A. § 6-80-106. </a:t>
            </a:r>
            <a:r>
              <a:rPr lang="en-US" dirty="0" smtClean="0"/>
              <a:t/>
            </a:r>
            <a:br>
              <a:rPr lang="en-US" dirty="0" smtClean="0"/>
            </a:br>
            <a:r>
              <a:rPr lang="en-US" sz="650" dirty="0" smtClean="0"/>
              <a:t>  </a:t>
            </a:r>
            <a:endParaRPr lang="en-US" sz="650" dirty="0"/>
          </a:p>
          <a:p>
            <a:r>
              <a:rPr lang="en-US" sz="2400" dirty="0"/>
              <a:t>The limit is 20% of </a:t>
            </a:r>
            <a:r>
              <a:rPr lang="en-US" sz="2400" dirty="0" smtClean="0"/>
              <a:t>E&amp;G tuition </a:t>
            </a:r>
            <a:r>
              <a:rPr lang="en-US" sz="2400" dirty="0"/>
              <a:t>and fee </a:t>
            </a:r>
            <a:r>
              <a:rPr lang="en-US" sz="2400" dirty="0" smtClean="0"/>
              <a:t>revenue</a:t>
            </a:r>
            <a:endParaRPr lang="en-US" sz="2400" dirty="0"/>
          </a:p>
          <a:p>
            <a:r>
              <a:rPr lang="en-US" sz="2400" dirty="0" smtClean="0"/>
              <a:t>16,659 </a:t>
            </a:r>
            <a:r>
              <a:rPr lang="en-US" sz="2400" dirty="0"/>
              <a:t>scholarships were awarded at 4-Year Institutions at a cost of </a:t>
            </a:r>
            <a:r>
              <a:rPr lang="en-US" sz="2400" dirty="0" smtClean="0"/>
              <a:t>$68.6 million </a:t>
            </a:r>
            <a:r>
              <a:rPr lang="en-US" sz="2400" dirty="0"/>
              <a:t>compared to </a:t>
            </a:r>
            <a:r>
              <a:rPr lang="en-US" sz="2400" dirty="0" smtClean="0"/>
              <a:t>14,472 </a:t>
            </a:r>
            <a:r>
              <a:rPr lang="en-US" sz="2400" dirty="0"/>
              <a:t>at a cost of </a:t>
            </a:r>
            <a:r>
              <a:rPr lang="en-US" sz="2400" dirty="0" smtClean="0"/>
              <a:t>$62.7 </a:t>
            </a:r>
            <a:r>
              <a:rPr lang="en-US" sz="2400" dirty="0"/>
              <a:t>million the previous </a:t>
            </a:r>
            <a:r>
              <a:rPr lang="en-US" sz="2400" dirty="0" smtClean="0"/>
              <a:t>year    </a:t>
            </a:r>
            <a:endParaRPr lang="en-US" sz="2400" dirty="0"/>
          </a:p>
          <a:p>
            <a:r>
              <a:rPr lang="en-US" sz="2400" dirty="0"/>
              <a:t>Scholarships as a percent of tuition and fees </a:t>
            </a:r>
            <a:r>
              <a:rPr lang="en-US" sz="2400" dirty="0" smtClean="0"/>
              <a:t>were 8.9% </a:t>
            </a:r>
            <a:r>
              <a:rPr lang="en-US" sz="2400" dirty="0"/>
              <a:t>compared to </a:t>
            </a:r>
            <a:r>
              <a:rPr lang="en-US" sz="2400" dirty="0" smtClean="0"/>
              <a:t>8.2% </a:t>
            </a:r>
            <a:r>
              <a:rPr lang="en-US" sz="2400" dirty="0"/>
              <a:t>the previous year</a:t>
            </a:r>
          </a:p>
          <a:p>
            <a:endParaRPr lang="en-US" dirty="0"/>
          </a:p>
        </p:txBody>
      </p:sp>
    </p:spTree>
    <p:extLst>
      <p:ext uri="{BB962C8B-B14F-4D97-AF65-F5344CB8AC3E}">
        <p14:creationId xmlns:p14="http://schemas.microsoft.com/office/powerpoint/2010/main" val="264022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Institutional Scholarships</a:t>
            </a:r>
          </a:p>
        </p:txBody>
      </p:sp>
      <p:pic>
        <p:nvPicPr>
          <p:cNvPr id="5" name="Picture 4"/>
          <p:cNvPicPr>
            <a:picLocks noChangeAspect="1"/>
          </p:cNvPicPr>
          <p:nvPr/>
        </p:nvPicPr>
        <p:blipFill>
          <a:blip r:embed="rId2"/>
          <a:stretch>
            <a:fillRect/>
          </a:stretch>
        </p:blipFill>
        <p:spPr>
          <a:xfrm>
            <a:off x="0" y="2099150"/>
            <a:ext cx="9144000" cy="3877903"/>
          </a:xfrm>
          <a:prstGeom prst="rect">
            <a:avLst/>
          </a:prstGeom>
        </p:spPr>
      </p:pic>
    </p:spTree>
    <p:extLst>
      <p:ext uri="{BB962C8B-B14F-4D97-AF65-F5344CB8AC3E}">
        <p14:creationId xmlns:p14="http://schemas.microsoft.com/office/powerpoint/2010/main" val="3264211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Other Thoughts</a:t>
            </a:r>
            <a:endParaRPr lang="en-US" dirty="0"/>
          </a:p>
        </p:txBody>
      </p:sp>
      <p:sp>
        <p:nvSpPr>
          <p:cNvPr id="3" name="Content Placeholder 2"/>
          <p:cNvSpPr>
            <a:spLocks noGrp="1"/>
          </p:cNvSpPr>
          <p:nvPr>
            <p:ph sz="half" idx="10"/>
          </p:nvPr>
        </p:nvSpPr>
        <p:spPr>
          <a:xfrm>
            <a:off x="457200" y="1891144"/>
            <a:ext cx="8229600" cy="3782292"/>
          </a:xfrm>
        </p:spPr>
        <p:txBody>
          <a:bodyPr/>
          <a:lstStyle/>
          <a:p>
            <a:pPr marL="0" indent="0">
              <a:buNone/>
            </a:pPr>
            <a:endParaRPr lang="en-US" dirty="0" smtClean="0"/>
          </a:p>
          <a:p>
            <a:r>
              <a:rPr lang="en-US" dirty="0" smtClean="0"/>
              <a:t>Capital Funding</a:t>
            </a:r>
          </a:p>
          <a:p>
            <a:pPr lvl="1"/>
            <a:r>
              <a:rPr lang="en-US" dirty="0"/>
              <a:t>The Facilities Audit Program reported the replacement values for E&amp;G facilities as $5.3 billion. The </a:t>
            </a:r>
            <a:r>
              <a:rPr lang="en-US" b="1" dirty="0"/>
              <a:t>E&amp;G maintenance</a:t>
            </a:r>
            <a:r>
              <a:rPr lang="en-US" dirty="0"/>
              <a:t> needs as of 2018 shows that the institutions have </a:t>
            </a:r>
            <a:r>
              <a:rPr lang="en-US" b="1" dirty="0"/>
              <a:t>$3 billion </a:t>
            </a:r>
            <a:r>
              <a:rPr lang="en-US" dirty="0"/>
              <a:t>in deferred maintenance with </a:t>
            </a:r>
            <a:r>
              <a:rPr lang="en-US" b="1" dirty="0"/>
              <a:t>$244.2 million of that classified as critical</a:t>
            </a:r>
            <a:r>
              <a:rPr lang="en-US" dirty="0"/>
              <a:t>.  </a:t>
            </a:r>
          </a:p>
          <a:p>
            <a:pPr lvl="1"/>
            <a:endParaRPr lang="en-US" dirty="0" smtClean="0"/>
          </a:p>
          <a:p>
            <a:pPr marL="0" indent="0">
              <a:buNone/>
            </a:pPr>
            <a:endParaRPr lang="en-US" dirty="0" smtClean="0"/>
          </a:p>
          <a:p>
            <a:pPr marL="457200" lvl="1" indent="0">
              <a:buNone/>
            </a:pPr>
            <a:endParaRPr lang="en-US" dirty="0" smtClean="0"/>
          </a:p>
        </p:txBody>
      </p:sp>
    </p:spTree>
    <p:extLst>
      <p:ext uri="{BB962C8B-B14F-4D97-AF65-F5344CB8AC3E}">
        <p14:creationId xmlns:p14="http://schemas.microsoft.com/office/powerpoint/2010/main" val="3392255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Content Placeholder 2"/>
          <p:cNvSpPr>
            <a:spLocks noGrp="1"/>
          </p:cNvSpPr>
          <p:nvPr>
            <p:ph sz="half" idx="10"/>
          </p:nvPr>
        </p:nvSpPr>
        <p:spPr>
          <a:xfrm>
            <a:off x="457200" y="1600202"/>
            <a:ext cx="8229600" cy="4516580"/>
          </a:xfrm>
        </p:spPr>
        <p:txBody>
          <a:bodyPr/>
          <a:lstStyle/>
          <a:p>
            <a:pPr lvl="0"/>
            <a:r>
              <a:rPr lang="en-US" sz="2500" dirty="0"/>
              <a:t>Continue to work with institutions to monitor and refine the Productivity Funding Model policies to ensure adequate funding is available to meet student needs, innovation is encouraged, and that the policies continue to respond to attainment goals and priorities of the state</a:t>
            </a:r>
            <a:r>
              <a:rPr lang="en-US" sz="2500" dirty="0" smtClean="0"/>
              <a:t>.</a:t>
            </a:r>
          </a:p>
          <a:p>
            <a:pPr marL="0" lvl="0" indent="0">
              <a:buNone/>
            </a:pPr>
            <a:endParaRPr lang="en-US" sz="2500" dirty="0"/>
          </a:p>
          <a:p>
            <a:r>
              <a:rPr lang="en-US" sz="2500" dirty="0" smtClean="0"/>
              <a:t>AHECB</a:t>
            </a:r>
            <a:r>
              <a:rPr lang="en-US" sz="2500" dirty="0"/>
              <a:t>, ADHE and institutions of higher education work with the legislature toward alignment of institutional funding policies, state financial aid policies, and tuition policies in a way that prioritizes higher education affordability.</a:t>
            </a:r>
          </a:p>
        </p:txBody>
      </p:sp>
    </p:spTree>
    <p:extLst>
      <p:ext uri="{BB962C8B-B14F-4D97-AF65-F5344CB8AC3E}">
        <p14:creationId xmlns:p14="http://schemas.microsoft.com/office/powerpoint/2010/main" val="813866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a:t>
            </a:r>
            <a:r>
              <a:rPr lang="en-US" sz="2800" dirty="0" smtClean="0"/>
              <a:t>11:</a:t>
            </a:r>
            <a:r>
              <a:rPr lang="en-US" sz="2800" dirty="0"/>
              <a:t/>
            </a:r>
            <a:br>
              <a:rPr lang="en-US" sz="2800" dirty="0"/>
            </a:br>
            <a:r>
              <a:rPr lang="en-US" sz="2800" dirty="0"/>
              <a:t>Economic Feasibility </a:t>
            </a:r>
            <a:r>
              <a:rPr lang="en-US" sz="2800" dirty="0" smtClean="0"/>
              <a:t>of a LOAN ISSUE for </a:t>
            </a:r>
            <a:r>
              <a:rPr lang="en-US" sz="2800" dirty="0"/>
              <a:t>UNIVERSITY OF ARKANSAS AT LITTLE ROCK</a:t>
            </a: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Nick Fuller</a:t>
            </a:r>
            <a:endParaRPr lang="en-US" sz="9600" dirty="0">
              <a:solidFill>
                <a:schemeClr val="accent2"/>
              </a:solidFill>
            </a:endParaRPr>
          </a:p>
          <a:p>
            <a:r>
              <a:rPr lang="en-US" sz="9600" dirty="0" smtClean="0">
                <a:solidFill>
                  <a:schemeClr val="accent2"/>
                </a:solidFill>
              </a:rPr>
              <a:t>Deputy Director</a:t>
            </a:r>
            <a:endParaRPr lang="en-US" sz="9600" dirty="0">
              <a:solidFill>
                <a:schemeClr val="accent2"/>
              </a:solidFill>
            </a:endParaRP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
        <p:nvSpPr>
          <p:cNvPr id="11" name="AutoShape 2"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AutoShape 4"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4315" y="4972466"/>
            <a:ext cx="2019335" cy="1788938"/>
          </a:xfrm>
          <a:prstGeom prst="rect">
            <a:avLst/>
          </a:prstGeom>
        </p:spPr>
      </p:pic>
    </p:spTree>
    <p:extLst>
      <p:ext uri="{BB962C8B-B14F-4D97-AF65-F5344CB8AC3E}">
        <p14:creationId xmlns:p14="http://schemas.microsoft.com/office/powerpoint/2010/main" val="27681468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Relevant Information</a:t>
            </a:r>
            <a:endParaRPr lang="en-US" dirty="0"/>
          </a:p>
        </p:txBody>
      </p:sp>
      <p:sp>
        <p:nvSpPr>
          <p:cNvPr id="3" name="Content Placeholder 2"/>
          <p:cNvSpPr>
            <a:spLocks noGrp="1"/>
          </p:cNvSpPr>
          <p:nvPr>
            <p:ph sz="half" idx="10"/>
          </p:nvPr>
        </p:nvSpPr>
        <p:spPr>
          <a:xfrm>
            <a:off x="457200" y="1676399"/>
            <a:ext cx="8229600" cy="5029201"/>
          </a:xfrm>
        </p:spPr>
        <p:txBody>
          <a:bodyPr/>
          <a:lstStyle/>
          <a:p>
            <a:pPr>
              <a:lnSpc>
                <a:spcPct val="90000"/>
              </a:lnSpc>
              <a:spcAft>
                <a:spcPts val="600"/>
              </a:spcAft>
            </a:pPr>
            <a:r>
              <a:rPr lang="en-US" sz="2000" dirty="0" smtClean="0"/>
              <a:t>$1.0 million </a:t>
            </a:r>
            <a:r>
              <a:rPr lang="en-US" sz="2000" dirty="0"/>
              <a:t>with a term of </a:t>
            </a:r>
            <a:r>
              <a:rPr lang="en-US" sz="2000" dirty="0" smtClean="0"/>
              <a:t>ten (10) </a:t>
            </a:r>
            <a:r>
              <a:rPr lang="en-US" sz="2000" dirty="0"/>
              <a:t>years </a:t>
            </a:r>
            <a:r>
              <a:rPr lang="en-US" sz="2000" dirty="0" smtClean="0"/>
              <a:t>@ a rate not to exceed 0.00%</a:t>
            </a:r>
            <a:endParaRPr lang="en-US" sz="2000" dirty="0"/>
          </a:p>
          <a:p>
            <a:pPr marL="0" indent="0">
              <a:lnSpc>
                <a:spcPct val="90000"/>
              </a:lnSpc>
              <a:spcAft>
                <a:spcPts val="600"/>
              </a:spcAft>
              <a:buNone/>
            </a:pPr>
            <a:endParaRPr lang="en-US" sz="2000" dirty="0"/>
          </a:p>
          <a:p>
            <a:pPr>
              <a:lnSpc>
                <a:spcPct val="90000"/>
              </a:lnSpc>
              <a:spcAft>
                <a:spcPts val="600"/>
              </a:spcAft>
            </a:pPr>
            <a:r>
              <a:rPr lang="en-US" sz="2000" dirty="0" smtClean="0">
                <a:solidFill>
                  <a:prstClr val="black"/>
                </a:solidFill>
              </a:rPr>
              <a:t>Educational &amp; General (E&amp;G) purposes</a:t>
            </a:r>
            <a:endParaRPr lang="en-US" sz="2000" dirty="0"/>
          </a:p>
          <a:p>
            <a:pPr>
              <a:lnSpc>
                <a:spcPct val="90000"/>
              </a:lnSpc>
              <a:spcAft>
                <a:spcPts val="600"/>
              </a:spcAft>
            </a:pPr>
            <a:endParaRPr lang="en-US" sz="2000" dirty="0"/>
          </a:p>
          <a:p>
            <a:pPr>
              <a:lnSpc>
                <a:spcPct val="90000"/>
              </a:lnSpc>
              <a:spcAft>
                <a:spcPts val="600"/>
              </a:spcAft>
            </a:pPr>
            <a:r>
              <a:rPr lang="en-US" sz="2000" dirty="0"/>
              <a:t>Revenue Funding </a:t>
            </a:r>
            <a:r>
              <a:rPr lang="en-US" sz="2000" dirty="0" smtClean="0"/>
              <a:t>Sources:  Tuition &amp; Fee Revenue</a:t>
            </a:r>
          </a:p>
          <a:p>
            <a:pPr>
              <a:lnSpc>
                <a:spcPct val="90000"/>
              </a:lnSpc>
              <a:spcAft>
                <a:spcPts val="600"/>
              </a:spcAft>
            </a:pPr>
            <a:endParaRPr lang="en-US" sz="2000" dirty="0"/>
          </a:p>
          <a:p>
            <a:pPr>
              <a:lnSpc>
                <a:spcPct val="90000"/>
              </a:lnSpc>
              <a:spcAft>
                <a:spcPts val="600"/>
              </a:spcAft>
            </a:pPr>
            <a:r>
              <a:rPr lang="en-US" sz="2000" dirty="0"/>
              <a:t>The loan is being sought from the Arkansas Sustainable Building Design Revolving Loan Fund, which is managed by the Division of Building Authority (DBA</a:t>
            </a:r>
            <a:r>
              <a:rPr lang="en-US" sz="2000" dirty="0" smtClean="0"/>
              <a:t>)</a:t>
            </a:r>
          </a:p>
          <a:p>
            <a:pPr>
              <a:lnSpc>
                <a:spcPct val="90000"/>
              </a:lnSpc>
              <a:spcAft>
                <a:spcPts val="600"/>
              </a:spcAft>
            </a:pPr>
            <a:endParaRPr lang="en-US" sz="2000" dirty="0"/>
          </a:p>
          <a:p>
            <a:r>
              <a:rPr lang="en-US" sz="2000" dirty="0" smtClean="0"/>
              <a:t>Proceeds from the loan issue will be used </a:t>
            </a:r>
            <a:r>
              <a:rPr lang="en-US" sz="2000" dirty="0"/>
              <a:t>to replace two aged and failing chillers and the associated cooling tower and pumps, which meet the revolving loan fund energy savings requirements.</a:t>
            </a:r>
            <a:endParaRPr lang="en-US" sz="2000" dirty="0" smtClean="0"/>
          </a:p>
        </p:txBody>
      </p:sp>
    </p:spTree>
    <p:extLst>
      <p:ext uri="{BB962C8B-B14F-4D97-AF65-F5344CB8AC3E}">
        <p14:creationId xmlns:p14="http://schemas.microsoft.com/office/powerpoint/2010/main" val="3646721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 Recommendation</a:t>
            </a:r>
            <a:endParaRPr lang="en-US" dirty="0"/>
          </a:p>
        </p:txBody>
      </p:sp>
      <p:sp>
        <p:nvSpPr>
          <p:cNvPr id="3" name="Content Placeholder 2"/>
          <p:cNvSpPr>
            <a:spLocks noGrp="1"/>
          </p:cNvSpPr>
          <p:nvPr>
            <p:ph sz="half" idx="10"/>
          </p:nvPr>
        </p:nvSpPr>
        <p:spPr>
          <a:xfrm>
            <a:off x="76200" y="1600200"/>
            <a:ext cx="9067800" cy="5029200"/>
          </a:xfrm>
        </p:spPr>
        <p:txBody>
          <a:bodyPr/>
          <a:lstStyle/>
          <a:p>
            <a:pPr>
              <a:tabLst>
                <a:tab pos="168275" algn="l"/>
              </a:tabLst>
            </a:pPr>
            <a:r>
              <a:rPr lang="en-US" sz="2400" dirty="0"/>
              <a:t>Recommendations for State Operating levels are based on Productivity Funding Recommendations as well as current estimates for EETF and WF2000 funding</a:t>
            </a:r>
            <a:r>
              <a:rPr lang="en-US" sz="2400" dirty="0" smtClean="0"/>
              <a:t>. Non-formula recommendations are based off of 2</a:t>
            </a:r>
            <a:r>
              <a:rPr lang="en-US" sz="2400" baseline="30000" dirty="0" smtClean="0"/>
              <a:t>nd</a:t>
            </a:r>
            <a:r>
              <a:rPr lang="en-US" sz="2400" dirty="0" smtClean="0"/>
              <a:t> year recommendations approved last year.</a:t>
            </a:r>
            <a:endParaRPr lang="en-US" sz="2400" dirty="0"/>
          </a:p>
          <a:p>
            <a:pPr>
              <a:tabLst>
                <a:tab pos="168275" algn="l"/>
              </a:tabLst>
            </a:pPr>
            <a:endParaRPr lang="en-US" sz="2400" dirty="0"/>
          </a:p>
          <a:p>
            <a:pPr>
              <a:spcBef>
                <a:spcPts val="1800"/>
              </a:spcBef>
            </a:pPr>
            <a:r>
              <a:rPr lang="en-US" sz="2400" dirty="0"/>
              <a:t>ADHE is recommending an additional 2% spending authority increase to the funding recommendations within the productivity model to account for any fluctuations with the forecast for special revenues that are included in the State appropriations.</a:t>
            </a:r>
          </a:p>
          <a:p>
            <a:pPr lvl="2">
              <a:spcBef>
                <a:spcPts val="1800"/>
              </a:spcBef>
            </a:pPr>
            <a:endParaRPr lang="en-US" sz="2400" dirty="0" smtClean="0">
              <a:latin typeface="Times New Roman" pitchFamily="18" charset="0"/>
              <a:cs typeface="Times New Roman" pitchFamily="18" charset="0"/>
            </a:endParaRPr>
          </a:p>
          <a:p>
            <a:pPr>
              <a:spcBef>
                <a:spcPts val="1800"/>
              </a:spcBef>
            </a:pPr>
            <a:endParaRPr lang="en-US" sz="3000" dirty="0" smtClean="0">
              <a:latin typeface="Times New Roman" pitchFamily="18" charset="0"/>
              <a:cs typeface="Times New Roman" pitchFamily="18" charset="0"/>
            </a:endParaRPr>
          </a:p>
          <a:p>
            <a:pPr marL="0" indent="0">
              <a:spcBef>
                <a:spcPts val="1800"/>
              </a:spcBef>
              <a:buNone/>
            </a:pPr>
            <a:endParaRPr lang="en-US" sz="3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23523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a:t>
            </a:r>
            <a:r>
              <a:rPr lang="en-US" sz="2800" dirty="0" smtClean="0"/>
              <a:t>12:</a:t>
            </a:r>
            <a:r>
              <a:rPr lang="en-US" sz="2800" dirty="0"/>
              <a:t/>
            </a:r>
            <a:br>
              <a:rPr lang="en-US" sz="2800" dirty="0"/>
            </a:br>
            <a:r>
              <a:rPr lang="en-US" sz="2800" dirty="0"/>
              <a:t>Economic Feasibility </a:t>
            </a:r>
            <a:r>
              <a:rPr lang="en-US" sz="2800" dirty="0" smtClean="0"/>
              <a:t>of a LOAN ISSUE for </a:t>
            </a:r>
            <a:r>
              <a:rPr lang="en-US" sz="2800" dirty="0"/>
              <a:t/>
            </a:r>
            <a:br>
              <a:rPr lang="en-US" sz="2800" dirty="0"/>
            </a:br>
            <a:r>
              <a:rPr lang="en-US" sz="2800" dirty="0"/>
              <a:t>ARKANSAS SCHOOL FOR MATHEMATICS, SCIENCES AND THE ARTS</a:t>
            </a: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Nick Fuller</a:t>
            </a:r>
            <a:endParaRPr lang="en-US" sz="9600" dirty="0">
              <a:solidFill>
                <a:schemeClr val="accent2"/>
              </a:solidFill>
            </a:endParaRPr>
          </a:p>
          <a:p>
            <a:r>
              <a:rPr lang="en-US" sz="9600" dirty="0" smtClean="0">
                <a:solidFill>
                  <a:schemeClr val="accent2"/>
                </a:solidFill>
              </a:rPr>
              <a:t>Deputy Director</a:t>
            </a:r>
            <a:endParaRPr lang="en-US" sz="9600" dirty="0">
              <a:solidFill>
                <a:schemeClr val="accent2"/>
              </a:solidFill>
            </a:endParaRP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
        <p:nvSpPr>
          <p:cNvPr id="11" name="AutoShape 2"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AutoShape 4"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6450" y="5406307"/>
            <a:ext cx="3257550" cy="1400175"/>
          </a:xfrm>
          <a:prstGeom prst="rect">
            <a:avLst/>
          </a:prstGeom>
        </p:spPr>
      </p:pic>
    </p:spTree>
    <p:extLst>
      <p:ext uri="{BB962C8B-B14F-4D97-AF65-F5344CB8AC3E}">
        <p14:creationId xmlns:p14="http://schemas.microsoft.com/office/powerpoint/2010/main" val="1021667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Relevant Information</a:t>
            </a:r>
            <a:endParaRPr lang="en-US" dirty="0"/>
          </a:p>
        </p:txBody>
      </p:sp>
      <p:sp>
        <p:nvSpPr>
          <p:cNvPr id="3" name="Content Placeholder 2"/>
          <p:cNvSpPr>
            <a:spLocks noGrp="1"/>
          </p:cNvSpPr>
          <p:nvPr>
            <p:ph sz="half" idx="10"/>
          </p:nvPr>
        </p:nvSpPr>
        <p:spPr>
          <a:xfrm>
            <a:off x="457200" y="1676399"/>
            <a:ext cx="8229600" cy="4829175"/>
          </a:xfrm>
        </p:spPr>
        <p:txBody>
          <a:bodyPr/>
          <a:lstStyle/>
          <a:p>
            <a:pPr>
              <a:lnSpc>
                <a:spcPct val="90000"/>
              </a:lnSpc>
              <a:spcAft>
                <a:spcPts val="600"/>
              </a:spcAft>
            </a:pPr>
            <a:r>
              <a:rPr lang="en-US" sz="2200" dirty="0" smtClean="0"/>
              <a:t>$1.0 million </a:t>
            </a:r>
            <a:r>
              <a:rPr lang="en-US" sz="2200" dirty="0"/>
              <a:t>with a term of </a:t>
            </a:r>
            <a:r>
              <a:rPr lang="en-US" sz="2200" dirty="0" smtClean="0"/>
              <a:t>ten (10) </a:t>
            </a:r>
            <a:r>
              <a:rPr lang="en-US" sz="2200" dirty="0"/>
              <a:t>years </a:t>
            </a:r>
            <a:r>
              <a:rPr lang="en-US" sz="2200" dirty="0" smtClean="0"/>
              <a:t>@ a rate not to exceed 2.50%</a:t>
            </a:r>
            <a:endParaRPr lang="en-US" sz="2200" dirty="0"/>
          </a:p>
          <a:p>
            <a:pPr marL="0" indent="0">
              <a:lnSpc>
                <a:spcPct val="90000"/>
              </a:lnSpc>
              <a:spcAft>
                <a:spcPts val="600"/>
              </a:spcAft>
              <a:buNone/>
            </a:pPr>
            <a:endParaRPr lang="en-US" sz="2200" dirty="0"/>
          </a:p>
          <a:p>
            <a:pPr>
              <a:lnSpc>
                <a:spcPct val="90000"/>
              </a:lnSpc>
              <a:spcAft>
                <a:spcPts val="600"/>
              </a:spcAft>
            </a:pPr>
            <a:r>
              <a:rPr lang="en-US" sz="2200" dirty="0">
                <a:solidFill>
                  <a:prstClr val="black"/>
                </a:solidFill>
              </a:rPr>
              <a:t>Educational &amp; General (E&amp;G) purposes</a:t>
            </a:r>
          </a:p>
          <a:p>
            <a:pPr>
              <a:lnSpc>
                <a:spcPct val="90000"/>
              </a:lnSpc>
              <a:spcAft>
                <a:spcPts val="600"/>
              </a:spcAft>
            </a:pPr>
            <a:endParaRPr lang="en-US" sz="2200" dirty="0"/>
          </a:p>
          <a:p>
            <a:pPr>
              <a:lnSpc>
                <a:spcPct val="90000"/>
              </a:lnSpc>
              <a:spcAft>
                <a:spcPts val="600"/>
              </a:spcAft>
            </a:pPr>
            <a:r>
              <a:rPr lang="en-US" sz="2200" dirty="0"/>
              <a:t>Revenue Funding Source: </a:t>
            </a:r>
            <a:r>
              <a:rPr lang="en-US" sz="2200" dirty="0" smtClean="0"/>
              <a:t> E&amp;G Revenue</a:t>
            </a:r>
          </a:p>
          <a:p>
            <a:pPr marL="0" indent="0">
              <a:lnSpc>
                <a:spcPct val="90000"/>
              </a:lnSpc>
              <a:spcAft>
                <a:spcPts val="600"/>
              </a:spcAft>
              <a:buNone/>
            </a:pPr>
            <a:endParaRPr lang="en-US" sz="2200" dirty="0"/>
          </a:p>
          <a:p>
            <a:r>
              <a:rPr lang="en-US" sz="2200" dirty="0"/>
              <a:t>Proceeds from the </a:t>
            </a:r>
            <a:r>
              <a:rPr lang="en-US" sz="2200" dirty="0" smtClean="0"/>
              <a:t>loan issue </a:t>
            </a:r>
            <a:r>
              <a:rPr lang="en-US" sz="2200" dirty="0"/>
              <a:t>will be used to renovate current structures into expanded student residences and shared community spaces, which will allow ASMSA to accommodate approximately 24 additional students.</a:t>
            </a:r>
            <a:endParaRPr lang="en-US" sz="2200" dirty="0" smtClean="0"/>
          </a:p>
        </p:txBody>
      </p:sp>
    </p:spTree>
    <p:extLst>
      <p:ext uri="{BB962C8B-B14F-4D97-AF65-F5344CB8AC3E}">
        <p14:creationId xmlns:p14="http://schemas.microsoft.com/office/powerpoint/2010/main" val="744117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a:t>
            </a:r>
            <a:r>
              <a:rPr lang="en-US" sz="2800" dirty="0" smtClean="0"/>
              <a:t>13:</a:t>
            </a:r>
            <a:r>
              <a:rPr lang="en-US" sz="2800" dirty="0"/>
              <a:t/>
            </a:r>
            <a:br>
              <a:rPr lang="en-US" sz="2800" dirty="0"/>
            </a:br>
            <a:r>
              <a:rPr lang="en-US" sz="2800" dirty="0"/>
              <a:t>Economic Feasibility </a:t>
            </a:r>
            <a:r>
              <a:rPr lang="en-US" sz="2800" dirty="0" smtClean="0"/>
              <a:t>of a LINE OF CREDIT LOAN ISSUE for </a:t>
            </a:r>
            <a:r>
              <a:rPr lang="en-US" sz="2800" dirty="0"/>
              <a:t>HENDERSON STATE UNIVERSITY</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Nick Fuller</a:t>
            </a:r>
            <a:endParaRPr lang="en-US" sz="9600" dirty="0">
              <a:solidFill>
                <a:schemeClr val="accent2"/>
              </a:solidFill>
            </a:endParaRPr>
          </a:p>
          <a:p>
            <a:r>
              <a:rPr lang="en-US" sz="9600" dirty="0" smtClean="0">
                <a:solidFill>
                  <a:schemeClr val="accent2"/>
                </a:solidFill>
              </a:rPr>
              <a:t>Deputy Director</a:t>
            </a:r>
            <a:endParaRPr lang="en-US" sz="9600" dirty="0">
              <a:solidFill>
                <a:schemeClr val="accent2"/>
              </a:solidFill>
            </a:endParaRP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
        <p:nvSpPr>
          <p:cNvPr id="11" name="AutoShape 2"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AutoShape 4"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425" y="5095631"/>
            <a:ext cx="2466975" cy="1685925"/>
          </a:xfrm>
          <a:prstGeom prst="rect">
            <a:avLst/>
          </a:prstGeom>
        </p:spPr>
      </p:pic>
    </p:spTree>
    <p:extLst>
      <p:ext uri="{BB962C8B-B14F-4D97-AF65-F5344CB8AC3E}">
        <p14:creationId xmlns:p14="http://schemas.microsoft.com/office/powerpoint/2010/main" val="42902672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Relevant Information</a:t>
            </a:r>
            <a:endParaRPr lang="en-US" dirty="0"/>
          </a:p>
        </p:txBody>
      </p:sp>
      <p:sp>
        <p:nvSpPr>
          <p:cNvPr id="3" name="Content Placeholder 2"/>
          <p:cNvSpPr>
            <a:spLocks noGrp="1"/>
          </p:cNvSpPr>
          <p:nvPr>
            <p:ph sz="half" idx="10"/>
          </p:nvPr>
        </p:nvSpPr>
        <p:spPr>
          <a:xfrm>
            <a:off x="457200" y="1676399"/>
            <a:ext cx="8229600" cy="4829175"/>
          </a:xfrm>
        </p:spPr>
        <p:txBody>
          <a:bodyPr/>
          <a:lstStyle/>
          <a:p>
            <a:pPr>
              <a:lnSpc>
                <a:spcPct val="90000"/>
              </a:lnSpc>
              <a:spcAft>
                <a:spcPts val="600"/>
              </a:spcAft>
            </a:pPr>
            <a:r>
              <a:rPr lang="en-US" sz="2200" dirty="0" smtClean="0"/>
              <a:t>$3.0 </a:t>
            </a:r>
            <a:r>
              <a:rPr lang="en-US" sz="2200" dirty="0"/>
              <a:t>million revolving line of credit </a:t>
            </a:r>
            <a:r>
              <a:rPr lang="en-US" sz="2200" dirty="0" smtClean="0"/>
              <a:t>loan to </a:t>
            </a:r>
            <a:r>
              <a:rPr lang="en-US" sz="2200" dirty="0"/>
              <a:t>provide overdraft protection of payroll drafts in the case that the monthly allotment of State General Revenue funds has not yet been received in the payroll </a:t>
            </a:r>
            <a:r>
              <a:rPr lang="en-US" sz="2200" dirty="0" smtClean="0"/>
              <a:t>account.</a:t>
            </a:r>
            <a:endParaRPr lang="en-US" sz="2200" dirty="0"/>
          </a:p>
          <a:p>
            <a:pPr marL="0" indent="0">
              <a:lnSpc>
                <a:spcPct val="90000"/>
              </a:lnSpc>
              <a:spcAft>
                <a:spcPts val="600"/>
              </a:spcAft>
              <a:buNone/>
            </a:pPr>
            <a:endParaRPr lang="en-US" sz="2200" dirty="0"/>
          </a:p>
          <a:p>
            <a:pPr>
              <a:lnSpc>
                <a:spcPct val="90000"/>
              </a:lnSpc>
              <a:spcAft>
                <a:spcPts val="600"/>
              </a:spcAft>
            </a:pPr>
            <a:r>
              <a:rPr lang="en-US" sz="2200" dirty="0">
                <a:solidFill>
                  <a:prstClr val="black"/>
                </a:solidFill>
              </a:rPr>
              <a:t>Educational and general </a:t>
            </a:r>
            <a:r>
              <a:rPr lang="en-US" sz="2200" dirty="0" smtClean="0">
                <a:solidFill>
                  <a:prstClr val="black"/>
                </a:solidFill>
              </a:rPr>
              <a:t>purposes (E&amp;G)</a:t>
            </a:r>
            <a:endParaRPr lang="en-US" sz="2200" dirty="0"/>
          </a:p>
          <a:p>
            <a:pPr>
              <a:lnSpc>
                <a:spcPct val="90000"/>
              </a:lnSpc>
              <a:spcAft>
                <a:spcPts val="600"/>
              </a:spcAft>
            </a:pPr>
            <a:endParaRPr lang="en-US" sz="2200" dirty="0"/>
          </a:p>
          <a:p>
            <a:pPr>
              <a:lnSpc>
                <a:spcPct val="90000"/>
              </a:lnSpc>
              <a:spcAft>
                <a:spcPts val="600"/>
              </a:spcAft>
            </a:pPr>
            <a:r>
              <a:rPr lang="en-US" sz="2200" dirty="0"/>
              <a:t>Revenue Funding Source: </a:t>
            </a:r>
            <a:r>
              <a:rPr lang="en-US" sz="2200" dirty="0" smtClean="0"/>
              <a:t> Tuition &amp; Fee Revenue</a:t>
            </a:r>
          </a:p>
          <a:p>
            <a:pPr marL="0" indent="0">
              <a:lnSpc>
                <a:spcPct val="90000"/>
              </a:lnSpc>
              <a:spcAft>
                <a:spcPts val="600"/>
              </a:spcAft>
              <a:buNone/>
            </a:pPr>
            <a:endParaRPr lang="en-US" sz="2200" dirty="0"/>
          </a:p>
          <a:p>
            <a:r>
              <a:rPr lang="en-US" sz="2200" dirty="0"/>
              <a:t>Proceeds from the </a:t>
            </a:r>
            <a:r>
              <a:rPr lang="en-US" sz="2200" dirty="0" smtClean="0"/>
              <a:t>loan issue </a:t>
            </a:r>
            <a:r>
              <a:rPr lang="en-US" sz="2200" dirty="0"/>
              <a:t>will be used to </a:t>
            </a:r>
            <a:r>
              <a:rPr lang="en-US" sz="2200" dirty="0" smtClean="0"/>
              <a:t>bridge </a:t>
            </a:r>
            <a:r>
              <a:rPr lang="en-US" sz="2200" dirty="0"/>
              <a:t>the timing difference between the occurrence of payroll drafts and the receipt of State General Revenue funds.</a:t>
            </a:r>
            <a:endParaRPr lang="en-US" sz="2400" dirty="0" smtClean="0"/>
          </a:p>
        </p:txBody>
      </p:sp>
    </p:spTree>
    <p:extLst>
      <p:ext uri="{BB962C8B-B14F-4D97-AF65-F5344CB8AC3E}">
        <p14:creationId xmlns:p14="http://schemas.microsoft.com/office/powerpoint/2010/main" val="769119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663125" y="4517290"/>
            <a:ext cx="7618726" cy="0"/>
          </a:xfrm>
          <a:prstGeom prst="line">
            <a:avLst/>
          </a:prstGeom>
          <a:ln w="25400" cmpd="sng">
            <a:solidFill>
              <a:schemeClr val="accent2"/>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57200"/>
            <a:ext cx="2439842" cy="1719072"/>
          </a:xfrm>
          <a:prstGeom prst="rect">
            <a:avLst/>
          </a:prstGeom>
        </p:spPr>
      </p:pic>
      <p:sp>
        <p:nvSpPr>
          <p:cNvPr id="3" name="TextBox 2"/>
          <p:cNvSpPr txBox="1"/>
          <p:nvPr/>
        </p:nvSpPr>
        <p:spPr>
          <a:xfrm>
            <a:off x="838200" y="4876800"/>
            <a:ext cx="7415813"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alpha val="70000"/>
                  </a:prstClr>
                </a:solidFill>
                <a:effectLst/>
                <a:uLnTx/>
                <a:uFillTx/>
                <a:latin typeface="Georgia"/>
                <a:ea typeface="Roboto Condensed bold" panose="02000000000000000000" pitchFamily="2" charset="0"/>
                <a:cs typeface="Roboto Condensed bold" panose="02000000000000000000" pitchFamily="2" charset="0"/>
              </a:rPr>
              <a:t>Dr. Jessie J Walker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alpha val="70000"/>
                  </a:prstClr>
                </a:solidFill>
                <a:effectLst/>
                <a:uLnTx/>
                <a:uFillTx/>
                <a:latin typeface="Georgia"/>
                <a:ea typeface="Roboto Condensed bold" panose="02000000000000000000" pitchFamily="2" charset="0"/>
                <a:cs typeface="Roboto Condensed bold" panose="02000000000000000000" pitchFamily="2" charset="0"/>
              </a:rPr>
              <a:t>Senior Associate Director of Academic Affairs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alpha val="70000"/>
                  </a:prstClr>
                </a:solidFill>
                <a:effectLst/>
                <a:uLnTx/>
                <a:uFillTx/>
                <a:latin typeface="Georgia"/>
                <a:ea typeface="Roboto Condensed bold" panose="02000000000000000000" pitchFamily="2" charset="0"/>
                <a:cs typeface="Roboto Condensed bold" panose="02000000000000000000" pitchFamily="2" charset="0"/>
              </a:rPr>
              <a:t>/Research &amp; Analytics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eorgia"/>
              <a:ea typeface="+mn-ea"/>
              <a:cs typeface="+mn-cs"/>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615" y="457200"/>
            <a:ext cx="2275027" cy="1602946"/>
          </a:xfrm>
          <a:prstGeom prst="rect">
            <a:avLst/>
          </a:prstGeom>
        </p:spPr>
      </p:pic>
    </p:spTree>
    <p:extLst>
      <p:ext uri="{BB962C8B-B14F-4D97-AF65-F5344CB8AC3E}">
        <p14:creationId xmlns:p14="http://schemas.microsoft.com/office/powerpoint/2010/main" val="36511615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txBox="1">
            <a:spLocks/>
          </p:cNvSpPr>
          <p:nvPr/>
        </p:nvSpPr>
        <p:spPr>
          <a:xfrm>
            <a:off x="381000" y="3570787"/>
            <a:ext cx="7583027" cy="989823"/>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Calibri" charset="0"/>
                <a:ea typeface="Calibri" charset="0"/>
                <a:cs typeface="Calibri" charset="0"/>
              </a:rPr>
              <a:t>ACADEMIC COMMITTEE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Calibri" charset="0"/>
                <a:ea typeface="Calibri" charset="0"/>
                <a:cs typeface="Calibri" charset="0"/>
              </a:rPr>
              <a:t>CONSENT AGENDA ITEMS</a:t>
            </a:r>
            <a:endParaRPr kumimoji="0" lang="en-US" sz="3600" b="0" i="0" u="none" strike="noStrike" kern="1200" cap="none" spc="0" normalizeH="0" baseline="0" noProof="0" dirty="0">
              <a:ln>
                <a:noFill/>
              </a:ln>
              <a:solidFill>
                <a:srgbClr val="F3644D"/>
              </a:solidFill>
              <a:effectLst/>
              <a:uLnTx/>
              <a:uFillTx/>
              <a:latin typeface="Calibri" charset="0"/>
              <a:ea typeface="Calibri" charset="0"/>
              <a:cs typeface="Calibri" charset="0"/>
            </a:endParaRPr>
          </a:p>
        </p:txBody>
      </p:sp>
      <p:cxnSp>
        <p:nvCxnSpPr>
          <p:cNvPr id="17" name="Straight Connector 16"/>
          <p:cNvCxnSpPr/>
          <p:nvPr/>
        </p:nvCxnSpPr>
        <p:spPr>
          <a:xfrm>
            <a:off x="663125" y="4517290"/>
            <a:ext cx="7618726" cy="0"/>
          </a:xfrm>
          <a:prstGeom prst="line">
            <a:avLst/>
          </a:prstGeom>
          <a:ln w="25400" cmpd="sng">
            <a:solidFill>
              <a:schemeClr val="accent2"/>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949457"/>
            <a:ext cx="2439842" cy="171907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415" y="1967841"/>
            <a:ext cx="2275027" cy="1602946"/>
          </a:xfrm>
          <a:prstGeom prst="rect">
            <a:avLst/>
          </a:prstGeom>
        </p:spPr>
      </p:pic>
    </p:spTree>
    <p:extLst>
      <p:ext uri="{BB962C8B-B14F-4D97-AF65-F5344CB8AC3E}">
        <p14:creationId xmlns:p14="http://schemas.microsoft.com/office/powerpoint/2010/main" val="15767211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600" dirty="0"/>
              <a:t/>
            </a:r>
            <a:br>
              <a:rPr lang="en-US" sz="3600" dirty="0"/>
            </a:br>
            <a:r>
              <a:rPr lang="en-US" sz="3600" dirty="0" smtClean="0"/>
              <a:t>Consent Items</a:t>
            </a:r>
            <a:r>
              <a:rPr lang="en-US" sz="2800" dirty="0" smtClean="0"/>
              <a:t/>
            </a:r>
            <a:br>
              <a:rPr lang="en-US" sz="2800" dirty="0" smtClean="0"/>
            </a:br>
            <a:r>
              <a:rPr lang="en-US" sz="3600" dirty="0" smtClean="0"/>
              <a:t>					</a:t>
            </a:r>
            <a:endParaRPr lang="en-US" sz="3600" dirty="0"/>
          </a:p>
        </p:txBody>
      </p:sp>
      <p:sp>
        <p:nvSpPr>
          <p:cNvPr id="3" name="Content Placeholder 2"/>
          <p:cNvSpPr>
            <a:spLocks noGrp="1"/>
          </p:cNvSpPr>
          <p:nvPr>
            <p:ph sz="half" idx="10"/>
          </p:nvPr>
        </p:nvSpPr>
        <p:spPr>
          <a:xfrm>
            <a:off x="457200" y="1600200"/>
            <a:ext cx="8001000" cy="4572000"/>
          </a:xfrm>
        </p:spPr>
        <p:txBody>
          <a:bodyPr/>
          <a:lstStyle/>
          <a:p>
            <a:pPr marL="0" indent="0">
              <a:buNone/>
            </a:pPr>
            <a:endParaRPr lang="en-US" sz="2300" dirty="0" smtClean="0"/>
          </a:p>
          <a:p>
            <a:pPr marL="0" indent="0">
              <a:buNone/>
            </a:pPr>
            <a:endParaRPr lang="en-US" sz="2300" dirty="0" smtClean="0"/>
          </a:p>
        </p:txBody>
      </p:sp>
      <p:sp>
        <p:nvSpPr>
          <p:cNvPr id="5" name="Rectangle 4"/>
          <p:cNvSpPr/>
          <p:nvPr/>
        </p:nvSpPr>
        <p:spPr>
          <a:xfrm>
            <a:off x="228600" y="1630680"/>
            <a:ext cx="8686800"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*14.  	Arkansas Tech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Bachelor of Science in Applied Statistics with Options in 	Actuarial Science or Data 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*15.	Black River Technical College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Certificate of Proficiency in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Riflesmithing</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Certificate of Proficiency in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Shotgunsmithing</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Certificate of Proficiency in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Pistolsmithing</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Technical Certificate in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Gunsmithing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 Long Gun Emphasis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Associate of Applied Science in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Gunsmithing</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36576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*Numbers refer to main agenda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708483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600" dirty="0"/>
              <a:t/>
            </a:r>
            <a:br>
              <a:rPr lang="en-US" sz="3600" dirty="0"/>
            </a:br>
            <a:r>
              <a:rPr lang="en-US" sz="3600" dirty="0" smtClean="0"/>
              <a:t>Consent Items</a:t>
            </a:r>
            <a:r>
              <a:rPr lang="en-US" sz="2800" dirty="0" smtClean="0"/>
              <a:t/>
            </a:r>
            <a:br>
              <a:rPr lang="en-US" sz="2800" dirty="0" smtClean="0"/>
            </a:br>
            <a:r>
              <a:rPr lang="en-US" sz="3600" dirty="0" smtClean="0"/>
              <a:t>					</a:t>
            </a:r>
            <a:endParaRPr lang="en-US" sz="3600" dirty="0"/>
          </a:p>
        </p:txBody>
      </p:sp>
      <p:sp>
        <p:nvSpPr>
          <p:cNvPr id="3" name="Content Placeholder 2"/>
          <p:cNvSpPr>
            <a:spLocks noGrp="1"/>
          </p:cNvSpPr>
          <p:nvPr>
            <p:ph sz="half" idx="10"/>
          </p:nvPr>
        </p:nvSpPr>
        <p:spPr>
          <a:xfrm>
            <a:off x="457200" y="1600200"/>
            <a:ext cx="8001000" cy="4572000"/>
          </a:xfrm>
        </p:spPr>
        <p:txBody>
          <a:bodyPr/>
          <a:lstStyle/>
          <a:p>
            <a:pPr marL="0" indent="0">
              <a:buNone/>
            </a:pPr>
            <a:endParaRPr lang="en-US" sz="2300" dirty="0" smtClean="0"/>
          </a:p>
          <a:p>
            <a:pPr marL="0" indent="0">
              <a:buNone/>
            </a:pPr>
            <a:endParaRPr lang="en-US" sz="2300" dirty="0" smtClean="0"/>
          </a:p>
        </p:txBody>
      </p:sp>
      <p:sp>
        <p:nvSpPr>
          <p:cNvPr id="5" name="Rectangle 4"/>
          <p:cNvSpPr/>
          <p:nvPr/>
        </p:nvSpPr>
        <p:spPr>
          <a:xfrm>
            <a:off x="228600" y="1630680"/>
            <a:ext cx="8686800" cy="48936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*16.	Southeast Arkansas College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Certificate of Proficiency in Lodging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Certificate of Proficiency in Restaurant 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Certificate of Proficiency in Beverages and Bar 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Technical Certificate in Hospitality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Associate of Applied Science in Hospitality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*17.	Southeast Arkansas College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Certificate of Proficiency in Cyber Security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Technical Certificate in Cyber Security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Associate of applied Science in Cyber Security Management	</a:t>
            </a:r>
          </a:p>
          <a:p>
            <a:pPr marL="0" marR="0" lvl="0" indent="-36576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*Numbers refer to main agenda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999965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600" dirty="0"/>
              <a:t/>
            </a:r>
            <a:br>
              <a:rPr lang="en-US" sz="3600" dirty="0"/>
            </a:br>
            <a:r>
              <a:rPr lang="en-US" sz="3600" dirty="0" smtClean="0"/>
              <a:t>Consent Items</a:t>
            </a:r>
            <a:r>
              <a:rPr lang="en-US" sz="2800" dirty="0" smtClean="0"/>
              <a:t/>
            </a:r>
            <a:br>
              <a:rPr lang="en-US" sz="2800" dirty="0" smtClean="0"/>
            </a:br>
            <a:r>
              <a:rPr lang="en-US" sz="3600" dirty="0" smtClean="0"/>
              <a:t>					</a:t>
            </a:r>
            <a:endParaRPr lang="en-US" sz="3600" dirty="0"/>
          </a:p>
        </p:txBody>
      </p:sp>
      <p:sp>
        <p:nvSpPr>
          <p:cNvPr id="3" name="Content Placeholder 2"/>
          <p:cNvSpPr>
            <a:spLocks noGrp="1"/>
          </p:cNvSpPr>
          <p:nvPr>
            <p:ph sz="half" idx="10"/>
          </p:nvPr>
        </p:nvSpPr>
        <p:spPr>
          <a:xfrm>
            <a:off x="457200" y="1600200"/>
            <a:ext cx="8001000" cy="4572000"/>
          </a:xfrm>
        </p:spPr>
        <p:txBody>
          <a:bodyPr/>
          <a:lstStyle/>
          <a:p>
            <a:pPr marL="0" indent="0">
              <a:buNone/>
            </a:pPr>
            <a:endParaRPr lang="en-US" sz="2300" dirty="0" smtClean="0"/>
          </a:p>
          <a:p>
            <a:pPr marL="0" indent="0">
              <a:buNone/>
            </a:pPr>
            <a:endParaRPr lang="en-US" sz="2300" dirty="0" smtClean="0"/>
          </a:p>
        </p:txBody>
      </p:sp>
      <p:sp>
        <p:nvSpPr>
          <p:cNvPr id="5" name="Rectangle 4"/>
          <p:cNvSpPr/>
          <p:nvPr/>
        </p:nvSpPr>
        <p:spPr>
          <a:xfrm>
            <a:off x="228600" y="1630680"/>
            <a:ext cx="8686800"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*18.	University of Central Arkansas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Educational Specialist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EdS</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in Digital Age Teaching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36576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*Numbers refer to main agenda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690771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00"/>
            <a:ext cx="9144000" cy="1371600"/>
          </a:xfrm>
        </p:spPr>
        <p:txBody>
          <a:bodyPr/>
          <a:lstStyle/>
          <a:p>
            <a:r>
              <a:rPr lang="en-US" sz="3200" dirty="0" smtClean="0"/>
              <a:t>Agenda Item  no. 19</a:t>
            </a:r>
            <a:br>
              <a:rPr lang="en-US" sz="3200" dirty="0" smtClean="0"/>
            </a:br>
            <a:r>
              <a:rPr lang="en-US" sz="3200" dirty="0"/>
              <a:t>Institutional Certification </a:t>
            </a:r>
            <a:r>
              <a:rPr lang="en-US" sz="3200" dirty="0" smtClean="0"/>
              <a:t/>
            </a:r>
            <a:br>
              <a:rPr lang="en-US" sz="3200" dirty="0" smtClean="0"/>
            </a:br>
            <a:r>
              <a:rPr lang="en-US" sz="3200" dirty="0" smtClean="0"/>
              <a:t>Advisory </a:t>
            </a:r>
            <a:r>
              <a:rPr lang="en-US" sz="3200" dirty="0"/>
              <a:t>Committee: Resolutions </a:t>
            </a:r>
          </a:p>
        </p:txBody>
      </p:sp>
      <p:sp>
        <p:nvSpPr>
          <p:cNvPr id="3" name="Subtitle 2"/>
          <p:cNvSpPr>
            <a:spLocks noGrp="1"/>
          </p:cNvSpPr>
          <p:nvPr>
            <p:ph type="body" idx="1"/>
          </p:nvPr>
        </p:nvSpPr>
        <p:spPr>
          <a:xfrm>
            <a:off x="457200" y="1752600"/>
            <a:ext cx="8001000" cy="11430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pPr>
              <a:defRPr/>
            </a:pPr>
            <a:r>
              <a:rPr lang="en-US" sz="9600" b="1" dirty="0" smtClean="0">
                <a:solidFill>
                  <a:schemeClr val="tx1">
                    <a:alpha val="70000"/>
                  </a:schemeClr>
                </a:solidFill>
                <a:ea typeface="Roboto Condensed bold" panose="02000000000000000000" pitchFamily="2" charset="0"/>
                <a:cs typeface="Roboto Condensed bold" panose="02000000000000000000" pitchFamily="2" charset="0"/>
              </a:rPr>
              <a:t>Alana Boles</a:t>
            </a:r>
          </a:p>
          <a:p>
            <a:pPr>
              <a:defRPr/>
            </a:pPr>
            <a:r>
              <a:rPr lang="en-US" sz="9600" b="1" dirty="0" smtClean="0">
                <a:solidFill>
                  <a:schemeClr val="tx1">
                    <a:alpha val="70000"/>
                  </a:schemeClr>
                </a:solidFill>
                <a:ea typeface="Roboto Condensed bold" panose="02000000000000000000" pitchFamily="2" charset="0"/>
                <a:cs typeface="Roboto Condensed bold" panose="02000000000000000000" pitchFamily="2" charset="0"/>
              </a:rPr>
              <a:t>Program Director of Private Career and </a:t>
            </a:r>
          </a:p>
          <a:p>
            <a:pPr>
              <a:defRPr/>
            </a:pPr>
            <a:r>
              <a:rPr lang="en-US" sz="9600" b="1" dirty="0" smtClean="0">
                <a:solidFill>
                  <a:schemeClr val="tx1">
                    <a:alpha val="70000"/>
                  </a:schemeClr>
                </a:solidFill>
                <a:ea typeface="Roboto Condensed bold" panose="02000000000000000000" pitchFamily="2" charset="0"/>
                <a:cs typeface="Roboto Condensed bold" panose="02000000000000000000" pitchFamily="2" charset="0"/>
              </a:rPr>
              <a:t>Out-of-State Education</a:t>
            </a:r>
            <a:endParaRPr lang="en-US" sz="9600" b="1" dirty="0">
              <a:solidFill>
                <a:schemeClr val="tx1">
                  <a:alpha val="70000"/>
                </a:schemeClr>
              </a:solidFill>
              <a:ea typeface="Roboto Condensed bold" panose="02000000000000000000" pitchFamily="2" charset="0"/>
              <a:cs typeface="Roboto Condensed bold" panose="02000000000000000000" pitchFamily="2"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8973" y="5240424"/>
            <a:ext cx="2275027" cy="1602946"/>
          </a:xfrm>
          <a:prstGeom prst="rect">
            <a:avLst/>
          </a:prstGeom>
        </p:spPr>
      </p:pic>
    </p:spTree>
    <p:extLst>
      <p:ext uri="{BB962C8B-B14F-4D97-AF65-F5344CB8AC3E}">
        <p14:creationId xmlns:p14="http://schemas.microsoft.com/office/powerpoint/2010/main" val="32583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dirty="0" smtClean="0"/>
              <a:t>Operating Recommendations</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14173200" y="104775"/>
            <a:ext cx="266700" cy="247650"/>
          </a:xfrm>
          <a:prstGeom prst="rect">
            <a:avLst/>
          </a:prstGeom>
          <a:noFill/>
          <a:ln w="9525">
            <a:miter lim="800000"/>
            <a:headEnd/>
            <a:tailEnd/>
          </a:ln>
        </p:spPr>
      </p:pic>
      <p:sp>
        <p:nvSpPr>
          <p:cNvPr id="28" name="TextBox 27"/>
          <p:cNvSpPr txBox="1"/>
          <p:nvPr/>
        </p:nvSpPr>
        <p:spPr>
          <a:xfrm>
            <a:off x="4038600" y="2895600"/>
            <a:ext cx="184731" cy="369332"/>
          </a:xfrm>
          <a:prstGeom prst="rect">
            <a:avLst/>
          </a:prstGeom>
          <a:noFill/>
        </p:spPr>
        <p:txBody>
          <a:bodyPr wrap="none" rtlCol="0">
            <a:spAutoFit/>
          </a:bodyPr>
          <a:lstStyle/>
          <a:p>
            <a:endParaRPr lang="en-US" dirty="0">
              <a:solidFill>
                <a:prstClr val="black"/>
              </a:solidFill>
            </a:endParaRPr>
          </a:p>
        </p:txBody>
      </p:sp>
      <p:pic>
        <p:nvPicPr>
          <p:cNvPr id="8" name="Object 1">
            <a:extLst>
              <a:ext uri="{63B3BB69-23CF-44E3-9099-C40C66FF867C}">
                <a14:compatExt xmlns:a14="http://schemas.microsoft.com/office/drawing/2010/main" spid="_x0000_s3073"/>
              </a:ext>
            </a:extLst>
          </p:cNvPr>
          <p:cNvPicPr>
            <a:picLocks noChangeAspect="1"/>
          </p:cNvPicPr>
          <p:nvPr/>
        </p:nvPicPr>
        <p:blipFill>
          <a:blip r:embed="rId3"/>
          <a:stretch>
            <a:fillRect/>
          </a:stretch>
        </p:blipFill>
        <p:spPr>
          <a:xfrm>
            <a:off x="14630400" y="3895725"/>
            <a:ext cx="266700" cy="247650"/>
          </a:xfrm>
          <a:prstGeom prst="rect">
            <a:avLst/>
          </a:prstGeom>
        </p:spPr>
      </p:pic>
      <p:pic>
        <p:nvPicPr>
          <p:cNvPr id="13" name="Object 1">
            <a:extLst>
              <a:ext uri="{63B3BB69-23CF-44E3-9099-C40C66FF867C}">
                <a14:compatExt xmlns:a14="http://schemas.microsoft.com/office/drawing/2010/main" spid="_x0000_s3073"/>
              </a:ext>
            </a:extLst>
          </p:cNvPr>
          <p:cNvPicPr>
            <a:picLocks noChangeAspect="1"/>
          </p:cNvPicPr>
          <p:nvPr/>
        </p:nvPicPr>
        <p:blipFill>
          <a:blip r:embed="rId3"/>
          <a:stretch>
            <a:fillRect/>
          </a:stretch>
        </p:blipFill>
        <p:spPr>
          <a:xfrm>
            <a:off x="14630400" y="2743200"/>
            <a:ext cx="266700" cy="247650"/>
          </a:xfrm>
          <a:prstGeom prst="rect">
            <a:avLst/>
          </a:prstGeom>
        </p:spPr>
      </p:pic>
      <p:pic>
        <p:nvPicPr>
          <p:cNvPr id="3" name="Picture 2"/>
          <p:cNvPicPr>
            <a:picLocks noChangeAspect="1"/>
          </p:cNvPicPr>
          <p:nvPr/>
        </p:nvPicPr>
        <p:blipFill>
          <a:blip r:embed="rId4"/>
          <a:stretch>
            <a:fillRect/>
          </a:stretch>
        </p:blipFill>
        <p:spPr>
          <a:xfrm>
            <a:off x="0" y="1402730"/>
            <a:ext cx="9144000" cy="4840560"/>
          </a:xfrm>
          <a:prstGeom prst="rect">
            <a:avLst/>
          </a:prstGeom>
        </p:spPr>
      </p:pic>
    </p:spTree>
    <p:extLst>
      <p:ext uri="{BB962C8B-B14F-4D97-AF65-F5344CB8AC3E}">
        <p14:creationId xmlns:p14="http://schemas.microsoft.com/office/powerpoint/2010/main" val="25723326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200" dirty="0"/>
              <a:t>Institutional Certification Advisory Committee (ICAC)</a:t>
            </a:r>
          </a:p>
        </p:txBody>
      </p:sp>
      <p:sp>
        <p:nvSpPr>
          <p:cNvPr id="3" name="Content Placeholder 2"/>
          <p:cNvSpPr>
            <a:spLocks noGrp="1"/>
          </p:cNvSpPr>
          <p:nvPr>
            <p:ph sz="half" idx="10"/>
          </p:nvPr>
        </p:nvSpPr>
        <p:spPr>
          <a:xfrm>
            <a:off x="457200" y="1600200"/>
            <a:ext cx="8001000" cy="4572000"/>
          </a:xfrm>
        </p:spPr>
        <p:txBody>
          <a:bodyPr/>
          <a:lstStyle/>
          <a:p>
            <a:pPr marL="0" indent="0">
              <a:buNone/>
            </a:pPr>
            <a:endParaRPr lang="en-US" sz="2300" dirty="0" smtClean="0"/>
          </a:p>
          <a:p>
            <a:pPr marL="0" indent="0">
              <a:buNone/>
            </a:pPr>
            <a:endParaRPr lang="en-US" sz="2300" dirty="0"/>
          </a:p>
          <a:p>
            <a:r>
              <a:rPr lang="en-US" dirty="0"/>
              <a:t>8</a:t>
            </a:r>
            <a:r>
              <a:rPr lang="en-US" dirty="0" smtClean="0"/>
              <a:t> Colleges</a:t>
            </a:r>
            <a:endParaRPr lang="en-US" dirty="0"/>
          </a:p>
          <a:p>
            <a:r>
              <a:rPr lang="en-US" dirty="0" smtClean="0"/>
              <a:t>23 Degree and Certificate Programs </a:t>
            </a:r>
          </a:p>
          <a:p>
            <a:pPr marL="0" indent="0">
              <a:buNone/>
            </a:pPr>
            <a:endParaRPr lang="en-US" sz="2000" b="1" dirty="0"/>
          </a:p>
          <a:p>
            <a:pPr marL="0" indent="0">
              <a:buNone/>
            </a:pPr>
            <a:endParaRPr lang="en-US" sz="2300" dirty="0" smtClean="0"/>
          </a:p>
        </p:txBody>
      </p:sp>
      <p:sp>
        <p:nvSpPr>
          <p:cNvPr id="5" name="Rectangle 4"/>
          <p:cNvSpPr/>
          <p:nvPr/>
        </p:nvSpPr>
        <p:spPr>
          <a:xfrm>
            <a:off x="228600" y="1219200"/>
            <a:ext cx="868680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334798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00"/>
            <a:ext cx="9144000" cy="1371600"/>
          </a:xfrm>
        </p:spPr>
        <p:txBody>
          <a:bodyPr/>
          <a:lstStyle/>
          <a:p>
            <a:r>
              <a:rPr lang="en-US" sz="3200" dirty="0" smtClean="0"/>
              <a:t>Agenda Item  no. 20</a:t>
            </a:r>
            <a:br>
              <a:rPr lang="en-US" sz="3200" dirty="0" smtClean="0"/>
            </a:br>
            <a:r>
              <a:rPr lang="en-US" sz="3200" dirty="0" smtClean="0"/>
              <a:t>Letters of Notification</a:t>
            </a:r>
            <a:endParaRPr lang="en-US" sz="3200" dirty="0"/>
          </a:p>
        </p:txBody>
      </p:sp>
      <p:sp>
        <p:nvSpPr>
          <p:cNvPr id="3" name="Subtitle 2"/>
          <p:cNvSpPr>
            <a:spLocks noGrp="1"/>
          </p:cNvSpPr>
          <p:nvPr>
            <p:ph type="body" idx="1"/>
          </p:nvPr>
        </p:nvSpPr>
        <p:spPr>
          <a:xfrm>
            <a:off x="457200" y="1752600"/>
            <a:ext cx="8001000" cy="11430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pPr>
              <a:defRPr/>
            </a:pPr>
            <a:r>
              <a:rPr lang="en-US" sz="9600" b="1" dirty="0" smtClean="0">
                <a:solidFill>
                  <a:schemeClr val="tx1">
                    <a:alpha val="70000"/>
                  </a:schemeClr>
                </a:solidFill>
                <a:ea typeface="Roboto Condensed bold" panose="02000000000000000000" pitchFamily="2" charset="0"/>
                <a:cs typeface="Roboto Condensed bold" panose="02000000000000000000" pitchFamily="2" charset="0"/>
              </a:rPr>
              <a:t>Lillian Williams</a:t>
            </a:r>
            <a:endParaRPr lang="en-US" sz="9600" b="1" dirty="0">
              <a:solidFill>
                <a:schemeClr val="tx1">
                  <a:alpha val="70000"/>
                </a:schemeClr>
              </a:solidFill>
              <a:ea typeface="Roboto Condensed bold" panose="02000000000000000000" pitchFamily="2" charset="0"/>
              <a:cs typeface="Roboto Condensed bold" panose="02000000000000000000" pitchFamily="2" charset="0"/>
            </a:endParaRPr>
          </a:p>
          <a:p>
            <a:pPr>
              <a:defRPr/>
            </a:pPr>
            <a:r>
              <a:rPr lang="en-US" sz="9600" b="1" dirty="0" smtClean="0">
                <a:solidFill>
                  <a:schemeClr val="tx1">
                    <a:alpha val="70000"/>
                  </a:schemeClr>
                </a:solidFill>
                <a:ea typeface="Roboto Condensed bold" panose="02000000000000000000" pitchFamily="2" charset="0"/>
                <a:cs typeface="Roboto Condensed bold" panose="02000000000000000000" pitchFamily="2" charset="0"/>
              </a:rPr>
              <a:t>Academic </a:t>
            </a:r>
            <a:r>
              <a:rPr lang="en-US" sz="9600" b="1" dirty="0">
                <a:solidFill>
                  <a:schemeClr val="tx1">
                    <a:alpha val="70000"/>
                  </a:schemeClr>
                </a:solidFill>
                <a:ea typeface="Roboto Condensed bold" panose="02000000000000000000" pitchFamily="2" charset="0"/>
                <a:cs typeface="Roboto Condensed bold" panose="02000000000000000000" pitchFamily="2" charset="0"/>
              </a:rPr>
              <a:t>Affairs</a:t>
            </a:r>
          </a:p>
          <a:p>
            <a:pPr>
              <a:defRPr/>
            </a:pPr>
            <a:endParaRPr lang="en-US" sz="9600" b="1" dirty="0">
              <a:solidFill>
                <a:schemeClr val="tx1">
                  <a:alpha val="70000"/>
                </a:schemeClr>
              </a:solidFill>
              <a:ea typeface="Roboto Condensed bold" panose="02000000000000000000" pitchFamily="2" charset="0"/>
              <a:cs typeface="Roboto Condensed bold" panose="02000000000000000000" pitchFamily="2"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8973" y="5240424"/>
            <a:ext cx="2275027" cy="1602946"/>
          </a:xfrm>
          <a:prstGeom prst="rect">
            <a:avLst/>
          </a:prstGeom>
        </p:spPr>
      </p:pic>
    </p:spTree>
    <p:extLst>
      <p:ext uri="{BB962C8B-B14F-4D97-AF65-F5344CB8AC3E}">
        <p14:creationId xmlns:p14="http://schemas.microsoft.com/office/powerpoint/2010/main" val="17198985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dirty="0" smtClean="0"/>
              <a:t>Letters of Notification</a:t>
            </a:r>
            <a:br>
              <a:rPr lang="en-US" sz="2800" dirty="0" smtClean="0"/>
            </a:br>
            <a:r>
              <a:rPr lang="en-US" sz="5300" dirty="0" smtClean="0"/>
              <a:t/>
            </a:r>
            <a:br>
              <a:rPr lang="en-US" sz="5300" dirty="0" smtClean="0"/>
            </a:br>
            <a:r>
              <a:rPr lang="en-US" dirty="0" smtClean="0"/>
              <a:t>	</a:t>
            </a:r>
            <a:endParaRPr lang="en-US" dirty="0"/>
          </a:p>
        </p:txBody>
      </p:sp>
      <p:sp>
        <p:nvSpPr>
          <p:cNvPr id="3" name="Content Placeholder 2"/>
          <p:cNvSpPr>
            <a:spLocks noGrp="1"/>
          </p:cNvSpPr>
          <p:nvPr>
            <p:ph sz="half" idx="10"/>
          </p:nvPr>
        </p:nvSpPr>
        <p:spPr>
          <a:xfrm>
            <a:off x="457200" y="1905000"/>
            <a:ext cx="8305800" cy="4648200"/>
          </a:xfrm>
        </p:spPr>
        <p:txBody>
          <a:bodyPr/>
          <a:lstStyle/>
          <a:p>
            <a:pPr>
              <a:buSzPct val="145000"/>
              <a:buNone/>
            </a:pPr>
            <a:endParaRPr lang="en-US" sz="2400" b="1" dirty="0" smtClean="0"/>
          </a:p>
          <a:p>
            <a:pPr>
              <a:buSzPct val="145000"/>
            </a:pPr>
            <a:r>
              <a:rPr lang="en-US" sz="2400" dirty="0" smtClean="0"/>
              <a:t>Programs approved by the ADHE Director</a:t>
            </a:r>
          </a:p>
          <a:p>
            <a:pPr marL="0" indent="0">
              <a:buSzPct val="145000"/>
              <a:buNone/>
            </a:pPr>
            <a:endParaRPr lang="en-US" sz="2400" dirty="0" smtClean="0"/>
          </a:p>
          <a:p>
            <a:pPr>
              <a:buSzPct val="145000"/>
            </a:pPr>
            <a:r>
              <a:rPr lang="en-US" sz="2400" dirty="0" smtClean="0"/>
              <a:t>Programs must be included on the AHECB agenda prior to initiation </a:t>
            </a:r>
          </a:p>
          <a:p>
            <a:pPr marL="0" indent="0">
              <a:buSzPct val="145000"/>
              <a:buNone/>
            </a:pPr>
            <a:endParaRPr lang="en-US" sz="2400" dirty="0" smtClean="0"/>
          </a:p>
          <a:p>
            <a:pPr>
              <a:buSzPct val="145000"/>
            </a:pPr>
            <a:r>
              <a:rPr lang="en-US" sz="2400" dirty="0" smtClean="0"/>
              <a:t>Programs are reasonable and moderate extensions of existing certificates and degrees</a:t>
            </a:r>
          </a:p>
          <a:p>
            <a:pPr>
              <a:buNone/>
            </a:pPr>
            <a:endParaRPr lang="en-US" sz="2400" dirty="0" smtClean="0"/>
          </a:p>
          <a:p>
            <a:pPr>
              <a:buNone/>
            </a:pPr>
            <a:endParaRPr lang="en-US" sz="2400" dirty="0" smtClean="0"/>
          </a:p>
          <a:p>
            <a:endParaRPr lang="en-US" sz="2400" dirty="0" smtClean="0"/>
          </a:p>
          <a:p>
            <a:pPr>
              <a:buNone/>
            </a:pPr>
            <a:endParaRPr lang="en-US" sz="2400" dirty="0" smtClean="0"/>
          </a:p>
          <a:p>
            <a:endParaRPr lang="en-US" sz="2400" dirty="0" smtClean="0"/>
          </a:p>
        </p:txBody>
      </p:sp>
    </p:spTree>
    <p:extLst>
      <p:ext uri="{BB962C8B-B14F-4D97-AF65-F5344CB8AC3E}">
        <p14:creationId xmlns:p14="http://schemas.microsoft.com/office/powerpoint/2010/main" val="41970022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00"/>
            <a:ext cx="9144000" cy="1371600"/>
          </a:xfrm>
        </p:spPr>
        <p:txBody>
          <a:bodyPr/>
          <a:lstStyle/>
          <a:p>
            <a:r>
              <a:rPr lang="en-US" sz="3200" dirty="0" smtClean="0"/>
              <a:t>Agenda Item  no. 21</a:t>
            </a:r>
            <a:br>
              <a:rPr lang="en-US" sz="3200" dirty="0" smtClean="0"/>
            </a:br>
            <a:r>
              <a:rPr lang="en-US" sz="3200" dirty="0" smtClean="0"/>
              <a:t>Letters of Intent</a:t>
            </a:r>
            <a:endParaRPr lang="en-US" sz="3200" dirty="0"/>
          </a:p>
        </p:txBody>
      </p:sp>
      <p:sp>
        <p:nvSpPr>
          <p:cNvPr id="3" name="Subtitle 2"/>
          <p:cNvSpPr>
            <a:spLocks noGrp="1"/>
          </p:cNvSpPr>
          <p:nvPr>
            <p:ph type="body" idx="1"/>
          </p:nvPr>
        </p:nvSpPr>
        <p:spPr>
          <a:xfrm>
            <a:off x="533400" y="19050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pPr>
              <a:defRPr/>
            </a:pPr>
            <a:r>
              <a:rPr lang="en-US" sz="9600" b="1" dirty="0" smtClean="0">
                <a:solidFill>
                  <a:schemeClr val="tx1">
                    <a:alpha val="70000"/>
                  </a:schemeClr>
                </a:solidFill>
                <a:ea typeface="Roboto Condensed bold" panose="02000000000000000000" pitchFamily="2" charset="0"/>
                <a:cs typeface="Roboto Condensed bold" panose="02000000000000000000" pitchFamily="2" charset="0"/>
              </a:rPr>
              <a:t>Lillian Williams</a:t>
            </a:r>
            <a:endParaRPr lang="en-US" sz="9600" b="1" dirty="0">
              <a:solidFill>
                <a:schemeClr val="tx1">
                  <a:alpha val="70000"/>
                </a:schemeClr>
              </a:solidFill>
              <a:ea typeface="Roboto Condensed bold" panose="02000000000000000000" pitchFamily="2" charset="0"/>
              <a:cs typeface="Roboto Condensed bold" panose="02000000000000000000" pitchFamily="2" charset="0"/>
            </a:endParaRPr>
          </a:p>
          <a:p>
            <a:pPr>
              <a:defRPr/>
            </a:pPr>
            <a:r>
              <a:rPr lang="en-US" sz="9600" b="1" dirty="0" smtClean="0">
                <a:solidFill>
                  <a:schemeClr val="tx1">
                    <a:alpha val="70000"/>
                  </a:schemeClr>
                </a:solidFill>
                <a:ea typeface="Roboto Condensed bold" panose="02000000000000000000" pitchFamily="2" charset="0"/>
                <a:cs typeface="Roboto Condensed bold" panose="02000000000000000000" pitchFamily="2" charset="0"/>
              </a:rPr>
              <a:t>Academic </a:t>
            </a:r>
            <a:r>
              <a:rPr lang="en-US" sz="9600" b="1" dirty="0">
                <a:solidFill>
                  <a:schemeClr val="tx1">
                    <a:alpha val="70000"/>
                  </a:schemeClr>
                </a:solidFill>
                <a:ea typeface="Roboto Condensed bold" panose="02000000000000000000" pitchFamily="2" charset="0"/>
                <a:cs typeface="Roboto Condensed bold" panose="02000000000000000000" pitchFamily="2" charset="0"/>
              </a:rPr>
              <a:t>Affairs</a:t>
            </a:r>
          </a:p>
          <a:p>
            <a:pPr>
              <a:defRPr/>
            </a:pPr>
            <a:endParaRPr lang="en-US" sz="9600" b="1" dirty="0">
              <a:solidFill>
                <a:schemeClr val="tx1">
                  <a:alpha val="70000"/>
                </a:schemeClr>
              </a:solidFill>
              <a:ea typeface="Roboto Condensed bold" panose="02000000000000000000" pitchFamily="2" charset="0"/>
              <a:cs typeface="Roboto Condensed bold" panose="02000000000000000000" pitchFamily="2"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8973" y="5240424"/>
            <a:ext cx="2275027" cy="1602946"/>
          </a:xfrm>
          <a:prstGeom prst="rect">
            <a:avLst/>
          </a:prstGeom>
        </p:spPr>
      </p:pic>
    </p:spTree>
    <p:extLst>
      <p:ext uri="{BB962C8B-B14F-4D97-AF65-F5344CB8AC3E}">
        <p14:creationId xmlns:p14="http://schemas.microsoft.com/office/powerpoint/2010/main" val="20248367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noAutofit/>
          </a:bodyPr>
          <a:lstStyle/>
          <a:p>
            <a:r>
              <a:rPr lang="en-US" sz="3200" dirty="0" smtClean="0"/>
              <a:t/>
            </a:r>
            <a:br>
              <a:rPr lang="en-US" sz="3200" dirty="0" smtClean="0"/>
            </a:br>
            <a:r>
              <a:rPr lang="en-US" sz="2800" dirty="0" smtClean="0"/>
              <a:t/>
            </a:r>
            <a:br>
              <a:rPr lang="en-US" sz="2800" dirty="0" smtClean="0"/>
            </a:br>
            <a:r>
              <a:rPr lang="en-US" sz="2800" dirty="0" smtClean="0"/>
              <a:t>Letters of Intent</a:t>
            </a:r>
            <a:r>
              <a:rPr lang="en-US" sz="5300" dirty="0" smtClean="0"/>
              <a:t/>
            </a:r>
            <a:br>
              <a:rPr lang="en-US" sz="5300" dirty="0" smtClean="0"/>
            </a:br>
            <a:r>
              <a:rPr lang="en-US" dirty="0" smtClean="0"/>
              <a:t>	</a:t>
            </a:r>
            <a:endParaRPr lang="en-US" dirty="0"/>
          </a:p>
        </p:txBody>
      </p:sp>
      <p:sp>
        <p:nvSpPr>
          <p:cNvPr id="3" name="Content Placeholder 2"/>
          <p:cNvSpPr>
            <a:spLocks noGrp="1"/>
          </p:cNvSpPr>
          <p:nvPr>
            <p:ph sz="half" idx="10"/>
          </p:nvPr>
        </p:nvSpPr>
        <p:spPr>
          <a:xfrm>
            <a:off x="457200" y="1905000"/>
            <a:ext cx="8305800" cy="4648200"/>
          </a:xfrm>
        </p:spPr>
        <p:txBody>
          <a:bodyPr/>
          <a:lstStyle/>
          <a:p>
            <a:pPr>
              <a:buSzPct val="145000"/>
              <a:buNone/>
            </a:pPr>
            <a:endParaRPr lang="en-US" sz="2400" b="1" dirty="0" smtClean="0"/>
          </a:p>
          <a:p>
            <a:pPr>
              <a:buSzPct val="145000"/>
            </a:pPr>
            <a:r>
              <a:rPr lang="en-US" sz="2400" dirty="0" smtClean="0"/>
              <a:t>Notification of institutional plans to offer new programs or organizational units that require Coordinating Board approval</a:t>
            </a:r>
          </a:p>
          <a:p>
            <a:pPr marL="0" indent="0">
              <a:buSzPct val="145000"/>
              <a:buNone/>
            </a:pPr>
            <a:endParaRPr lang="en-US" sz="2400" dirty="0" smtClean="0"/>
          </a:p>
          <a:p>
            <a:pPr>
              <a:buSzPct val="145000"/>
            </a:pPr>
            <a:r>
              <a:rPr lang="en-US" sz="2400" dirty="0" smtClean="0"/>
              <a:t>Chief academic officers and chief executive officers can comment on the proposals before consideration by AHECB</a:t>
            </a:r>
          </a:p>
          <a:p>
            <a:pPr>
              <a:buNone/>
            </a:pPr>
            <a:endParaRPr lang="en-US" sz="2400" dirty="0" smtClean="0"/>
          </a:p>
          <a:p>
            <a:pPr>
              <a:buNone/>
            </a:pPr>
            <a:endParaRPr lang="en-US" sz="2400" dirty="0" smtClean="0"/>
          </a:p>
          <a:p>
            <a:endParaRPr lang="en-US" sz="2400" dirty="0" smtClean="0"/>
          </a:p>
          <a:p>
            <a:pPr>
              <a:buNone/>
            </a:pPr>
            <a:endParaRPr lang="en-US" sz="2400" dirty="0" smtClean="0"/>
          </a:p>
          <a:p>
            <a:endParaRPr lang="en-US" sz="2400" dirty="0" smtClean="0"/>
          </a:p>
        </p:txBody>
      </p:sp>
    </p:spTree>
    <p:extLst>
      <p:ext uri="{BB962C8B-B14F-4D97-AF65-F5344CB8AC3E}">
        <p14:creationId xmlns:p14="http://schemas.microsoft.com/office/powerpoint/2010/main" val="27261741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600" dirty="0"/>
              <a:t/>
            </a:r>
            <a:br>
              <a:rPr lang="en-US" sz="3600" dirty="0"/>
            </a:br>
            <a:r>
              <a:rPr lang="en-US" sz="3600" dirty="0" smtClean="0"/>
              <a:t>Approval of  Minutes</a:t>
            </a:r>
            <a:r>
              <a:rPr lang="en-US" sz="2800" dirty="0" smtClean="0"/>
              <a:t/>
            </a:r>
            <a:br>
              <a:rPr lang="en-US" sz="2800" dirty="0" smtClean="0"/>
            </a:br>
            <a:r>
              <a:rPr lang="en-US" sz="3600" dirty="0" smtClean="0"/>
              <a:t>					</a:t>
            </a:r>
            <a:endParaRPr lang="en-US" sz="3600" dirty="0"/>
          </a:p>
        </p:txBody>
      </p:sp>
      <p:sp>
        <p:nvSpPr>
          <p:cNvPr id="3" name="Content Placeholder 2"/>
          <p:cNvSpPr>
            <a:spLocks noGrp="1"/>
          </p:cNvSpPr>
          <p:nvPr>
            <p:ph sz="half" idx="10"/>
          </p:nvPr>
        </p:nvSpPr>
        <p:spPr>
          <a:xfrm>
            <a:off x="1129553" y="1371600"/>
            <a:ext cx="8001000" cy="4572000"/>
          </a:xfrm>
        </p:spPr>
        <p:txBody>
          <a:bodyPr/>
          <a:lstStyle/>
          <a:p>
            <a:pPr marL="0" indent="0">
              <a:buNone/>
            </a:pPr>
            <a:endParaRPr lang="en-US" sz="2300" dirty="0" smtClean="0"/>
          </a:p>
          <a:p>
            <a:pPr marL="0" indent="0">
              <a:buNone/>
            </a:pPr>
            <a:endParaRPr lang="en-US" sz="2300" dirty="0" smtClean="0"/>
          </a:p>
        </p:txBody>
      </p:sp>
      <p:sp>
        <p:nvSpPr>
          <p:cNvPr id="5" name="Rectangle 4"/>
          <p:cNvSpPr/>
          <p:nvPr/>
        </p:nvSpPr>
        <p:spPr>
          <a:xfrm>
            <a:off x="932042" y="1938527"/>
            <a:ext cx="8686800" cy="38164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October 24 Special Meeting</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October 25 Regular Meeting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122050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2</a:t>
            </a:r>
            <a:r>
              <a:rPr lang="en-US" sz="2800" dirty="0" smtClean="0"/>
              <a:t>:</a:t>
            </a:r>
            <a:r>
              <a:rPr lang="en-US" sz="2800" dirty="0"/>
              <a:t/>
            </a:r>
            <a:br>
              <a:rPr lang="en-US" sz="2800" dirty="0"/>
            </a:br>
            <a:r>
              <a:rPr lang="en-US" sz="2800" dirty="0" smtClean="0"/>
              <a:t>REPORT OF NOMINATING COMMITTEE</a:t>
            </a: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325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CHAIR </a:t>
            </a:r>
            <a:r>
              <a:rPr lang="en-US" sz="9600" dirty="0" smtClean="0"/>
              <a:t>JIM CARR</a:t>
            </a:r>
            <a:endParaRPr lang="en-US" sz="9600" dirty="0">
              <a:solidFill>
                <a:schemeClr val="accent2"/>
              </a:solidFill>
            </a:endParaRPr>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
        <p:nvSpPr>
          <p:cNvPr id="11" name="AutoShape 2"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3" name="AutoShape 4"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5" name="Rectangle 14"/>
          <p:cNvSpPr/>
          <p:nvPr/>
        </p:nvSpPr>
        <p:spPr>
          <a:xfrm>
            <a:off x="6187736" y="5104660"/>
            <a:ext cx="2956264" cy="1753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616940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Report of Nominating Committee</a:t>
            </a:r>
            <a:endParaRPr lang="en-US" sz="4400" dirty="0"/>
          </a:p>
        </p:txBody>
      </p:sp>
      <p:sp>
        <p:nvSpPr>
          <p:cNvPr id="3" name="Content Placeholder 2"/>
          <p:cNvSpPr>
            <a:spLocks noGrp="1"/>
          </p:cNvSpPr>
          <p:nvPr>
            <p:ph sz="half" idx="10"/>
          </p:nvPr>
        </p:nvSpPr>
        <p:spPr>
          <a:xfrm>
            <a:off x="731521" y="2408477"/>
            <a:ext cx="8127186" cy="3124939"/>
          </a:xfrm>
        </p:spPr>
        <p:txBody>
          <a:bodyPr/>
          <a:lstStyle/>
          <a:p>
            <a:pPr marL="0" indent="0">
              <a:buNone/>
            </a:pPr>
            <a:r>
              <a:rPr lang="en-US" sz="3200" dirty="0"/>
              <a:t>The Nominating Committee (Chair </a:t>
            </a:r>
            <a:r>
              <a:rPr lang="en-US" sz="3200" dirty="0" smtClean="0"/>
              <a:t>Dr. Michael Stanton, Chris Gilliam and Lori Griffin) </a:t>
            </a:r>
            <a:r>
              <a:rPr lang="en-US" sz="3200" dirty="0"/>
              <a:t>will make a recommendation on the slate of Board officers for </a:t>
            </a:r>
            <a:r>
              <a:rPr lang="en-US" sz="3200" dirty="0" smtClean="0"/>
              <a:t>2020-21, </a:t>
            </a:r>
            <a:r>
              <a:rPr lang="en-US" sz="3200" dirty="0"/>
              <a:t>and the Board will act upon the recommendation.</a:t>
            </a:r>
            <a:endParaRPr lang="en-US" sz="3200" dirty="0" smtClean="0"/>
          </a:p>
          <a:p>
            <a:pPr marL="0" indent="0">
              <a:buNone/>
            </a:pPr>
            <a:endParaRPr lang="en-US" sz="3200" dirty="0"/>
          </a:p>
          <a:p>
            <a:pPr marL="0" indent="0">
              <a:buNone/>
            </a:pPr>
            <a:endParaRPr lang="en-US" sz="3200" dirty="0" smtClean="0"/>
          </a:p>
        </p:txBody>
      </p:sp>
    </p:spTree>
    <p:extLst>
      <p:ext uri="{BB962C8B-B14F-4D97-AF65-F5344CB8AC3E}">
        <p14:creationId xmlns:p14="http://schemas.microsoft.com/office/powerpoint/2010/main" val="19291594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a:t>
            </a:r>
            <a:endParaRPr lang="en-US" dirty="0"/>
          </a:p>
        </p:txBody>
      </p:sp>
      <p:sp>
        <p:nvSpPr>
          <p:cNvPr id="3" name="Content Placeholder 2"/>
          <p:cNvSpPr>
            <a:spLocks noGrp="1"/>
          </p:cNvSpPr>
          <p:nvPr>
            <p:ph sz="half" idx="10"/>
          </p:nvPr>
        </p:nvSpPr>
        <p:spPr>
          <a:xfrm>
            <a:off x="1218584" y="1609221"/>
            <a:ext cx="7471874" cy="4915938"/>
          </a:xfrm>
        </p:spPr>
        <p:txBody>
          <a:bodyPr/>
          <a:lstStyle/>
          <a:p>
            <a:r>
              <a:rPr lang="en-US" dirty="0" smtClean="0"/>
              <a:t>Chair, Dr. Jim Carr</a:t>
            </a:r>
            <a:endParaRPr lang="en-US" u="sng" dirty="0" smtClean="0"/>
          </a:p>
          <a:p>
            <a:endParaRPr lang="en-US" dirty="0"/>
          </a:p>
          <a:p>
            <a:r>
              <a:rPr lang="en-US" dirty="0" smtClean="0"/>
              <a:t>Vice-Chair, Al </a:t>
            </a:r>
            <a:r>
              <a:rPr lang="en-US" dirty="0" err="1" smtClean="0"/>
              <a:t>Brodell</a:t>
            </a:r>
            <a:endParaRPr lang="en-US" u="sng" dirty="0" smtClean="0"/>
          </a:p>
          <a:p>
            <a:endParaRPr lang="en-US" dirty="0" smtClean="0"/>
          </a:p>
          <a:p>
            <a:r>
              <a:rPr lang="en-US" dirty="0" smtClean="0"/>
              <a:t>Secretary, Chris Gilliam</a:t>
            </a:r>
            <a:endParaRPr lang="en-US" u="sng" dirty="0" smtClean="0"/>
          </a:p>
          <a:p>
            <a:pPr marL="0" indent="0">
              <a:buNone/>
            </a:pPr>
            <a:endParaRPr lang="en-US" dirty="0"/>
          </a:p>
          <a:p>
            <a:r>
              <a:rPr lang="en-US" dirty="0" smtClean="0"/>
              <a:t>Academic Committee Chair, Lori Griffin</a:t>
            </a:r>
            <a:endParaRPr lang="en-US" u="sng" dirty="0" smtClean="0"/>
          </a:p>
          <a:p>
            <a:pPr marL="0" indent="0">
              <a:buNone/>
            </a:pPr>
            <a:endParaRPr lang="en-US" dirty="0" smtClean="0"/>
          </a:p>
          <a:p>
            <a:r>
              <a:rPr lang="en-US" dirty="0" smtClean="0"/>
              <a:t>Finance Committee Chair, Keven Anderson</a:t>
            </a:r>
            <a:endParaRPr lang="en-US" u="sng" dirty="0"/>
          </a:p>
          <a:p>
            <a:endParaRPr lang="en-US" dirty="0"/>
          </a:p>
        </p:txBody>
      </p:sp>
    </p:spTree>
    <p:extLst>
      <p:ext uri="{BB962C8B-B14F-4D97-AF65-F5344CB8AC3E}">
        <p14:creationId xmlns:p14="http://schemas.microsoft.com/office/powerpoint/2010/main" val="3180171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a:t>
            </a:r>
            <a:r>
              <a:rPr lang="en-US" sz="2800" dirty="0" smtClean="0"/>
              <a:t>3:</a:t>
            </a:r>
            <a:r>
              <a:rPr lang="en-US" sz="2800" dirty="0"/>
              <a:t/>
            </a:r>
            <a:br>
              <a:rPr lang="en-US" sz="2800" dirty="0"/>
            </a:br>
            <a:r>
              <a:rPr lang="en-US" sz="2800" dirty="0" smtClean="0"/>
              <a:t>State Board of Higher Education Foundation Election of Supervisory Committee</a:t>
            </a: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325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CHAIR </a:t>
            </a:r>
            <a:r>
              <a:rPr lang="en-US" sz="9600" dirty="0" smtClean="0"/>
              <a:t>CARR</a:t>
            </a:r>
            <a:endParaRPr lang="en-US" sz="9600" dirty="0">
              <a:solidFill>
                <a:schemeClr val="accent2"/>
              </a:solidFill>
            </a:endParaRPr>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
        <p:nvSpPr>
          <p:cNvPr id="11" name="AutoShape 2"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3" name="AutoShape 4"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5" name="Rectangle 14"/>
          <p:cNvSpPr/>
          <p:nvPr/>
        </p:nvSpPr>
        <p:spPr>
          <a:xfrm>
            <a:off x="6187736" y="5104660"/>
            <a:ext cx="2956264" cy="1753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960447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dirty="0" smtClean="0"/>
              <a:t>Operating Recommendations</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14173200" y="104775"/>
            <a:ext cx="266700" cy="247650"/>
          </a:xfrm>
          <a:prstGeom prst="rect">
            <a:avLst/>
          </a:prstGeom>
          <a:noFill/>
          <a:ln w="9525">
            <a:miter lim="800000"/>
            <a:headEnd/>
            <a:tailEnd/>
          </a:ln>
        </p:spPr>
      </p:pic>
      <p:sp>
        <p:nvSpPr>
          <p:cNvPr id="28" name="TextBox 27"/>
          <p:cNvSpPr txBox="1"/>
          <p:nvPr/>
        </p:nvSpPr>
        <p:spPr>
          <a:xfrm>
            <a:off x="4038600" y="2895600"/>
            <a:ext cx="184731" cy="369332"/>
          </a:xfrm>
          <a:prstGeom prst="rect">
            <a:avLst/>
          </a:prstGeom>
          <a:noFill/>
        </p:spPr>
        <p:txBody>
          <a:bodyPr wrap="none" rtlCol="0">
            <a:spAutoFit/>
          </a:bodyPr>
          <a:lstStyle/>
          <a:p>
            <a:endParaRPr lang="en-US" dirty="0">
              <a:solidFill>
                <a:prstClr val="black"/>
              </a:solidFill>
            </a:endParaRPr>
          </a:p>
        </p:txBody>
      </p:sp>
      <p:pic>
        <p:nvPicPr>
          <p:cNvPr id="8" name="Object 1">
            <a:extLst>
              <a:ext uri="{63B3BB69-23CF-44E3-9099-C40C66FF867C}">
                <a14:compatExt xmlns:a14="http://schemas.microsoft.com/office/drawing/2010/main" spid="_x0000_s3073"/>
              </a:ext>
            </a:extLst>
          </p:cNvPr>
          <p:cNvPicPr>
            <a:picLocks noChangeAspect="1"/>
          </p:cNvPicPr>
          <p:nvPr/>
        </p:nvPicPr>
        <p:blipFill>
          <a:blip r:embed="rId3"/>
          <a:stretch>
            <a:fillRect/>
          </a:stretch>
        </p:blipFill>
        <p:spPr>
          <a:xfrm>
            <a:off x="14630400" y="3895725"/>
            <a:ext cx="266700" cy="247650"/>
          </a:xfrm>
          <a:prstGeom prst="rect">
            <a:avLst/>
          </a:prstGeom>
        </p:spPr>
      </p:pic>
      <p:sp>
        <p:nvSpPr>
          <p:cNvPr id="7" name="Rectangle 6"/>
          <p:cNvSpPr/>
          <p:nvPr/>
        </p:nvSpPr>
        <p:spPr>
          <a:xfrm>
            <a:off x="824162" y="1368527"/>
            <a:ext cx="7543800" cy="369332"/>
          </a:xfrm>
          <a:prstGeom prst="rect">
            <a:avLst/>
          </a:prstGeom>
        </p:spPr>
        <p:txBody>
          <a:bodyPr wrap="square">
            <a:spAutoFit/>
          </a:bodyPr>
          <a:lstStyle/>
          <a:p>
            <a:pPr algn="ctr"/>
            <a:r>
              <a:rPr lang="en-US" dirty="0" smtClean="0">
                <a:solidFill>
                  <a:prstClr val="black"/>
                </a:solidFill>
                <a:latin typeface="Times New Roman" pitchFamily="18" charset="0"/>
                <a:cs typeface="Times New Roman" pitchFamily="18" charset="0"/>
              </a:rPr>
              <a:t>          Table B.  2020-21 Year 3 Productivity Index</a:t>
            </a:r>
            <a:endParaRPr lang="en-US" dirty="0">
              <a:solidFill>
                <a:prstClr val="black"/>
              </a:solidFill>
              <a:latin typeface="Times New Roman" pitchFamily="18" charset="0"/>
              <a:cs typeface="Times New Roman" pitchFamily="18" charset="0"/>
            </a:endParaRPr>
          </a:p>
        </p:txBody>
      </p:sp>
      <p:pic>
        <p:nvPicPr>
          <p:cNvPr id="13" name="Object 1">
            <a:extLst>
              <a:ext uri="{63B3BB69-23CF-44E3-9099-C40C66FF867C}">
                <a14:compatExt xmlns:a14="http://schemas.microsoft.com/office/drawing/2010/main" spid="_x0000_s3073"/>
              </a:ext>
            </a:extLst>
          </p:cNvPr>
          <p:cNvPicPr>
            <a:picLocks noChangeAspect="1"/>
          </p:cNvPicPr>
          <p:nvPr/>
        </p:nvPicPr>
        <p:blipFill>
          <a:blip r:embed="rId3"/>
          <a:stretch>
            <a:fillRect/>
          </a:stretch>
        </p:blipFill>
        <p:spPr>
          <a:xfrm>
            <a:off x="14630400" y="2743200"/>
            <a:ext cx="266700" cy="247650"/>
          </a:xfrm>
          <a:prstGeom prst="rect">
            <a:avLst/>
          </a:prstGeom>
        </p:spPr>
      </p:pic>
      <p:pic>
        <p:nvPicPr>
          <p:cNvPr id="3" name="Picture 2"/>
          <p:cNvPicPr>
            <a:picLocks noChangeAspect="1"/>
          </p:cNvPicPr>
          <p:nvPr/>
        </p:nvPicPr>
        <p:blipFill>
          <a:blip r:embed="rId4"/>
          <a:stretch>
            <a:fillRect/>
          </a:stretch>
        </p:blipFill>
        <p:spPr>
          <a:xfrm>
            <a:off x="721112" y="2646557"/>
            <a:ext cx="7646850" cy="1496818"/>
          </a:xfrm>
          <a:prstGeom prst="rect">
            <a:avLst/>
          </a:prstGeom>
        </p:spPr>
      </p:pic>
    </p:spTree>
    <p:extLst>
      <p:ext uri="{BB962C8B-B14F-4D97-AF65-F5344CB8AC3E}">
        <p14:creationId xmlns:p14="http://schemas.microsoft.com/office/powerpoint/2010/main" val="7986434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Election of Supervisory Committee</a:t>
            </a:r>
            <a:endParaRPr lang="en-US" sz="4400" dirty="0"/>
          </a:p>
        </p:txBody>
      </p:sp>
      <p:sp>
        <p:nvSpPr>
          <p:cNvPr id="3" name="Content Placeholder 2"/>
          <p:cNvSpPr>
            <a:spLocks noGrp="1"/>
          </p:cNvSpPr>
          <p:nvPr>
            <p:ph sz="half" idx="10"/>
          </p:nvPr>
        </p:nvSpPr>
        <p:spPr>
          <a:xfrm>
            <a:off x="385360" y="1848120"/>
            <a:ext cx="8504809" cy="4640462"/>
          </a:xfrm>
        </p:spPr>
        <p:txBody>
          <a:bodyPr/>
          <a:lstStyle/>
          <a:p>
            <a:pPr marL="0" indent="0">
              <a:buNone/>
            </a:pPr>
            <a:r>
              <a:rPr lang="en-US" dirty="0"/>
              <a:t>The Board for the Foundation includes three annually elected members: a president, a vice president and a secretary/treasurer.  The Foundation was established in order to accept private funds for specific projects for the benefit of higher education in Arkansas.  </a:t>
            </a:r>
            <a:r>
              <a:rPr lang="en-US" b="1" dirty="0"/>
              <a:t>The current officers are: </a:t>
            </a:r>
          </a:p>
          <a:p>
            <a:pPr marL="0" indent="0">
              <a:buNone/>
            </a:pPr>
            <a:endParaRPr lang="en-US" sz="2000" dirty="0"/>
          </a:p>
          <a:p>
            <a:pPr algn="ctr"/>
            <a:r>
              <a:rPr lang="en-US" dirty="0"/>
              <a:t>President – </a:t>
            </a:r>
            <a:r>
              <a:rPr lang="en-US" dirty="0" smtClean="0"/>
              <a:t>Chris Gilliam</a:t>
            </a:r>
            <a:endParaRPr lang="en-US" dirty="0"/>
          </a:p>
          <a:p>
            <a:pPr algn="ctr"/>
            <a:r>
              <a:rPr lang="en-US" dirty="0"/>
              <a:t>Vice President – </a:t>
            </a:r>
            <a:r>
              <a:rPr lang="en-US" dirty="0" smtClean="0"/>
              <a:t>Lori Griffin</a:t>
            </a:r>
            <a:endParaRPr lang="en-US" dirty="0"/>
          </a:p>
          <a:p>
            <a:pPr algn="ctr"/>
            <a:r>
              <a:rPr lang="en-US" dirty="0"/>
              <a:t>Secretary/Treasurer – </a:t>
            </a:r>
            <a:r>
              <a:rPr lang="en-US" dirty="0" smtClean="0"/>
              <a:t>Dr. Olin Cook</a:t>
            </a:r>
            <a:endParaRPr lang="en-US" dirty="0"/>
          </a:p>
          <a:p>
            <a:pPr marL="0" indent="0">
              <a:buNone/>
            </a:pPr>
            <a:endParaRPr lang="en-US" sz="2000" dirty="0" smtClean="0"/>
          </a:p>
          <a:p>
            <a:pPr marL="0" indent="0">
              <a:buNone/>
            </a:pPr>
            <a:endParaRPr lang="en-US" sz="3200" dirty="0"/>
          </a:p>
          <a:p>
            <a:pPr marL="0" indent="0">
              <a:buNone/>
            </a:pPr>
            <a:endParaRPr lang="en-US" sz="3200" dirty="0" smtClean="0"/>
          </a:p>
        </p:txBody>
      </p:sp>
    </p:spTree>
    <p:extLst>
      <p:ext uri="{BB962C8B-B14F-4D97-AF65-F5344CB8AC3E}">
        <p14:creationId xmlns:p14="http://schemas.microsoft.com/office/powerpoint/2010/main" val="1440456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a:t>
            </a:r>
            <a:endParaRPr lang="en-US" dirty="0"/>
          </a:p>
        </p:txBody>
      </p:sp>
      <p:sp>
        <p:nvSpPr>
          <p:cNvPr id="3" name="Content Placeholder 2"/>
          <p:cNvSpPr>
            <a:spLocks noGrp="1"/>
          </p:cNvSpPr>
          <p:nvPr>
            <p:ph sz="half" idx="10"/>
          </p:nvPr>
        </p:nvSpPr>
        <p:spPr>
          <a:xfrm>
            <a:off x="1331650" y="2159495"/>
            <a:ext cx="7301883" cy="3611563"/>
          </a:xfrm>
        </p:spPr>
        <p:txBody>
          <a:bodyPr/>
          <a:lstStyle/>
          <a:p>
            <a:r>
              <a:rPr lang="en-US" dirty="0"/>
              <a:t>President </a:t>
            </a:r>
            <a:r>
              <a:rPr lang="en-US" dirty="0" smtClean="0"/>
              <a:t> </a:t>
            </a:r>
            <a:r>
              <a:rPr lang="en-US" u="sng" dirty="0" smtClean="0"/>
              <a:t>Chris Gilliam		</a:t>
            </a:r>
          </a:p>
          <a:p>
            <a:endParaRPr lang="en-US" dirty="0"/>
          </a:p>
          <a:p>
            <a:r>
              <a:rPr lang="en-US" dirty="0"/>
              <a:t>Vice President </a:t>
            </a:r>
            <a:r>
              <a:rPr lang="en-US" dirty="0" smtClean="0"/>
              <a:t> </a:t>
            </a:r>
            <a:r>
              <a:rPr lang="en-US" u="sng" dirty="0" smtClean="0"/>
              <a:t>Lori Griffin		</a:t>
            </a:r>
          </a:p>
          <a:p>
            <a:endParaRPr lang="en-US" dirty="0"/>
          </a:p>
          <a:p>
            <a:r>
              <a:rPr lang="en-US" dirty="0"/>
              <a:t>Secretary/Treasurer </a:t>
            </a:r>
            <a:r>
              <a:rPr lang="en-US" dirty="0" smtClean="0"/>
              <a:t> </a:t>
            </a:r>
            <a:r>
              <a:rPr lang="en-US" u="sng" dirty="0" smtClean="0"/>
              <a:t>Dr. Olin Cook	</a:t>
            </a:r>
            <a:endParaRPr lang="en-US" u="sng" dirty="0"/>
          </a:p>
          <a:p>
            <a:pPr marL="0" indent="0">
              <a:buNone/>
            </a:pPr>
            <a:endParaRPr lang="en-US" dirty="0"/>
          </a:p>
        </p:txBody>
      </p:sp>
    </p:spTree>
    <p:extLst>
      <p:ext uri="{BB962C8B-B14F-4D97-AF65-F5344CB8AC3E}">
        <p14:creationId xmlns:p14="http://schemas.microsoft.com/office/powerpoint/2010/main" val="27761688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4</a:t>
            </a:r>
            <a:r>
              <a:rPr lang="en-US" sz="2800" dirty="0" smtClean="0"/>
              <a:t>:</a:t>
            </a:r>
            <a:r>
              <a:rPr lang="en-US" sz="2800" dirty="0"/>
              <a:t/>
            </a:r>
            <a:br>
              <a:rPr lang="en-US" sz="2800" dirty="0"/>
            </a:br>
            <a:r>
              <a:rPr lang="en-US" sz="2800" dirty="0" smtClean="0"/>
              <a:t>REIMBURSEMENT OF EXPENSES FOR MEMBERS OF THE AHECB AND ICAC</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325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DR. MARIA MARKHAM</a:t>
            </a:r>
            <a:endParaRPr lang="en-US" sz="9600" dirty="0">
              <a:solidFill>
                <a:schemeClr val="accent2"/>
              </a:solidFill>
            </a:endParaRPr>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
        <p:nvSpPr>
          <p:cNvPr id="11" name="AutoShape 2"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3" name="AutoShape 4"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5" name="Rectangle 14"/>
          <p:cNvSpPr/>
          <p:nvPr/>
        </p:nvSpPr>
        <p:spPr>
          <a:xfrm>
            <a:off x="6187736" y="5104660"/>
            <a:ext cx="2956264" cy="1753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2658963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Reimbursement of Expenses</a:t>
            </a:r>
            <a:endParaRPr lang="en-US" sz="4400" dirty="0"/>
          </a:p>
        </p:txBody>
      </p:sp>
      <p:sp>
        <p:nvSpPr>
          <p:cNvPr id="3" name="Content Placeholder 2"/>
          <p:cNvSpPr>
            <a:spLocks noGrp="1"/>
          </p:cNvSpPr>
          <p:nvPr>
            <p:ph sz="half" idx="10"/>
          </p:nvPr>
        </p:nvSpPr>
        <p:spPr>
          <a:xfrm>
            <a:off x="1068978" y="2000672"/>
            <a:ext cx="7270349" cy="4056314"/>
          </a:xfrm>
        </p:spPr>
        <p:txBody>
          <a:bodyPr/>
          <a:lstStyle/>
          <a:p>
            <a:pPr marL="0" indent="0">
              <a:buNone/>
            </a:pPr>
            <a:r>
              <a:rPr lang="en-US" sz="3200" dirty="0"/>
              <a:t>Although members of the </a:t>
            </a:r>
            <a:r>
              <a:rPr lang="en-US" sz="3200" dirty="0" smtClean="0"/>
              <a:t>AHECB and ICAC </a:t>
            </a:r>
            <a:r>
              <a:rPr lang="en-US" sz="3200" dirty="0"/>
              <a:t>by law serve without compensation, they may receive expense reimbursement for performing official board duties after following certain procedures set out by Act 1211 of 1995 (A.C.A. §25-16-901 et seq.). </a:t>
            </a:r>
          </a:p>
          <a:p>
            <a:pPr marL="0" indent="0">
              <a:buNone/>
            </a:pPr>
            <a:endParaRPr lang="en-US" sz="3200" dirty="0" smtClean="0"/>
          </a:p>
        </p:txBody>
      </p:sp>
    </p:spTree>
    <p:extLst>
      <p:ext uri="{BB962C8B-B14F-4D97-AF65-F5344CB8AC3E}">
        <p14:creationId xmlns:p14="http://schemas.microsoft.com/office/powerpoint/2010/main" val="5332547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Recommendation</a:t>
            </a:r>
            <a:endParaRPr lang="en-US" sz="4400" dirty="0"/>
          </a:p>
        </p:txBody>
      </p:sp>
      <p:sp>
        <p:nvSpPr>
          <p:cNvPr id="3" name="Content Placeholder 2"/>
          <p:cNvSpPr>
            <a:spLocks noGrp="1"/>
          </p:cNvSpPr>
          <p:nvPr>
            <p:ph sz="half" idx="10"/>
          </p:nvPr>
        </p:nvSpPr>
        <p:spPr>
          <a:xfrm>
            <a:off x="563732" y="2183907"/>
            <a:ext cx="8229600" cy="3124939"/>
          </a:xfrm>
        </p:spPr>
        <p:txBody>
          <a:bodyPr/>
          <a:lstStyle/>
          <a:p>
            <a:pPr marL="0" indent="0">
              <a:buNone/>
            </a:pPr>
            <a:r>
              <a:rPr lang="en-US" sz="3200" dirty="0"/>
              <a:t>Because Act 1211 of 1995 (A.C.A. §25-16-901 et seq.) is the sole authority for expense reimbursement, it is necessary for the Coordinating Board to adopt a resolution authorizing expense reimbursement for board members and members of the ICAC. </a:t>
            </a:r>
            <a:endParaRPr lang="en-US" sz="3200" dirty="0" smtClean="0"/>
          </a:p>
        </p:txBody>
      </p:sp>
    </p:spTree>
    <p:extLst>
      <p:ext uri="{BB962C8B-B14F-4D97-AF65-F5344CB8AC3E}">
        <p14:creationId xmlns:p14="http://schemas.microsoft.com/office/powerpoint/2010/main" val="11050866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
        <p:nvSpPr>
          <p:cNvPr id="11" name="AutoShape 2"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AutoShape 4"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5" name="Rectangle 14"/>
          <p:cNvSpPr/>
          <p:nvPr/>
        </p:nvSpPr>
        <p:spPr>
          <a:xfrm>
            <a:off x="6187736" y="5104660"/>
            <a:ext cx="2956264" cy="1753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18" name="Subtitle 2"/>
          <p:cNvSpPr txBox="1">
            <a:spLocks/>
          </p:cNvSpPr>
          <p:nvPr/>
        </p:nvSpPr>
        <p:spPr>
          <a:xfrm>
            <a:off x="381000" y="1752600"/>
            <a:ext cx="8001000" cy="1447800"/>
          </a:xfrm>
          <a:prstGeom prst="rect">
            <a:avLst/>
          </a:prstGeom>
        </p:spPr>
        <p:txBody>
          <a:bodyPr vert="horz" lIns="91440" tIns="45720" rIns="91440" bIns="45720" rtlCol="0" anchor="b">
            <a:normAutofit fontScale="32500" lnSpcReduction="20000"/>
          </a:bodyPr>
          <a:lstStyle>
            <a:lvl1pPr marL="0" indent="0" algn="l" defTabSz="914400" rtl="0" eaLnBrk="1" latinLnBrk="0" hangingPunct="1">
              <a:spcBef>
                <a:spcPct val="20000"/>
              </a:spcBef>
              <a:buFont typeface="Arial" pitchFamily="34" charset="0"/>
              <a:buNone/>
              <a:defRPr sz="2400" kern="1200" baseline="0">
                <a:solidFill>
                  <a:schemeClr val="accent2"/>
                </a:solidFill>
                <a:latin typeface="Times New Roman" pitchFamily="18" charset="0"/>
                <a:ea typeface="+mn-ea"/>
                <a:cs typeface="Times New Roman" pitchFamily="18" charset="0"/>
              </a:defRPr>
            </a:lvl1pPr>
            <a:lvl2pPr marL="457200" indent="0" algn="l" defTabSz="914400" rtl="0" eaLnBrk="1" latinLnBrk="0" hangingPunct="1">
              <a:spcBef>
                <a:spcPct val="20000"/>
              </a:spcBef>
              <a:buFont typeface="Arial" pitchFamily="34" charset="0"/>
              <a:buNone/>
              <a:defRPr sz="1800" kern="1200" baseline="0">
                <a:solidFill>
                  <a:schemeClr val="tx1">
                    <a:tint val="75000"/>
                  </a:schemeClr>
                </a:solidFill>
                <a:latin typeface="Times New Roman" pitchFamily="18" charset="0"/>
                <a:ea typeface="+mn-ea"/>
                <a:cs typeface="Times New Roman" pitchFamily="18" charset="0"/>
              </a:defRPr>
            </a:lvl2pPr>
            <a:lvl3pPr marL="914400" indent="0" algn="l" defTabSz="914400" rtl="0" eaLnBrk="1" latinLnBrk="0" hangingPunct="1">
              <a:spcBef>
                <a:spcPct val="20000"/>
              </a:spcBef>
              <a:buFont typeface="Arial" pitchFamily="34" charset="0"/>
              <a:buNone/>
              <a:defRPr sz="1600" kern="1200" baseline="0">
                <a:solidFill>
                  <a:schemeClr val="tx1">
                    <a:tint val="75000"/>
                  </a:schemeClr>
                </a:solidFill>
                <a:latin typeface="Calibri" pitchFamily="34" charset="0"/>
                <a:ea typeface="+mn-ea"/>
                <a:cs typeface="Calibri" pitchFamily="34" charset="0"/>
              </a:defRPr>
            </a:lvl3pPr>
            <a:lvl4pPr marL="1371600" indent="0" algn="l" defTabSz="914400" rtl="0" eaLnBrk="1" latinLnBrk="0" hangingPunct="1">
              <a:spcBef>
                <a:spcPct val="20000"/>
              </a:spcBef>
              <a:buFont typeface="Arial" pitchFamily="34" charset="0"/>
              <a:buNone/>
              <a:defRPr sz="1400" kern="1200" baseline="0">
                <a:solidFill>
                  <a:schemeClr val="tx1">
                    <a:tint val="75000"/>
                  </a:schemeClr>
                </a:solidFill>
                <a:latin typeface="Calibri" pitchFamily="34" charset="0"/>
                <a:ea typeface="+mn-ea"/>
                <a:cs typeface="Calibri" pitchFamily="34" charset="0"/>
              </a:defRPr>
            </a:lvl4pPr>
            <a:lvl5pPr marL="1828800" indent="0" algn="l" defTabSz="914400" rtl="0" eaLnBrk="1" latinLnBrk="0" hangingPunct="1">
              <a:spcBef>
                <a:spcPct val="20000"/>
              </a:spcBef>
              <a:buFont typeface="Arial" pitchFamily="34" charset="0"/>
              <a:buNone/>
              <a:defRPr sz="1400" kern="1200" baseline="0">
                <a:solidFill>
                  <a:schemeClr val="tx1">
                    <a:tint val="75000"/>
                  </a:schemeClr>
                </a:solidFill>
                <a:latin typeface="Calibri" pitchFamily="34" charset="0"/>
                <a:ea typeface="+mn-ea"/>
                <a:cs typeface="Calibri"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rgbClr val="C0504D"/>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rgbClr val="C0504D"/>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rgbClr val="C0504D"/>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rgbClr val="C0504D"/>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rgbClr val="C0504D"/>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rgbClr val="C0504D"/>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600" b="0" i="0" u="none" strike="noStrike" kern="1200" cap="none" spc="0" normalizeH="0" baseline="0" noProof="0" dirty="0" smtClean="0">
                <a:ln>
                  <a:noFill/>
                </a:ln>
                <a:solidFill>
                  <a:srgbClr val="C0504D"/>
                </a:solidFill>
                <a:effectLst/>
                <a:uLnTx/>
                <a:uFillTx/>
                <a:latin typeface="Times New Roman" pitchFamily="18" charset="0"/>
                <a:ea typeface="+mn-ea"/>
                <a:cs typeface="Times New Roman" pitchFamily="18" charset="0"/>
              </a:rPr>
              <a:t>DR. MARIA MARKHAM</a:t>
            </a:r>
            <a:endParaRPr kumimoji="0" lang="en-US" sz="9600" b="0" i="0" u="none" strike="noStrike" kern="1200" cap="none" spc="0" normalizeH="0" baseline="0" noProof="0" dirty="0">
              <a:ln>
                <a:noFill/>
              </a:ln>
              <a:solidFill>
                <a:srgbClr val="C0504D"/>
              </a:solidFill>
              <a:effectLst/>
              <a:uLnTx/>
              <a:uFillTx/>
              <a:latin typeface="Times New Roman" pitchFamily="18" charset="0"/>
              <a:ea typeface="+mn-ea"/>
              <a:cs typeface="Times New Roman" pitchFamily="18" charset="0"/>
            </a:endParaRPr>
          </a:p>
        </p:txBody>
      </p:sp>
      <p:sp>
        <p:nvSpPr>
          <p:cNvPr id="21" name="Title 1"/>
          <p:cNvSpPr txBox="1">
            <a:spLocks/>
          </p:cNvSpPr>
          <p:nvPr/>
        </p:nvSpPr>
        <p:spPr>
          <a:xfrm>
            <a:off x="352425" y="3238729"/>
            <a:ext cx="8534400" cy="1981200"/>
          </a:xfrm>
          <a:prstGeom prst="rect">
            <a:avLst/>
          </a:prstGeom>
        </p:spPr>
        <p:txBody>
          <a:bodyPr vert="horz" lIns="91440" tIns="45720" rIns="91440" bIns="45720" rtlCol="0" anchor="t">
            <a:noAutofit/>
          </a:bodyPr>
          <a:lstStyle>
            <a:lvl1pPr algn="l" defTabSz="914400" rtl="0" eaLnBrk="1" latinLnBrk="0" hangingPunct="1">
              <a:spcBef>
                <a:spcPct val="0"/>
              </a:spcBef>
              <a:buNone/>
              <a:defRPr sz="4800" b="1" kern="1200" cap="all">
                <a:solidFill>
                  <a:schemeClr val="tx1"/>
                </a:solidFill>
                <a:latin typeface="Times New Roman" pitchFamily="18" charset="0"/>
                <a:ea typeface="+mj-ea"/>
                <a:cs typeface="Times New Roman" pitchFamily="18"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t>Agenda item no. </a:t>
            </a:r>
            <a:r>
              <a:rPr kumimoji="0" lang="en-US" sz="2800" b="1" i="0" u="none" strike="noStrike" kern="1200" cap="all" spc="0" normalizeH="0" baseline="0" noProof="0" dirty="0">
                <a:ln>
                  <a:noFill/>
                </a:ln>
                <a:solidFill>
                  <a:sysClr val="windowText" lastClr="000000"/>
                </a:solidFill>
                <a:effectLst/>
                <a:uLnTx/>
                <a:uFillTx/>
                <a:latin typeface="Times New Roman" pitchFamily="18" charset="0"/>
                <a:ea typeface="+mj-ea"/>
                <a:cs typeface="Times New Roman" pitchFamily="18" charset="0"/>
              </a:rPr>
              <a:t>5</a:t>
            </a:r>
            <a: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t>:</a:t>
            </a:r>
            <a:b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br>
            <a: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t>REPORT OF THE DIRECTOR</a:t>
            </a:r>
            <a:b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br>
            <a: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t/>
            </a:r>
            <a:b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br>
            <a: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t/>
            </a:r>
            <a:b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br>
            <a: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t/>
            </a:r>
            <a:b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br>
            <a:endParaRPr kumimoji="0" lang="en-US" sz="2800" b="1" i="0" u="none" strike="noStrike" kern="1200" cap="all" spc="0" normalizeH="0" baseline="0" noProof="0" dirty="0">
              <a:ln>
                <a:noFill/>
              </a:ln>
              <a:solidFill>
                <a:sysClr val="windowText" lastClr="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0103797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8083"/>
            <a:ext cx="9144000" cy="857250"/>
          </a:xfrm>
          <a:solidFill>
            <a:srgbClr val="C00000"/>
          </a:solidFill>
          <a:ln>
            <a:solidFill>
              <a:srgbClr val="C00000"/>
            </a:solidFill>
          </a:ln>
        </p:spPr>
        <p:txBody>
          <a:bodyPr>
            <a:normAutofit/>
          </a:bodyPr>
          <a:lstStyle/>
          <a:p>
            <a:pPr algn="ctr"/>
            <a:r>
              <a:rPr lang="en-US" dirty="0">
                <a:solidFill>
                  <a:schemeClr val="bg1"/>
                </a:solidFill>
                <a:latin typeface="Times New Roman" panose="02020603050405020304" pitchFamily="18" charset="0"/>
                <a:cs typeface="Times New Roman" panose="02020603050405020304" pitchFamily="18" charset="0"/>
              </a:rPr>
              <a:t>ADHE </a:t>
            </a:r>
            <a:r>
              <a:rPr lang="en-US" dirty="0" smtClean="0">
                <a:solidFill>
                  <a:schemeClr val="bg1"/>
                </a:solidFill>
                <a:latin typeface="Times New Roman" panose="02020603050405020304" pitchFamily="18" charset="0"/>
                <a:cs typeface="Times New Roman" panose="02020603050405020304" pitchFamily="18" charset="0"/>
              </a:rPr>
              <a:t>Staffing</a:t>
            </a:r>
            <a:endParaRPr lang="en-US" dirty="0">
              <a:solidFill>
                <a:schemeClr val="bg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2653977" y="4648200"/>
            <a:ext cx="5383655"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TextBox 9"/>
          <p:cNvSpPr txBox="1"/>
          <p:nvPr/>
        </p:nvSpPr>
        <p:spPr>
          <a:xfrm>
            <a:off x="1435996" y="4462251"/>
            <a:ext cx="2435962" cy="5539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Quinton Morgan</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Financial Aid Program Specialist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4433839" y="4462251"/>
            <a:ext cx="3278982" cy="5539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Rachel Lewis</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Senior Technology Analyst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86817" y="2019416"/>
            <a:ext cx="2595179" cy="194638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216" y="1694772"/>
            <a:ext cx="1883777" cy="2595426"/>
          </a:xfrm>
          <a:prstGeom prst="rect">
            <a:avLst/>
          </a:prstGeom>
        </p:spPr>
      </p:pic>
    </p:spTree>
    <p:extLst>
      <p:ext uri="{BB962C8B-B14F-4D97-AF65-F5344CB8AC3E}">
        <p14:creationId xmlns:p14="http://schemas.microsoft.com/office/powerpoint/2010/main" val="40197698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normAutofit/>
          </a:bodyPr>
          <a:lstStyle/>
          <a:p>
            <a:pPr algn="ctr"/>
            <a:r>
              <a:rPr lang="en-US" sz="4400" dirty="0" smtClean="0"/>
              <a:t>Institutional Leadership</a:t>
            </a:r>
            <a:endParaRPr lang="en-US" sz="4400" dirty="0"/>
          </a:p>
        </p:txBody>
      </p:sp>
      <p:sp>
        <p:nvSpPr>
          <p:cNvPr id="3" name="Content Placeholder 2"/>
          <p:cNvSpPr>
            <a:spLocks noGrp="1"/>
          </p:cNvSpPr>
          <p:nvPr>
            <p:ph sz="half" idx="10"/>
          </p:nvPr>
        </p:nvSpPr>
        <p:spPr>
          <a:xfrm>
            <a:off x="1046073" y="4611421"/>
            <a:ext cx="4832395" cy="1457994"/>
          </a:xfrm>
        </p:spPr>
        <p:txBody>
          <a:bodyPr/>
          <a:lstStyle/>
          <a:p>
            <a:pPr marL="0" indent="0" algn="just">
              <a:buNone/>
            </a:pPr>
            <a:r>
              <a:rPr lang="en-US" sz="1600" b="1" kern="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Dr. Peggy </a:t>
            </a:r>
            <a:r>
              <a:rPr lang="en-US" sz="1600" b="1" kern="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Doss </a:t>
            </a:r>
            <a:r>
              <a:rPr lang="en-US" sz="1600" kern="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was selected as chancellor of the University of Arkansas at </a:t>
            </a:r>
            <a:r>
              <a:rPr lang="en-US" sz="1600" kern="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Monticello. Dr</a:t>
            </a:r>
            <a:r>
              <a:rPr lang="en-US" sz="1600" kern="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Doss has served as provost and vice chancellor for academic affairs. Doss also served as dean of the university’s College of Education for 10 years. </a:t>
            </a:r>
          </a:p>
          <a:p>
            <a:pPr marL="0" indent="0" algn="just">
              <a:buNone/>
            </a:pPr>
            <a:endParaRPr lang="en-US" sz="1600" b="1" kern="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1600" b="1" kern="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1600" b="1" kern="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3094330" y="2014119"/>
            <a:ext cx="5113324" cy="14720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tab pos="2743200" algn="ctr"/>
                <a:tab pos="5486400" algn="r"/>
              </a:tabLst>
              <a:defRPr/>
            </a:pPr>
            <a:r>
              <a:rPr kumimoji="0" lang="en-US" sz="1600" b="1" i="0" u="none" strike="noStrike" kern="1400" cap="none" spc="0" normalizeH="0" baseline="0" noProof="0" dirty="0" smtClean="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Lisa Willenberg </a:t>
            </a:r>
            <a:r>
              <a:rPr kumimoji="0" lang="en-US" sz="1600" b="0" i="0" u="none" strike="noStrike" kern="14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was selected as chancellor of the University of Arkansas Community College at </a:t>
            </a:r>
            <a:r>
              <a:rPr kumimoji="0" lang="en-US" sz="1600" b="0" i="0" u="none" strike="noStrike" kern="1400" cap="none" spc="0" normalizeH="0" baseline="0" noProof="0" dirty="0" smtClean="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Morrilton. Willenberg </a:t>
            </a:r>
            <a:r>
              <a:rPr kumimoji="0" lang="en-US" sz="1600" b="0" i="0" u="none" strike="noStrike" kern="14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has worked at UACCM for 27 years, previously serving as vice chancellor for finance and operations, general accountant and vice chancellor. Willenberg is the college’s fourth leader since its founding in 1963 and the first woman named to the top post.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918" y="1945504"/>
            <a:ext cx="2314956" cy="176993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5480" y="4086074"/>
            <a:ext cx="1862174" cy="2482899"/>
          </a:xfrm>
          <a:prstGeom prst="rect">
            <a:avLst/>
          </a:prstGeom>
        </p:spPr>
      </p:pic>
    </p:spTree>
    <p:extLst>
      <p:ext uri="{BB962C8B-B14F-4D97-AF65-F5344CB8AC3E}">
        <p14:creationId xmlns:p14="http://schemas.microsoft.com/office/powerpoint/2010/main" val="37394109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normAutofit/>
          </a:bodyPr>
          <a:lstStyle/>
          <a:p>
            <a:pPr algn="ctr"/>
            <a:r>
              <a:rPr lang="en-US" sz="4400" dirty="0" smtClean="0"/>
              <a:t>Institutional Leadership</a:t>
            </a:r>
            <a:endParaRPr lang="en-US" sz="4400" dirty="0"/>
          </a:p>
        </p:txBody>
      </p:sp>
      <p:sp>
        <p:nvSpPr>
          <p:cNvPr id="5" name="Rectangle 4"/>
          <p:cNvSpPr/>
          <p:nvPr/>
        </p:nvSpPr>
        <p:spPr>
          <a:xfrm>
            <a:off x="3302813" y="2312849"/>
            <a:ext cx="5453481"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4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Dr. Bentley </a:t>
            </a:r>
            <a:r>
              <a:rPr kumimoji="0" lang="en-US" sz="1600" b="1" i="0" u="none" strike="noStrike" kern="14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Wallace </a:t>
            </a:r>
            <a:r>
              <a:rPr kumimoji="0" lang="en-US" sz="1600" b="0" i="0" u="none" strike="noStrike" kern="14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will become the fifth president of South Arkansas Community College, on February 1, </a:t>
            </a:r>
            <a:r>
              <a:rPr kumimoji="0" lang="en-US" sz="1600" b="0" i="0" u="none" strike="noStrike" kern="14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2020. Dr</a:t>
            </a:r>
            <a:r>
              <a:rPr kumimoji="0" lang="en-US" sz="1600" b="0" i="0" u="none" strike="noStrike" kern="14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4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Wallace </a:t>
            </a:r>
            <a:r>
              <a:rPr kumimoji="0" lang="en-US" sz="1600" b="0" i="0" u="none" strike="noStrike" kern="14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served as the dean of the School of Technical and Professional Studies at the University of Arkansas-Pulaski Technical College since 2018, after having been the vice chancellor for economic development at UAPTC since 2013. Prior, he was the director of business and transportation technology at ASU-Newport for seven years.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05" y="2109401"/>
            <a:ext cx="1577417" cy="2469000"/>
          </a:xfrm>
          <a:prstGeom prst="rect">
            <a:avLst/>
          </a:prstGeom>
        </p:spPr>
      </p:pic>
    </p:spTree>
    <p:extLst>
      <p:ext uri="{BB962C8B-B14F-4D97-AF65-F5344CB8AC3E}">
        <p14:creationId xmlns:p14="http://schemas.microsoft.com/office/powerpoint/2010/main" val="6439712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latin typeface="Gill Sans MT" panose="020B0502020104020203" pitchFamily="34" charset="0"/>
              </a:rPr>
              <a:t>Closing the Gap at</a:t>
            </a:r>
            <a:br>
              <a:rPr lang="en-US" sz="6000" dirty="0" smtClean="0">
                <a:latin typeface="Gill Sans MT" panose="020B0502020104020203" pitchFamily="34" charset="0"/>
              </a:rPr>
            </a:br>
            <a:r>
              <a:rPr lang="en-US" sz="6000" dirty="0" smtClean="0">
                <a:latin typeface="Gill Sans MT" panose="020B0502020104020203" pitchFamily="34" charset="0"/>
              </a:rPr>
              <a:t> UA Cossatot</a:t>
            </a:r>
            <a:endParaRPr lang="en-US" sz="6000" dirty="0">
              <a:latin typeface="Gill Sans MT" panose="020B0502020104020203" pitchFamily="34" charset="0"/>
            </a:endParaRPr>
          </a:p>
        </p:txBody>
      </p:sp>
      <p:sp>
        <p:nvSpPr>
          <p:cNvPr id="3" name="Subtitle 2"/>
          <p:cNvSpPr>
            <a:spLocks noGrp="1"/>
          </p:cNvSpPr>
          <p:nvPr>
            <p:ph type="subTitle" idx="1"/>
          </p:nvPr>
        </p:nvSpPr>
        <p:spPr/>
        <p:txBody>
          <a:bodyPr>
            <a:normAutofit/>
          </a:bodyPr>
          <a:lstStyle/>
          <a:p>
            <a:r>
              <a:rPr lang="en-US" sz="2400" dirty="0" smtClean="0">
                <a:latin typeface="Gill Sans MT" panose="020B0502020104020203" pitchFamily="34" charset="0"/>
              </a:rPr>
              <a:t>OEM and Book Program Innovation</a:t>
            </a:r>
            <a:endParaRPr lang="en-US" sz="2400" dirty="0">
              <a:latin typeface="Gill Sans MT" panose="020B0502020104020203" pitchFamily="34" charset="0"/>
            </a:endParaRPr>
          </a:p>
        </p:txBody>
      </p:sp>
    </p:spTree>
    <p:extLst>
      <p:ext uri="{BB962C8B-B14F-4D97-AF65-F5344CB8AC3E}">
        <p14:creationId xmlns:p14="http://schemas.microsoft.com/office/powerpoint/2010/main" val="5337389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dirty="0" smtClean="0"/>
              <a:t>Operating Recommendations</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14173200" y="104775"/>
            <a:ext cx="266700" cy="247650"/>
          </a:xfrm>
          <a:prstGeom prst="rect">
            <a:avLst/>
          </a:prstGeom>
          <a:noFill/>
          <a:ln w="9525">
            <a:miter lim="800000"/>
            <a:headEnd/>
            <a:tailEnd/>
          </a:ln>
        </p:spPr>
      </p:pic>
      <p:sp>
        <p:nvSpPr>
          <p:cNvPr id="28" name="TextBox 27"/>
          <p:cNvSpPr txBox="1"/>
          <p:nvPr/>
        </p:nvSpPr>
        <p:spPr>
          <a:xfrm>
            <a:off x="4038600" y="2895600"/>
            <a:ext cx="184731" cy="369332"/>
          </a:xfrm>
          <a:prstGeom prst="rect">
            <a:avLst/>
          </a:prstGeom>
          <a:noFill/>
        </p:spPr>
        <p:txBody>
          <a:bodyPr wrap="none" rtlCol="0">
            <a:spAutoFit/>
          </a:bodyPr>
          <a:lstStyle/>
          <a:p>
            <a:endParaRPr lang="en-US" dirty="0">
              <a:solidFill>
                <a:prstClr val="black"/>
              </a:solidFill>
            </a:endParaRPr>
          </a:p>
        </p:txBody>
      </p:sp>
      <p:pic>
        <p:nvPicPr>
          <p:cNvPr id="8" name="Object 1">
            <a:extLst>
              <a:ext uri="{63B3BB69-23CF-44E3-9099-C40C66FF867C}">
                <a14:compatExt xmlns:a14="http://schemas.microsoft.com/office/drawing/2010/main" spid="_x0000_s3073"/>
              </a:ext>
            </a:extLst>
          </p:cNvPr>
          <p:cNvPicPr>
            <a:picLocks noChangeAspect="1"/>
          </p:cNvPicPr>
          <p:nvPr/>
        </p:nvPicPr>
        <p:blipFill>
          <a:blip r:embed="rId3"/>
          <a:stretch>
            <a:fillRect/>
          </a:stretch>
        </p:blipFill>
        <p:spPr>
          <a:xfrm>
            <a:off x="14630400" y="3895725"/>
            <a:ext cx="266700" cy="247650"/>
          </a:xfrm>
          <a:prstGeom prst="rect">
            <a:avLst/>
          </a:prstGeom>
        </p:spPr>
      </p:pic>
      <p:sp>
        <p:nvSpPr>
          <p:cNvPr id="7" name="Rectangle 6"/>
          <p:cNvSpPr/>
          <p:nvPr/>
        </p:nvSpPr>
        <p:spPr>
          <a:xfrm>
            <a:off x="824162" y="1368527"/>
            <a:ext cx="7543800" cy="369332"/>
          </a:xfrm>
          <a:prstGeom prst="rect">
            <a:avLst/>
          </a:prstGeom>
        </p:spPr>
        <p:txBody>
          <a:bodyPr wrap="square">
            <a:spAutoFit/>
          </a:bodyPr>
          <a:lstStyle/>
          <a:p>
            <a:pPr algn="ctr"/>
            <a:r>
              <a:rPr lang="en-US" dirty="0" smtClean="0">
                <a:solidFill>
                  <a:prstClr val="black"/>
                </a:solidFill>
                <a:latin typeface="Times New Roman" pitchFamily="18" charset="0"/>
                <a:cs typeface="Times New Roman" pitchFamily="18" charset="0"/>
              </a:rPr>
              <a:t>          Table </a:t>
            </a:r>
            <a:r>
              <a:rPr lang="en-US" dirty="0">
                <a:solidFill>
                  <a:prstClr val="black"/>
                </a:solidFill>
                <a:latin typeface="Times New Roman" pitchFamily="18" charset="0"/>
                <a:cs typeface="Times New Roman" pitchFamily="18" charset="0"/>
              </a:rPr>
              <a:t>C</a:t>
            </a:r>
            <a:r>
              <a:rPr lang="en-US" dirty="0" smtClean="0">
                <a:solidFill>
                  <a:prstClr val="black"/>
                </a:solidFill>
                <a:latin typeface="Times New Roman" pitchFamily="18" charset="0"/>
                <a:cs typeface="Times New Roman" pitchFamily="18" charset="0"/>
              </a:rPr>
              <a:t>.  2018-19 Four-Year </a:t>
            </a:r>
            <a:r>
              <a:rPr lang="en-US" dirty="0">
                <a:solidFill>
                  <a:prstClr val="black"/>
                </a:solidFill>
                <a:latin typeface="Times New Roman" pitchFamily="18" charset="0"/>
                <a:cs typeface="Times New Roman" pitchFamily="18" charset="0"/>
              </a:rPr>
              <a:t>Universities Recommendations</a:t>
            </a:r>
          </a:p>
        </p:txBody>
      </p:sp>
      <p:pic>
        <p:nvPicPr>
          <p:cNvPr id="13" name="Object 1">
            <a:extLst>
              <a:ext uri="{63B3BB69-23CF-44E3-9099-C40C66FF867C}">
                <a14:compatExt xmlns:a14="http://schemas.microsoft.com/office/drawing/2010/main" spid="_x0000_s3073"/>
              </a:ext>
            </a:extLst>
          </p:cNvPr>
          <p:cNvPicPr>
            <a:picLocks noChangeAspect="1"/>
          </p:cNvPicPr>
          <p:nvPr/>
        </p:nvPicPr>
        <p:blipFill>
          <a:blip r:embed="rId3"/>
          <a:stretch>
            <a:fillRect/>
          </a:stretch>
        </p:blipFill>
        <p:spPr>
          <a:xfrm>
            <a:off x="14630400" y="2743200"/>
            <a:ext cx="266700" cy="247650"/>
          </a:xfrm>
          <a:prstGeom prst="rect">
            <a:avLst/>
          </a:prstGeom>
        </p:spPr>
      </p:pic>
      <p:pic>
        <p:nvPicPr>
          <p:cNvPr id="5" name="Picture 4"/>
          <p:cNvPicPr>
            <a:picLocks noChangeAspect="1"/>
          </p:cNvPicPr>
          <p:nvPr/>
        </p:nvPicPr>
        <p:blipFill>
          <a:blip r:embed="rId4"/>
          <a:stretch>
            <a:fillRect/>
          </a:stretch>
        </p:blipFill>
        <p:spPr>
          <a:xfrm>
            <a:off x="0" y="2155845"/>
            <a:ext cx="9144000" cy="3479760"/>
          </a:xfrm>
          <a:prstGeom prst="rect">
            <a:avLst/>
          </a:prstGeom>
        </p:spPr>
      </p:pic>
    </p:spTree>
    <p:extLst>
      <p:ext uri="{BB962C8B-B14F-4D97-AF65-F5344CB8AC3E}">
        <p14:creationId xmlns:p14="http://schemas.microsoft.com/office/powerpoint/2010/main" val="22739053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Gill Sans MT" panose="020B0502020104020203" pitchFamily="34" charset="0"/>
              </a:rPr>
              <a:t>INCEPTION</a:t>
            </a:r>
            <a:endParaRPr lang="en-US" sz="4400"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pPr lvl="0"/>
            <a:r>
              <a:rPr lang="en-US" sz="2800" dirty="0" smtClean="0">
                <a:latin typeface="Gill Sans MT" panose="020B0502020104020203" pitchFamily="34" charset="0"/>
              </a:rPr>
              <a:t>We (UA Cossatot) recognized </a:t>
            </a:r>
            <a:r>
              <a:rPr lang="en-US" sz="2800" dirty="0">
                <a:latin typeface="Gill Sans MT" panose="020B0502020104020203" pitchFamily="34" charset="0"/>
              </a:rPr>
              <a:t>that students were spending </a:t>
            </a:r>
            <a:r>
              <a:rPr lang="en-US" sz="2800" dirty="0" smtClean="0">
                <a:latin typeface="Gill Sans MT" panose="020B0502020104020203" pitchFamily="34" charset="0"/>
              </a:rPr>
              <a:t>approximately $1,400 </a:t>
            </a:r>
            <a:r>
              <a:rPr lang="en-US" sz="2800" dirty="0">
                <a:latin typeface="Gill Sans MT" panose="020B0502020104020203" pitchFamily="34" charset="0"/>
              </a:rPr>
              <a:t>per year for textbooks at the college’s bookstore, leased by </a:t>
            </a:r>
            <a:r>
              <a:rPr lang="en-US" sz="2800" dirty="0" smtClean="0">
                <a:latin typeface="Gill Sans MT" panose="020B0502020104020203" pitchFamily="34" charset="0"/>
              </a:rPr>
              <a:t>a third party. </a:t>
            </a:r>
            <a:endParaRPr lang="en-US" sz="2800" dirty="0">
              <a:latin typeface="Gill Sans MT" panose="020B0502020104020203" pitchFamily="34" charset="0"/>
            </a:endParaRPr>
          </a:p>
          <a:p>
            <a:r>
              <a:rPr lang="en-US" sz="2800" dirty="0">
                <a:latin typeface="Gill Sans MT" panose="020B0502020104020203" pitchFamily="34" charset="0"/>
              </a:rPr>
              <a:t>The contract with </a:t>
            </a:r>
            <a:r>
              <a:rPr lang="en-US" sz="2800" dirty="0" smtClean="0">
                <a:latin typeface="Gill Sans MT" panose="020B0502020104020203" pitchFamily="34" charset="0"/>
              </a:rPr>
              <a:t>the third party was </a:t>
            </a:r>
            <a:r>
              <a:rPr lang="en-US" sz="2800" dirty="0">
                <a:latin typeface="Gill Sans MT" panose="020B0502020104020203" pitchFamily="34" charset="0"/>
              </a:rPr>
              <a:t>up for renewal in spring 2015 and </a:t>
            </a:r>
            <a:r>
              <a:rPr lang="en-US" sz="2800" dirty="0" smtClean="0">
                <a:latin typeface="Gill Sans MT" panose="020B0502020104020203" pitchFamily="34" charset="0"/>
              </a:rPr>
              <a:t>we saw </a:t>
            </a:r>
            <a:r>
              <a:rPr lang="en-US" sz="2800" dirty="0">
                <a:latin typeface="Gill Sans MT" panose="020B0502020104020203" pitchFamily="34" charset="0"/>
              </a:rPr>
              <a:t>an opportunity to eliminate an outside vendor and instead find alternative sources to costly textbooks by establishing an internal textbook </a:t>
            </a:r>
            <a:r>
              <a:rPr lang="en-US" sz="2800" dirty="0" smtClean="0">
                <a:latin typeface="Gill Sans MT" panose="020B0502020104020203" pitchFamily="34" charset="0"/>
              </a:rPr>
              <a:t>rental and </a:t>
            </a:r>
            <a:r>
              <a:rPr lang="en-US" sz="2800" dirty="0">
                <a:latin typeface="Gill Sans MT" panose="020B0502020104020203" pitchFamily="34" charset="0"/>
              </a:rPr>
              <a:t>open educational resource (OER) program.</a:t>
            </a:r>
          </a:p>
        </p:txBody>
      </p:sp>
    </p:spTree>
    <p:extLst>
      <p:ext uri="{BB962C8B-B14F-4D97-AF65-F5344CB8AC3E}">
        <p14:creationId xmlns:p14="http://schemas.microsoft.com/office/powerpoint/2010/main" val="19007615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Gill Sans MT" panose="020B0502020104020203" pitchFamily="34" charset="0"/>
              </a:rPr>
              <a:t>OBJECTIVE</a:t>
            </a:r>
            <a:endParaRPr lang="en-US" sz="4400" dirty="0">
              <a:latin typeface="Gill Sans MT" panose="020B0502020104020203" pitchFamily="34" charset="0"/>
            </a:endParaRPr>
          </a:p>
        </p:txBody>
      </p:sp>
      <p:sp>
        <p:nvSpPr>
          <p:cNvPr id="3" name="Content Placeholder 2"/>
          <p:cNvSpPr>
            <a:spLocks noGrp="1"/>
          </p:cNvSpPr>
          <p:nvPr>
            <p:ph idx="1"/>
          </p:nvPr>
        </p:nvSpPr>
        <p:spPr/>
        <p:txBody>
          <a:bodyPr/>
          <a:lstStyle/>
          <a:p>
            <a:pPr lvl="0"/>
            <a:r>
              <a:rPr lang="en-US" sz="2800" dirty="0">
                <a:latin typeface="Gill Sans MT" panose="020B0502020104020203" pitchFamily="34" charset="0"/>
              </a:rPr>
              <a:t>Create an internal textbook rental and OER program that strives to minimize textbook expenses for students.</a:t>
            </a:r>
          </a:p>
          <a:p>
            <a:pPr lvl="0"/>
            <a:r>
              <a:rPr lang="en-US" sz="2800" dirty="0">
                <a:latin typeface="Gill Sans MT" panose="020B0502020104020203" pitchFamily="34" charset="0"/>
              </a:rPr>
              <a:t>Ensure the program remains financially self-sustaining. </a:t>
            </a:r>
          </a:p>
          <a:p>
            <a:pPr lvl="0"/>
            <a:r>
              <a:rPr lang="en-US" sz="2800" dirty="0">
                <a:latin typeface="Gill Sans MT" panose="020B0502020104020203" pitchFamily="34" charset="0"/>
              </a:rPr>
              <a:t>Encourage faculty to consider Creative Commons (CC) licensed materials instead of expensive textbooks.</a:t>
            </a:r>
          </a:p>
          <a:p>
            <a:endParaRPr lang="en-US" dirty="0">
              <a:latin typeface="Gill Sans MT" panose="020B0502020104020203" pitchFamily="34" charset="0"/>
            </a:endParaRPr>
          </a:p>
        </p:txBody>
      </p:sp>
    </p:spTree>
    <p:extLst>
      <p:ext uri="{BB962C8B-B14F-4D97-AF65-F5344CB8AC3E}">
        <p14:creationId xmlns:p14="http://schemas.microsoft.com/office/powerpoint/2010/main" val="14279628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Gill Sans MT" panose="020B0502020104020203" pitchFamily="34" charset="0"/>
              </a:rPr>
              <a:t>IMPLEMENTATION</a:t>
            </a:r>
            <a:endParaRPr lang="en-US" sz="4400" dirty="0">
              <a:latin typeface="Gill Sans MT" panose="020B0502020104020203" pitchFamily="34" charset="0"/>
            </a:endParaRPr>
          </a:p>
        </p:txBody>
      </p:sp>
      <p:sp>
        <p:nvSpPr>
          <p:cNvPr id="3" name="Content Placeholder 2"/>
          <p:cNvSpPr>
            <a:spLocks noGrp="1"/>
          </p:cNvSpPr>
          <p:nvPr>
            <p:ph idx="1"/>
          </p:nvPr>
        </p:nvSpPr>
        <p:spPr/>
        <p:txBody>
          <a:bodyPr/>
          <a:lstStyle/>
          <a:p>
            <a:pPr lvl="0"/>
            <a:r>
              <a:rPr lang="en-US" sz="2800" dirty="0">
                <a:latin typeface="Gill Sans MT" panose="020B0502020104020203" pitchFamily="34" charset="0"/>
              </a:rPr>
              <a:t>Find someone willing to build and maintain the program.</a:t>
            </a:r>
          </a:p>
          <a:p>
            <a:pPr lvl="0"/>
            <a:r>
              <a:rPr lang="en-US" sz="2800" dirty="0">
                <a:latin typeface="Gill Sans MT" panose="020B0502020104020203" pitchFamily="34" charset="0"/>
              </a:rPr>
              <a:t>Establish a chancellor-appointed board to oversee </a:t>
            </a:r>
            <a:r>
              <a:rPr lang="en-US" sz="2800" dirty="0" smtClean="0">
                <a:latin typeface="Gill Sans MT" panose="020B0502020104020203" pitchFamily="34" charset="0"/>
              </a:rPr>
              <a:t>OER. </a:t>
            </a:r>
            <a:endParaRPr lang="en-US" sz="2800" dirty="0">
              <a:latin typeface="Gill Sans MT" panose="020B0502020104020203" pitchFamily="34" charset="0"/>
            </a:endParaRPr>
          </a:p>
          <a:p>
            <a:pPr lvl="0"/>
            <a:r>
              <a:rPr lang="en-US" sz="2800" dirty="0">
                <a:latin typeface="Gill Sans MT" panose="020B0502020104020203" pitchFamily="34" charset="0"/>
              </a:rPr>
              <a:t>Request recommended funds for textbook procurement.</a:t>
            </a:r>
          </a:p>
          <a:p>
            <a:endParaRPr lang="en-US" dirty="0"/>
          </a:p>
        </p:txBody>
      </p:sp>
    </p:spTree>
    <p:extLst>
      <p:ext uri="{BB962C8B-B14F-4D97-AF65-F5344CB8AC3E}">
        <p14:creationId xmlns:p14="http://schemas.microsoft.com/office/powerpoint/2010/main" val="19284465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Gill Sans MT" panose="020B0502020104020203" pitchFamily="34" charset="0"/>
              </a:rPr>
              <a:t>RESULTS</a:t>
            </a:r>
            <a:endParaRPr lang="en-US" sz="4400" dirty="0">
              <a:latin typeface="Gill Sans MT" panose="020B0502020104020203" pitchFamily="34" charset="0"/>
            </a:endParaRPr>
          </a:p>
        </p:txBody>
      </p:sp>
      <p:sp>
        <p:nvSpPr>
          <p:cNvPr id="3" name="Content Placeholder 2"/>
          <p:cNvSpPr>
            <a:spLocks noGrp="1"/>
          </p:cNvSpPr>
          <p:nvPr>
            <p:ph idx="1"/>
          </p:nvPr>
        </p:nvSpPr>
        <p:spPr/>
        <p:txBody>
          <a:bodyPr>
            <a:normAutofit fontScale="85000" lnSpcReduction="10000"/>
          </a:bodyPr>
          <a:lstStyle/>
          <a:p>
            <a:pPr lvl="0"/>
            <a:r>
              <a:rPr lang="en-US" sz="2800" dirty="0">
                <a:latin typeface="Gill Sans MT" panose="020B0502020104020203" pitchFamily="34" charset="0"/>
              </a:rPr>
              <a:t>UA Cossatot’s director of educational resources and OER specialist agreed to build and maintain the internal program.</a:t>
            </a:r>
          </a:p>
          <a:p>
            <a:pPr lvl="0"/>
            <a:r>
              <a:rPr lang="en-US" sz="2800" dirty="0">
                <a:latin typeface="Gill Sans MT" panose="020B0502020104020203" pitchFamily="34" charset="0"/>
              </a:rPr>
              <a:t>Began procuring textbooks to build inventory in March 2015.</a:t>
            </a:r>
          </a:p>
          <a:p>
            <a:pPr lvl="0"/>
            <a:r>
              <a:rPr lang="en-US" sz="2800" dirty="0">
                <a:latin typeface="Gill Sans MT" panose="020B0502020104020203" pitchFamily="34" charset="0"/>
              </a:rPr>
              <a:t>The program continues to remain financially self-sustaining.</a:t>
            </a:r>
          </a:p>
          <a:p>
            <a:pPr lvl="0"/>
            <a:r>
              <a:rPr lang="en-US" sz="2800" dirty="0">
                <a:latin typeface="Gill Sans MT" panose="020B0502020104020203" pitchFamily="34" charset="0"/>
              </a:rPr>
              <a:t>The program’s director suggested using the Educational Resource Center (ERC) to distribute textbooks.</a:t>
            </a:r>
          </a:p>
          <a:p>
            <a:pPr lvl="0"/>
            <a:r>
              <a:rPr lang="en-US" sz="2800" dirty="0">
                <a:latin typeface="Gill Sans MT" panose="020B0502020104020203" pitchFamily="34" charset="0"/>
              </a:rPr>
              <a:t>Within the program’s first four years, UA Cossatot has saved its students over $1.5 million in textbook expenses.</a:t>
            </a:r>
          </a:p>
          <a:p>
            <a:pPr lvl="0"/>
            <a:r>
              <a:rPr lang="en-US" sz="2800" dirty="0">
                <a:latin typeface="Gill Sans MT" panose="020B0502020104020203" pitchFamily="34" charset="0"/>
              </a:rPr>
              <a:t>With the exception of eVersity, UA Cossatot leads Arkansas in the adoption and development of open resources with over 54 percent of its courses using OER.</a:t>
            </a:r>
          </a:p>
          <a:p>
            <a:pPr marL="0" indent="0">
              <a:buNone/>
            </a:pPr>
            <a:endParaRPr lang="en-US" dirty="0"/>
          </a:p>
        </p:txBody>
      </p:sp>
    </p:spTree>
    <p:extLst>
      <p:ext uri="{BB962C8B-B14F-4D97-AF65-F5344CB8AC3E}">
        <p14:creationId xmlns:p14="http://schemas.microsoft.com/office/powerpoint/2010/main" val="2060756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Gill Sans MT" panose="020B0502020104020203" pitchFamily="34" charset="0"/>
              </a:rPr>
              <a:t>RESULTS</a:t>
            </a:r>
            <a:endParaRPr lang="en-US" sz="4400" dirty="0"/>
          </a:p>
        </p:txBody>
      </p:sp>
      <p:sp>
        <p:nvSpPr>
          <p:cNvPr id="3" name="Content Placeholder 2"/>
          <p:cNvSpPr>
            <a:spLocks noGrp="1"/>
          </p:cNvSpPr>
          <p:nvPr>
            <p:ph idx="1"/>
          </p:nvPr>
        </p:nvSpPr>
        <p:spPr/>
        <p:txBody>
          <a:bodyPr>
            <a:normAutofit fontScale="92500" lnSpcReduction="10000"/>
          </a:bodyPr>
          <a:lstStyle/>
          <a:p>
            <a:pPr lvl="0"/>
            <a:r>
              <a:rPr lang="en-US" sz="2400" dirty="0" smtClean="0">
                <a:latin typeface="Gill Sans MT" panose="020B0502020104020203" pitchFamily="34" charset="0"/>
              </a:rPr>
              <a:t>Recognizing the interest in OER and the faculty’s willingness to consider open resources, UA Cossatot became the first college in the state to join the Open Textbook Network (OTN) in 2018. </a:t>
            </a:r>
          </a:p>
          <a:p>
            <a:pPr lvl="0"/>
            <a:r>
              <a:rPr lang="en-US" sz="2400" dirty="0" smtClean="0">
                <a:latin typeface="Gill Sans MT" panose="020B0502020104020203" pitchFamily="34" charset="0"/>
              </a:rPr>
              <a:t>UA Cossatot is a leader in the OER movement, with its OER specialist serving as an OER state leader and an OTN Steering Committee member.</a:t>
            </a:r>
          </a:p>
          <a:p>
            <a:pPr lvl="0"/>
            <a:r>
              <a:rPr lang="en-US" sz="2400" dirty="0" smtClean="0">
                <a:latin typeface="Gill Sans MT" panose="020B0502020104020203" pitchFamily="34" charset="0"/>
              </a:rPr>
              <a:t>UA Cossatot’s director of educational resources and OER specialist has been invited to help other Arkansas schools by sharing program details and encouraging others to join UA Cossatot’s effort to remove financial barriers that students face, as well as being invited to participate in national and community college OER discussions. She was also recently selected to chair the Arkansas academic library consortium (ARKLink) OER Task Force. </a:t>
            </a:r>
          </a:p>
          <a:p>
            <a:endParaRPr lang="en-US" dirty="0"/>
          </a:p>
        </p:txBody>
      </p:sp>
    </p:spTree>
    <p:extLst>
      <p:ext uri="{BB962C8B-B14F-4D97-AF65-F5344CB8AC3E}">
        <p14:creationId xmlns:p14="http://schemas.microsoft.com/office/powerpoint/2010/main" val="33700974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124" y="2659990"/>
            <a:ext cx="2765626" cy="1948614"/>
          </a:xfrm>
          <a:prstGeom prst="rect">
            <a:avLst/>
          </a:prstGeom>
        </p:spPr>
      </p:pic>
      <p:sp>
        <p:nvSpPr>
          <p:cNvPr id="2" name="Slide Number Placeholder 5"/>
          <p:cNvSpPr txBox="1">
            <a:spLocks/>
          </p:cNvSpPr>
          <p:nvPr/>
        </p:nvSpPr>
        <p:spPr>
          <a:xfrm>
            <a:off x="3294491" y="2112846"/>
            <a:ext cx="5089400" cy="2285241"/>
          </a:xfrm>
          <a:prstGeom prst="rect">
            <a:avLst/>
          </a:prstGeom>
        </p:spPr>
        <p:txBody>
          <a:bodyPr vert="horz" wrap="square" lIns="68580" tIns="34290" rIns="68580" bIns="3429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2700" b="1" dirty="0">
                <a:solidFill>
                  <a:prstClr val="black"/>
                </a:solidFill>
                <a:latin typeface="Calibri" charset="0"/>
                <a:ea typeface="Calibri" charset="0"/>
                <a:cs typeface="Calibri" charset="0"/>
              </a:rPr>
              <a:t>AHECB </a:t>
            </a:r>
            <a:r>
              <a:rPr lang="en-US" sz="2700" b="1" dirty="0" smtClean="0">
                <a:solidFill>
                  <a:prstClr val="black"/>
                </a:solidFill>
                <a:latin typeface="Calibri" charset="0"/>
                <a:ea typeface="Calibri" charset="0"/>
                <a:cs typeface="Calibri" charset="0"/>
              </a:rPr>
              <a:t>Meeting</a:t>
            </a:r>
            <a:endParaRPr lang="en-US" sz="2700" b="1" dirty="0">
              <a:solidFill>
                <a:prstClr val="black"/>
              </a:solidFill>
              <a:latin typeface="Calibri" charset="0"/>
              <a:ea typeface="Calibri" charset="0"/>
              <a:cs typeface="Calibri" charset="0"/>
            </a:endParaRPr>
          </a:p>
          <a:p>
            <a:pPr algn="ctr" defTabSz="685800">
              <a:defRPr/>
            </a:pPr>
            <a:r>
              <a:rPr lang="en-US" sz="2700" b="1" dirty="0" smtClean="0">
                <a:solidFill>
                  <a:prstClr val="black"/>
                </a:solidFill>
                <a:latin typeface="Calibri" charset="0"/>
                <a:ea typeface="Calibri" charset="0"/>
                <a:cs typeface="Calibri" charset="0"/>
              </a:rPr>
              <a:t>January 31, 2020</a:t>
            </a:r>
            <a:endParaRPr lang="en-US" sz="2700" b="1" dirty="0">
              <a:solidFill>
                <a:prstClr val="black"/>
              </a:solidFill>
              <a:latin typeface="Calibri" charset="0"/>
              <a:ea typeface="Calibri" charset="0"/>
              <a:cs typeface="Calibri" charset="0"/>
            </a:endParaRPr>
          </a:p>
          <a:p>
            <a:pPr algn="ctr" defTabSz="685800">
              <a:defRPr/>
            </a:pPr>
            <a:endParaRPr lang="en-US" sz="2700" b="1" dirty="0">
              <a:solidFill>
                <a:prstClr val="black"/>
              </a:solidFill>
              <a:latin typeface="Calibri" charset="0"/>
              <a:ea typeface="Calibri" charset="0"/>
              <a:cs typeface="Calibri" charset="0"/>
            </a:endParaRPr>
          </a:p>
          <a:p>
            <a:pPr algn="ctr" defTabSz="685800">
              <a:defRPr/>
            </a:pPr>
            <a:r>
              <a:rPr lang="en-US" sz="2100" b="1" dirty="0">
                <a:solidFill>
                  <a:prstClr val="black"/>
                </a:solidFill>
                <a:latin typeface="Calibri" charset="0"/>
                <a:ea typeface="Calibri" charset="0"/>
                <a:cs typeface="Calibri" charset="0"/>
              </a:rPr>
              <a:t>Agenda Item </a:t>
            </a:r>
            <a:r>
              <a:rPr lang="en-US" sz="2100" b="1" dirty="0" smtClean="0">
                <a:solidFill>
                  <a:prstClr val="black"/>
                </a:solidFill>
                <a:latin typeface="Calibri" charset="0"/>
                <a:ea typeface="Calibri" charset="0"/>
                <a:cs typeface="Calibri" charset="0"/>
              </a:rPr>
              <a:t>6</a:t>
            </a:r>
            <a:endParaRPr lang="en-US" sz="2100" b="1" dirty="0">
              <a:solidFill>
                <a:prstClr val="black"/>
              </a:solidFill>
              <a:latin typeface="Calibri" charset="0"/>
              <a:ea typeface="Calibri" charset="0"/>
              <a:cs typeface="Calibri" charset="0"/>
            </a:endParaRPr>
          </a:p>
          <a:p>
            <a:pPr algn="ctr" defTabSz="685800">
              <a:defRPr/>
            </a:pPr>
            <a:endParaRPr lang="en-US" sz="2100" b="1" dirty="0">
              <a:solidFill>
                <a:prstClr val="black"/>
              </a:solidFill>
              <a:latin typeface="Calibri" charset="0"/>
              <a:ea typeface="Calibri" charset="0"/>
              <a:cs typeface="Calibri" charset="0"/>
            </a:endParaRPr>
          </a:p>
          <a:p>
            <a:pPr algn="ctr" defTabSz="685800">
              <a:defRPr/>
            </a:pPr>
            <a:r>
              <a:rPr lang="en-US" sz="2100" b="1" dirty="0">
                <a:solidFill>
                  <a:prstClr val="black"/>
                </a:solidFill>
                <a:latin typeface="Calibri" charset="0"/>
                <a:ea typeface="Calibri" charset="0"/>
                <a:cs typeface="Calibri" charset="0"/>
              </a:rPr>
              <a:t>Annual </a:t>
            </a:r>
            <a:r>
              <a:rPr lang="en-US" sz="2100" b="1" dirty="0" smtClean="0">
                <a:solidFill>
                  <a:prstClr val="black"/>
                </a:solidFill>
                <a:latin typeface="Calibri" charset="0"/>
                <a:ea typeface="Calibri" charset="0"/>
                <a:cs typeface="Calibri" charset="0"/>
              </a:rPr>
              <a:t>Enrollment Report</a:t>
            </a:r>
            <a:endParaRPr lang="en-US" sz="2100" b="1" dirty="0">
              <a:solidFill>
                <a:prstClr val="black"/>
              </a:solidFill>
              <a:latin typeface="Calibri" charset="0"/>
              <a:ea typeface="Calibri" charset="0"/>
              <a:cs typeface="Calibri" charset="0"/>
            </a:endParaRPr>
          </a:p>
        </p:txBody>
      </p:sp>
      <p:cxnSp>
        <p:nvCxnSpPr>
          <p:cNvPr id="3" name="Straight Connector 2"/>
          <p:cNvCxnSpPr/>
          <p:nvPr/>
        </p:nvCxnSpPr>
        <p:spPr>
          <a:xfrm>
            <a:off x="3141116" y="1757834"/>
            <a:ext cx="9798" cy="2899703"/>
          </a:xfrm>
          <a:prstGeom prst="line">
            <a:avLst/>
          </a:prstGeom>
          <a:ln w="50800" cmpd="sng">
            <a:solidFill>
              <a:schemeClr val="bg2">
                <a:lumMod val="50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a:cxnSpLocks/>
          </p:cNvCxnSpPr>
          <p:nvPr/>
        </p:nvCxnSpPr>
        <p:spPr>
          <a:xfrm flipV="1">
            <a:off x="632222" y="4657537"/>
            <a:ext cx="7800975" cy="1"/>
          </a:xfrm>
          <a:prstGeom prst="line">
            <a:avLst/>
          </a:prstGeom>
          <a:ln w="508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2223" y="4755404"/>
            <a:ext cx="6267293" cy="738664"/>
          </a:xfrm>
          <a:prstGeom prst="rect">
            <a:avLst/>
          </a:prstGeom>
          <a:noFill/>
        </p:spPr>
        <p:txBody>
          <a:bodyPr wrap="square" rtlCol="0">
            <a:spAutoFit/>
          </a:bodyPr>
          <a:lstStyle/>
          <a:p>
            <a:pPr defTabSz="685800"/>
            <a:r>
              <a:rPr lang="en-US" sz="2100" dirty="0">
                <a:solidFill>
                  <a:prstClr val="black"/>
                </a:solidFill>
                <a:latin typeface="Calibri" panose="020F0502020204030204" pitchFamily="34" charset="0"/>
                <a:cs typeface="Calibri" panose="020F0502020204030204" pitchFamily="34" charset="0"/>
              </a:rPr>
              <a:t>Sonia Hazelwood</a:t>
            </a:r>
          </a:p>
          <a:p>
            <a:pPr defTabSz="685800"/>
            <a:r>
              <a:rPr lang="en-US" sz="2100" dirty="0">
                <a:solidFill>
                  <a:prstClr val="black"/>
                </a:solidFill>
                <a:latin typeface="Calibri" panose="020F0502020204030204" pitchFamily="34" charset="0"/>
                <a:cs typeface="Calibri" panose="020F0502020204030204" pitchFamily="34" charset="0"/>
              </a:rPr>
              <a:t>Associate Director, Research &amp; Analytics</a:t>
            </a:r>
          </a:p>
        </p:txBody>
      </p:sp>
    </p:spTree>
    <p:extLst>
      <p:ext uri="{BB962C8B-B14F-4D97-AF65-F5344CB8AC3E}">
        <p14:creationId xmlns:p14="http://schemas.microsoft.com/office/powerpoint/2010/main" val="4022968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23220"/>
          </a:xfrm>
          <a:prstGeom prst="rect">
            <a:avLst/>
          </a:prstGeom>
          <a:solidFill>
            <a:schemeClr val="tx2"/>
          </a:solidFill>
        </p:spPr>
        <p:txBody>
          <a:bodyPr wrap="square" rtlCol="0">
            <a:spAutoFit/>
          </a:bodyPr>
          <a:lstStyle/>
          <a:p>
            <a:pPr algn="ctr"/>
            <a:r>
              <a:rPr lang="en-US" sz="2800" b="1" dirty="0">
                <a:solidFill>
                  <a:schemeClr val="bg1"/>
                </a:solidFill>
                <a:latin typeface="Calibri" panose="020F0502020204030204" pitchFamily="34" charset="0"/>
                <a:cs typeface="Calibri" panose="020F0502020204030204" pitchFamily="34" charset="0"/>
              </a:rPr>
              <a:t>Annual Enrollment Report</a:t>
            </a:r>
          </a:p>
        </p:txBody>
      </p:sp>
      <p:sp>
        <p:nvSpPr>
          <p:cNvPr id="4" name="TextBox 3">
            <a:extLst>
              <a:ext uri="{FF2B5EF4-FFF2-40B4-BE49-F238E27FC236}">
                <a16:creationId xmlns:a16="http://schemas.microsoft.com/office/drawing/2014/main" id="{A791E0F6-A1D4-46B7-84FA-66E69C35FBA5}"/>
              </a:ext>
            </a:extLst>
          </p:cNvPr>
          <p:cNvSpPr txBox="1"/>
          <p:nvPr/>
        </p:nvSpPr>
        <p:spPr>
          <a:xfrm>
            <a:off x="647700" y="1676400"/>
            <a:ext cx="7848600" cy="4524315"/>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latin typeface="Calibri" panose="020F0502020204030204" pitchFamily="34" charset="0"/>
                <a:cs typeface="Calibri" panose="020F0502020204030204" pitchFamily="34" charset="0"/>
              </a:rPr>
              <a:t>According to data released in December 2019 by the National Student Clearinghouse Research Center (NSCRC), all sectors experienced fall term enrollment declines in Fall 2019.</a:t>
            </a:r>
          </a:p>
          <a:p>
            <a:pPr marL="285750" indent="-285750">
              <a:buFont typeface="Wingdings" panose="05000000000000000000" pitchFamily="2" charset="2"/>
              <a:buChar char="§"/>
            </a:pPr>
            <a:endParaRPr lang="en-US"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dirty="0" smtClean="0">
                <a:latin typeface="Calibri" panose="020F0502020204030204" pitchFamily="34" charset="0"/>
                <a:cs typeface="Calibri" panose="020F0502020204030204" pitchFamily="34" charset="0"/>
              </a:rPr>
              <a:t>The NSCRC reported for Fall 2019 that in the U.S. overall postsecondary enrollments decreased 1.3 percent from Fall 2018 enrollments.</a:t>
            </a:r>
          </a:p>
          <a:p>
            <a:pPr marL="285750" indent="-285750">
              <a:buFont typeface="Wingdings" panose="05000000000000000000" pitchFamily="2" charset="2"/>
              <a:buChar char="§"/>
            </a:pPr>
            <a:endParaRPr lang="en-US"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dirty="0" smtClean="0">
                <a:latin typeface="Calibri" panose="020F0502020204030204" pitchFamily="34" charset="0"/>
                <a:cs typeface="Calibri" panose="020F0502020204030204" pitchFamily="34" charset="0"/>
              </a:rPr>
              <a:t>Fall 2019 enrollment at 4-Year public institutions declined by 1.2 percent compared to Fall 2018, and the 2-Year public colleges experienced a 1.4 percent decline in enrollment.</a:t>
            </a:r>
          </a:p>
          <a:p>
            <a:pPr marL="285750" indent="-285750">
              <a:buFont typeface="Wingdings" panose="05000000000000000000" pitchFamily="2" charset="2"/>
              <a:buChar char="§"/>
            </a:pPr>
            <a:endParaRPr lang="en-US"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dirty="0" smtClean="0">
                <a:latin typeface="Calibri" panose="020F0502020204030204" pitchFamily="34" charset="0"/>
                <a:cs typeface="Calibri" panose="020F0502020204030204" pitchFamily="34" charset="0"/>
              </a:rPr>
              <a:t>Looking at the public sector as a whole, Fall 2019 enrollment declined by 1.3 percent from Fall 2018.</a:t>
            </a:r>
          </a:p>
          <a:p>
            <a:pPr marL="285750" indent="-285750">
              <a:buFont typeface="Wingdings" panose="05000000000000000000" pitchFamily="2" charset="2"/>
              <a:buChar char="§"/>
            </a:pPr>
            <a:endParaRPr lang="en-US"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dirty="0" smtClean="0">
                <a:latin typeface="Calibri" panose="020F0502020204030204" pitchFamily="34" charset="0"/>
                <a:cs typeface="Calibri" panose="020F0502020204030204" pitchFamily="34" charset="0"/>
              </a:rPr>
              <a:t>Additional enrollment reports can be found at the NSCRC website at nscresearchcenter.org.</a:t>
            </a:r>
          </a:p>
        </p:txBody>
      </p:sp>
      <p:sp>
        <p:nvSpPr>
          <p:cNvPr id="9" name="TextBox 8"/>
          <p:cNvSpPr txBox="1"/>
          <p:nvPr/>
        </p:nvSpPr>
        <p:spPr>
          <a:xfrm>
            <a:off x="533400" y="1128354"/>
            <a:ext cx="7848600" cy="400110"/>
          </a:xfrm>
          <a:prstGeom prst="rect">
            <a:avLst/>
          </a:prstGeom>
          <a:noFill/>
        </p:spPr>
        <p:txBody>
          <a:bodyPr wrap="square" rtlCol="0">
            <a:spAutoFit/>
          </a:bodyPr>
          <a:lstStyle/>
          <a:p>
            <a:pPr algn="ctr"/>
            <a:r>
              <a:rPr lang="en-US" sz="2000" dirty="0" smtClean="0">
                <a:latin typeface="Calibri" panose="020F0502020204030204" pitchFamily="34" charset="0"/>
                <a:cs typeface="Calibri" panose="020F0502020204030204" pitchFamily="34" charset="0"/>
              </a:rPr>
              <a:t>National Enrollment Trends</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53661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23220"/>
          </a:xfrm>
          <a:prstGeom prst="rect">
            <a:avLst/>
          </a:prstGeom>
          <a:solidFill>
            <a:schemeClr val="tx2"/>
          </a:solidFill>
        </p:spPr>
        <p:txBody>
          <a:bodyPr wrap="square" rtlCol="0">
            <a:spAutoFit/>
          </a:bodyPr>
          <a:lstStyle/>
          <a:p>
            <a:pPr algn="ctr"/>
            <a:r>
              <a:rPr lang="en-US" sz="2800" b="1" dirty="0">
                <a:solidFill>
                  <a:schemeClr val="bg1"/>
                </a:solidFill>
                <a:latin typeface="Calibri" panose="020F0502020204030204" pitchFamily="34" charset="0"/>
                <a:cs typeface="Calibri" panose="020F0502020204030204" pitchFamily="34" charset="0"/>
              </a:rPr>
              <a:t>Annual Enrollment Report</a:t>
            </a:r>
          </a:p>
        </p:txBody>
      </p:sp>
      <p:sp>
        <p:nvSpPr>
          <p:cNvPr id="4" name="TextBox 3">
            <a:extLst>
              <a:ext uri="{FF2B5EF4-FFF2-40B4-BE49-F238E27FC236}">
                <a16:creationId xmlns:a16="http://schemas.microsoft.com/office/drawing/2014/main" id="{A791E0F6-A1D4-46B7-84FA-66E69C35FBA5}"/>
              </a:ext>
            </a:extLst>
          </p:cNvPr>
          <p:cNvSpPr txBox="1"/>
          <p:nvPr/>
        </p:nvSpPr>
        <p:spPr>
          <a:xfrm>
            <a:off x="647700" y="1066800"/>
            <a:ext cx="7848600" cy="1231106"/>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The </a:t>
            </a:r>
            <a:r>
              <a:rPr lang="en-US" b="1" dirty="0">
                <a:latin typeface="Calibri" panose="020F0502020204030204" pitchFamily="34" charset="0"/>
                <a:cs typeface="Calibri" panose="020F0502020204030204" pitchFamily="34" charset="0"/>
              </a:rPr>
              <a:t>total</a:t>
            </a:r>
            <a:r>
              <a:rPr lang="en-US" dirty="0">
                <a:latin typeface="Calibri" panose="020F0502020204030204" pitchFamily="34" charset="0"/>
                <a:cs typeface="Calibri" panose="020F0502020204030204" pitchFamily="34" charset="0"/>
              </a:rPr>
              <a:t> unduplicated enrollment for </a:t>
            </a:r>
            <a:r>
              <a:rPr lang="en-US" dirty="0" smtClean="0">
                <a:latin typeface="Calibri" panose="020F0502020204030204" pitchFamily="34" charset="0"/>
                <a:cs typeface="Calibri" panose="020F0502020204030204" pitchFamily="34" charset="0"/>
              </a:rPr>
              <a:t>Fall 2019 in </a:t>
            </a:r>
            <a:r>
              <a:rPr lang="en-US" dirty="0">
                <a:latin typeface="Calibri" panose="020F0502020204030204" pitchFamily="34" charset="0"/>
                <a:cs typeface="Calibri" panose="020F0502020204030204" pitchFamily="34" charset="0"/>
              </a:rPr>
              <a:t>all sectors of Arkansas higher education, including public universities, public colleges, private/independent colleges and universities, and nursing schools was </a:t>
            </a:r>
            <a:r>
              <a:rPr lang="en-US" b="1" dirty="0" smtClean="0">
                <a:latin typeface="Calibri" panose="020F0502020204030204" pitchFamily="34" charset="0"/>
                <a:cs typeface="Calibri" panose="020F0502020204030204" pitchFamily="34" charset="0"/>
              </a:rPr>
              <a:t>156,491 students</a:t>
            </a:r>
            <a:r>
              <a:rPr lang="en-US" dirty="0">
                <a:latin typeface="Calibri" panose="020F0502020204030204" pitchFamily="34" charset="0"/>
                <a:cs typeface="Calibri" panose="020F0502020204030204" pitchFamily="34" charset="0"/>
              </a:rPr>
              <a:t>; representing a 1-year decline of </a:t>
            </a:r>
            <a:r>
              <a:rPr lang="en-US" dirty="0" smtClean="0">
                <a:latin typeface="Calibri" panose="020F0502020204030204" pitchFamily="34" charset="0"/>
                <a:cs typeface="Calibri" panose="020F0502020204030204" pitchFamily="34" charset="0"/>
              </a:rPr>
              <a:t>1.6 </a:t>
            </a:r>
            <a:r>
              <a:rPr lang="en-US" dirty="0">
                <a:latin typeface="Calibri" panose="020F0502020204030204" pitchFamily="34" charset="0"/>
                <a:cs typeface="Calibri" panose="020F0502020204030204" pitchFamily="34" charset="0"/>
              </a:rPr>
              <a:t>percent</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1295400" y="2667000"/>
            <a:ext cx="6481895" cy="3617928"/>
          </a:xfrm>
          <a:prstGeom prst="rect">
            <a:avLst/>
          </a:prstGeom>
        </p:spPr>
      </p:pic>
    </p:spTree>
    <p:extLst>
      <p:ext uri="{BB962C8B-B14F-4D97-AF65-F5344CB8AC3E}">
        <p14:creationId xmlns:p14="http://schemas.microsoft.com/office/powerpoint/2010/main" val="9384820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23220"/>
          </a:xfrm>
          <a:prstGeom prst="rect">
            <a:avLst/>
          </a:prstGeom>
          <a:solidFill>
            <a:schemeClr val="tx2"/>
          </a:solidFill>
        </p:spPr>
        <p:txBody>
          <a:bodyPr wrap="square" rtlCol="0">
            <a:spAutoFit/>
          </a:bodyPr>
          <a:lstStyle/>
          <a:p>
            <a:pPr algn="ctr"/>
            <a:r>
              <a:rPr lang="en-US" sz="2800" b="1" dirty="0">
                <a:solidFill>
                  <a:schemeClr val="bg1"/>
                </a:solidFill>
                <a:latin typeface="Calibri" panose="020F0502020204030204" pitchFamily="34" charset="0"/>
                <a:cs typeface="Calibri" panose="020F0502020204030204" pitchFamily="34" charset="0"/>
              </a:rPr>
              <a:t>Annual Enrollment Report</a:t>
            </a:r>
          </a:p>
        </p:txBody>
      </p:sp>
      <p:sp>
        <p:nvSpPr>
          <p:cNvPr id="4" name="TextBox 3">
            <a:extLst>
              <a:ext uri="{FF2B5EF4-FFF2-40B4-BE49-F238E27FC236}">
                <a16:creationId xmlns:a16="http://schemas.microsoft.com/office/drawing/2014/main" id="{A791E0F6-A1D4-46B7-84FA-66E69C35FBA5}"/>
              </a:ext>
            </a:extLst>
          </p:cNvPr>
          <p:cNvSpPr txBox="1"/>
          <p:nvPr/>
        </p:nvSpPr>
        <p:spPr>
          <a:xfrm>
            <a:off x="647700" y="1066800"/>
            <a:ext cx="7848600" cy="1077218"/>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The following graph provides a five-year total enrollment trend for each sector of Arkansas higher education. 4-Year universities, nursing schools, and the private and independent institutions all experienced a decline in enrollment, while the 2-Year colleges reported their first increase in enrollment since </a:t>
            </a:r>
            <a:r>
              <a:rPr lang="en-US" sz="1600" dirty="0" smtClean="0">
                <a:latin typeface="Calibri" panose="020F0502020204030204" pitchFamily="34" charset="0"/>
                <a:cs typeface="Calibri" panose="020F0502020204030204" pitchFamily="34" charset="0"/>
              </a:rPr>
              <a:t>Fall </a:t>
            </a:r>
            <a:r>
              <a:rPr lang="en-US" sz="1600" dirty="0">
                <a:latin typeface="Calibri" panose="020F0502020204030204" pitchFamily="34" charset="0"/>
                <a:cs typeface="Calibri" panose="020F0502020204030204" pitchFamily="34" charset="0"/>
              </a:rPr>
              <a:t>2011.</a:t>
            </a:r>
          </a:p>
        </p:txBody>
      </p:sp>
      <p:pic>
        <p:nvPicPr>
          <p:cNvPr id="2" name="Picture 1"/>
          <p:cNvPicPr>
            <a:picLocks noChangeAspect="1"/>
          </p:cNvPicPr>
          <p:nvPr/>
        </p:nvPicPr>
        <p:blipFill>
          <a:blip r:embed="rId3"/>
          <a:stretch>
            <a:fillRect/>
          </a:stretch>
        </p:blipFill>
        <p:spPr>
          <a:xfrm>
            <a:off x="838200" y="2306599"/>
            <a:ext cx="7239000" cy="4166297"/>
          </a:xfrm>
          <a:prstGeom prst="rect">
            <a:avLst/>
          </a:prstGeom>
        </p:spPr>
      </p:pic>
    </p:spTree>
    <p:extLst>
      <p:ext uri="{BB962C8B-B14F-4D97-AF65-F5344CB8AC3E}">
        <p14:creationId xmlns:p14="http://schemas.microsoft.com/office/powerpoint/2010/main" val="8233306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23220"/>
          </a:xfrm>
          <a:prstGeom prst="rect">
            <a:avLst/>
          </a:prstGeom>
          <a:solidFill>
            <a:schemeClr val="tx2"/>
          </a:solidFill>
        </p:spPr>
        <p:txBody>
          <a:bodyPr wrap="square" rtlCol="0">
            <a:spAutoFit/>
          </a:bodyPr>
          <a:lstStyle/>
          <a:p>
            <a:pPr algn="ctr"/>
            <a:r>
              <a:rPr lang="en-US" sz="2800" b="1" dirty="0">
                <a:solidFill>
                  <a:schemeClr val="bg1"/>
                </a:solidFill>
                <a:latin typeface="Calibri" panose="020F0502020204030204" pitchFamily="34" charset="0"/>
                <a:cs typeface="Calibri" panose="020F0502020204030204" pitchFamily="34" charset="0"/>
              </a:rPr>
              <a:t>Annual Enrollment Report</a:t>
            </a:r>
          </a:p>
        </p:txBody>
      </p:sp>
      <p:sp>
        <p:nvSpPr>
          <p:cNvPr id="4" name="TextBox 3">
            <a:extLst>
              <a:ext uri="{FF2B5EF4-FFF2-40B4-BE49-F238E27FC236}">
                <a16:creationId xmlns:a16="http://schemas.microsoft.com/office/drawing/2014/main" id="{A791E0F6-A1D4-46B7-84FA-66E69C35FBA5}"/>
              </a:ext>
            </a:extLst>
          </p:cNvPr>
          <p:cNvSpPr txBox="1"/>
          <p:nvPr/>
        </p:nvSpPr>
        <p:spPr>
          <a:xfrm>
            <a:off x="457200" y="1219200"/>
            <a:ext cx="8305800" cy="92333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The 4-Year Public Universities reported a fall term decline for the third year in a row. They experienced their highest enrollment in </a:t>
            </a:r>
            <a:r>
              <a:rPr lang="en-US" dirty="0" smtClean="0">
                <a:latin typeface="Calibri" panose="020F0502020204030204" pitchFamily="34" charset="0"/>
                <a:cs typeface="Calibri" panose="020F0502020204030204" pitchFamily="34" charset="0"/>
              </a:rPr>
              <a:t>fall </a:t>
            </a:r>
            <a:r>
              <a:rPr lang="en-US" dirty="0">
                <a:latin typeface="Calibri" panose="020F0502020204030204" pitchFamily="34" charset="0"/>
                <a:cs typeface="Calibri" panose="020F0502020204030204" pitchFamily="34" charset="0"/>
              </a:rPr>
              <a:t>2016 </a:t>
            </a:r>
            <a:r>
              <a:rPr lang="en-US" dirty="0" smtClean="0">
                <a:latin typeface="Calibri" panose="020F0502020204030204" pitchFamily="34" charset="0"/>
                <a:cs typeface="Calibri" panose="020F0502020204030204" pitchFamily="34" charset="0"/>
              </a:rPr>
              <a:t>of </a:t>
            </a:r>
            <a:r>
              <a:rPr lang="en-US" dirty="0">
                <a:latin typeface="Calibri" panose="020F0502020204030204" pitchFamily="34" charset="0"/>
                <a:cs typeface="Calibri" panose="020F0502020204030204" pitchFamily="34" charset="0"/>
              </a:rPr>
              <a:t>100,414</a:t>
            </a:r>
            <a:r>
              <a:rPr lang="en-US" dirty="0" smtClean="0">
                <a:latin typeface="Calibri" panose="020F0502020204030204" pitchFamily="34" charset="0"/>
                <a:cs typeface="Calibri" panose="020F0502020204030204" pitchFamily="34" charset="0"/>
              </a:rPr>
              <a:t>. The 1-year percentage change was </a:t>
            </a:r>
            <a:r>
              <a:rPr lang="en-US" dirty="0">
                <a:latin typeface="Calibri" panose="020F0502020204030204" pitchFamily="34" charset="0"/>
                <a:cs typeface="Calibri" panose="020F0502020204030204" pitchFamily="34" charset="0"/>
              </a:rPr>
              <a:t>a -2.5%.</a:t>
            </a:r>
          </a:p>
        </p:txBody>
      </p:sp>
      <p:pic>
        <p:nvPicPr>
          <p:cNvPr id="2" name="Picture 1"/>
          <p:cNvPicPr>
            <a:picLocks noChangeAspect="1"/>
          </p:cNvPicPr>
          <p:nvPr/>
        </p:nvPicPr>
        <p:blipFill>
          <a:blip r:embed="rId3"/>
          <a:stretch>
            <a:fillRect/>
          </a:stretch>
        </p:blipFill>
        <p:spPr>
          <a:xfrm>
            <a:off x="838200" y="2362200"/>
            <a:ext cx="7236579" cy="4066384"/>
          </a:xfrm>
          <a:prstGeom prst="rect">
            <a:avLst/>
          </a:prstGeom>
        </p:spPr>
      </p:pic>
    </p:spTree>
    <p:extLst>
      <p:ext uri="{BB962C8B-B14F-4D97-AF65-F5344CB8AC3E}">
        <p14:creationId xmlns:p14="http://schemas.microsoft.com/office/powerpoint/2010/main" val="1713910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Recommendations</a:t>
            </a:r>
            <a:endParaRPr lang="en-US" dirty="0"/>
          </a:p>
        </p:txBody>
      </p:sp>
      <p:sp>
        <p:nvSpPr>
          <p:cNvPr id="4" name="TextBox 3"/>
          <p:cNvSpPr txBox="1"/>
          <p:nvPr/>
        </p:nvSpPr>
        <p:spPr>
          <a:xfrm>
            <a:off x="-1" y="1613416"/>
            <a:ext cx="9144001" cy="369332"/>
          </a:xfrm>
          <a:prstGeom prst="rect">
            <a:avLst/>
          </a:prstGeom>
          <a:noFill/>
        </p:spPr>
        <p:txBody>
          <a:bodyPr wrap="square" rtlCol="0">
            <a:spAutoFit/>
          </a:bodyPr>
          <a:lstStyle/>
          <a:p>
            <a:pPr algn="ctr"/>
            <a:r>
              <a:rPr lang="en-US" dirty="0" smtClean="0">
                <a:solidFill>
                  <a:prstClr val="black"/>
                </a:solidFill>
                <a:latin typeface="Times New Roman" pitchFamily="18" charset="0"/>
                <a:cs typeface="Times New Roman" pitchFamily="18" charset="0"/>
              </a:rPr>
              <a:t>     Table </a:t>
            </a:r>
            <a:r>
              <a:rPr lang="en-US" dirty="0">
                <a:solidFill>
                  <a:prstClr val="black"/>
                </a:solidFill>
                <a:latin typeface="Times New Roman" pitchFamily="18" charset="0"/>
                <a:cs typeface="Times New Roman" pitchFamily="18" charset="0"/>
              </a:rPr>
              <a:t>D</a:t>
            </a:r>
            <a:r>
              <a:rPr lang="en-US" dirty="0" smtClean="0">
                <a:solidFill>
                  <a:prstClr val="black"/>
                </a:solidFill>
                <a:latin typeface="Times New Roman" pitchFamily="18" charset="0"/>
                <a:cs typeface="Times New Roman" pitchFamily="18" charset="0"/>
              </a:rPr>
              <a:t>. 2020-21 </a:t>
            </a:r>
            <a:r>
              <a:rPr lang="en-US" dirty="0">
                <a:solidFill>
                  <a:prstClr val="black"/>
                </a:solidFill>
                <a:latin typeface="Times New Roman" pitchFamily="18" charset="0"/>
                <a:cs typeface="Times New Roman" pitchFamily="18" charset="0"/>
              </a:rPr>
              <a:t>Two-Year Colleges Recommendations</a:t>
            </a:r>
          </a:p>
        </p:txBody>
      </p:sp>
      <p:pic>
        <p:nvPicPr>
          <p:cNvPr id="3" name="Picture 2"/>
          <p:cNvPicPr>
            <a:picLocks noChangeAspect="1"/>
          </p:cNvPicPr>
          <p:nvPr/>
        </p:nvPicPr>
        <p:blipFill>
          <a:blip r:embed="rId2"/>
          <a:stretch>
            <a:fillRect/>
          </a:stretch>
        </p:blipFill>
        <p:spPr>
          <a:xfrm>
            <a:off x="-1" y="2178527"/>
            <a:ext cx="9144001" cy="4679474"/>
          </a:xfrm>
          <a:prstGeom prst="rect">
            <a:avLst/>
          </a:prstGeom>
        </p:spPr>
      </p:pic>
    </p:spTree>
    <p:extLst>
      <p:ext uri="{BB962C8B-B14F-4D97-AF65-F5344CB8AC3E}">
        <p14:creationId xmlns:p14="http://schemas.microsoft.com/office/powerpoint/2010/main" val="1195416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23220"/>
          </a:xfrm>
          <a:prstGeom prst="rect">
            <a:avLst/>
          </a:prstGeom>
          <a:solidFill>
            <a:schemeClr val="tx2"/>
          </a:solidFill>
        </p:spPr>
        <p:txBody>
          <a:bodyPr wrap="square" rtlCol="0">
            <a:spAutoFit/>
          </a:bodyPr>
          <a:lstStyle/>
          <a:p>
            <a:pPr algn="ctr"/>
            <a:r>
              <a:rPr lang="en-US" sz="2800" b="1" dirty="0">
                <a:solidFill>
                  <a:schemeClr val="bg1"/>
                </a:solidFill>
                <a:latin typeface="Calibri" panose="020F0502020204030204" pitchFamily="34" charset="0"/>
                <a:cs typeface="Calibri" panose="020F0502020204030204" pitchFamily="34" charset="0"/>
              </a:rPr>
              <a:t>Annual Enrollment Report</a:t>
            </a:r>
          </a:p>
        </p:txBody>
      </p:sp>
      <p:sp>
        <p:nvSpPr>
          <p:cNvPr id="4" name="TextBox 3">
            <a:extLst>
              <a:ext uri="{FF2B5EF4-FFF2-40B4-BE49-F238E27FC236}">
                <a16:creationId xmlns:a16="http://schemas.microsoft.com/office/drawing/2014/main" id="{A791E0F6-A1D4-46B7-84FA-66E69C35FBA5}"/>
              </a:ext>
            </a:extLst>
          </p:cNvPr>
          <p:cNvSpPr txBox="1"/>
          <p:nvPr/>
        </p:nvSpPr>
        <p:spPr>
          <a:xfrm>
            <a:off x="533400" y="1219200"/>
            <a:ext cx="8305800" cy="923330"/>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In Fall 2019, the </a:t>
            </a:r>
            <a:r>
              <a:rPr lang="en-US" dirty="0">
                <a:latin typeface="Calibri" panose="020F0502020204030204" pitchFamily="34" charset="0"/>
                <a:cs typeface="Calibri" panose="020F0502020204030204" pitchFamily="34" charset="0"/>
              </a:rPr>
              <a:t>2-Year Public Colleges reported their first fall term enrollment increase since fall 2011 where they reported their highest enrollment of 61,936</a:t>
            </a:r>
            <a:r>
              <a:rPr lang="en-US" dirty="0" smtClean="0">
                <a:latin typeface="Calibri" panose="020F0502020204030204" pitchFamily="34" charset="0"/>
                <a:cs typeface="Calibri" panose="020F0502020204030204" pitchFamily="34" charset="0"/>
              </a:rPr>
              <a:t>. Fall 2019 enrollment was a .9 percent improvement over Fall 2018.</a:t>
            </a:r>
            <a:endParaRPr lang="en-US"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901890" y="2457511"/>
            <a:ext cx="7340220" cy="4017612"/>
          </a:xfrm>
          <a:prstGeom prst="rect">
            <a:avLst/>
          </a:prstGeom>
        </p:spPr>
      </p:pic>
    </p:spTree>
    <p:extLst>
      <p:ext uri="{BB962C8B-B14F-4D97-AF65-F5344CB8AC3E}">
        <p14:creationId xmlns:p14="http://schemas.microsoft.com/office/powerpoint/2010/main" val="35270142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23220"/>
          </a:xfrm>
          <a:prstGeom prst="rect">
            <a:avLst/>
          </a:prstGeom>
          <a:solidFill>
            <a:schemeClr val="tx2"/>
          </a:solidFill>
        </p:spPr>
        <p:txBody>
          <a:bodyPr wrap="square" rtlCol="0">
            <a:spAutoFit/>
          </a:bodyPr>
          <a:lstStyle/>
          <a:p>
            <a:pPr algn="ctr"/>
            <a:r>
              <a:rPr lang="en-US" sz="2800" b="1" dirty="0">
                <a:solidFill>
                  <a:schemeClr val="bg1"/>
                </a:solidFill>
                <a:latin typeface="Calibri" panose="020F0502020204030204" pitchFamily="34" charset="0"/>
                <a:cs typeface="Calibri" panose="020F0502020204030204" pitchFamily="34" charset="0"/>
              </a:rPr>
              <a:t>Annual Enrollment Report</a:t>
            </a:r>
          </a:p>
        </p:txBody>
      </p:sp>
      <p:sp>
        <p:nvSpPr>
          <p:cNvPr id="4" name="TextBox 3">
            <a:extLst>
              <a:ext uri="{FF2B5EF4-FFF2-40B4-BE49-F238E27FC236}">
                <a16:creationId xmlns:a16="http://schemas.microsoft.com/office/drawing/2014/main" id="{A791E0F6-A1D4-46B7-84FA-66E69C35FBA5}"/>
              </a:ext>
            </a:extLst>
          </p:cNvPr>
          <p:cNvSpPr txBox="1"/>
          <p:nvPr/>
        </p:nvSpPr>
        <p:spPr>
          <a:xfrm>
            <a:off x="609600" y="1219200"/>
            <a:ext cx="8305800"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The Private/Independent Colleges fall term enrollment has declined the last four years. Fall 2019 enrollment was a </a:t>
            </a:r>
            <a:r>
              <a:rPr lang="en-US" sz="1600" dirty="0" smtClean="0">
                <a:latin typeface="Calibri" panose="020F0502020204030204" pitchFamily="34" charset="0"/>
                <a:cs typeface="Calibri" panose="020F0502020204030204" pitchFamily="34" charset="0"/>
              </a:rPr>
              <a:t>3.2 </a:t>
            </a:r>
            <a:r>
              <a:rPr lang="en-US" sz="1600" dirty="0">
                <a:latin typeface="Calibri" panose="020F0502020204030204" pitchFamily="34" charset="0"/>
                <a:cs typeface="Calibri" panose="020F0502020204030204" pitchFamily="34" charset="0"/>
              </a:rPr>
              <a:t>percent </a:t>
            </a:r>
            <a:r>
              <a:rPr lang="en-US" sz="1600" dirty="0" smtClean="0">
                <a:latin typeface="Calibri" panose="020F0502020204030204" pitchFamily="34" charset="0"/>
                <a:cs typeface="Calibri" panose="020F0502020204030204" pitchFamily="34" charset="0"/>
              </a:rPr>
              <a:t>decline compared to </a:t>
            </a:r>
            <a:r>
              <a:rPr lang="en-US" sz="1600" dirty="0">
                <a:latin typeface="Calibri" panose="020F0502020204030204" pitchFamily="34" charset="0"/>
                <a:cs typeface="Calibri" panose="020F0502020204030204" pitchFamily="34" charset="0"/>
              </a:rPr>
              <a:t>Fall 2018.</a:t>
            </a:r>
          </a:p>
        </p:txBody>
      </p:sp>
      <p:pic>
        <p:nvPicPr>
          <p:cNvPr id="5" name="Picture 4"/>
          <p:cNvPicPr>
            <a:picLocks noChangeAspect="1"/>
          </p:cNvPicPr>
          <p:nvPr/>
        </p:nvPicPr>
        <p:blipFill>
          <a:blip r:embed="rId3"/>
          <a:stretch>
            <a:fillRect/>
          </a:stretch>
        </p:blipFill>
        <p:spPr>
          <a:xfrm>
            <a:off x="1143000" y="2286000"/>
            <a:ext cx="6960910" cy="3810000"/>
          </a:xfrm>
          <a:prstGeom prst="rect">
            <a:avLst/>
          </a:prstGeom>
        </p:spPr>
      </p:pic>
    </p:spTree>
    <p:extLst>
      <p:ext uri="{BB962C8B-B14F-4D97-AF65-F5344CB8AC3E}">
        <p14:creationId xmlns:p14="http://schemas.microsoft.com/office/powerpoint/2010/main" val="16481523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23220"/>
          </a:xfrm>
          <a:prstGeom prst="rect">
            <a:avLst/>
          </a:prstGeom>
          <a:solidFill>
            <a:schemeClr val="tx2"/>
          </a:solidFill>
        </p:spPr>
        <p:txBody>
          <a:bodyPr wrap="square" rtlCol="0">
            <a:spAutoFit/>
          </a:bodyPr>
          <a:lstStyle/>
          <a:p>
            <a:pPr algn="ctr"/>
            <a:r>
              <a:rPr lang="en-US" sz="2800" b="1" dirty="0">
                <a:solidFill>
                  <a:schemeClr val="bg1"/>
                </a:solidFill>
                <a:latin typeface="Calibri" panose="020F0502020204030204" pitchFamily="34" charset="0"/>
                <a:cs typeface="Calibri" panose="020F0502020204030204" pitchFamily="34" charset="0"/>
              </a:rPr>
              <a:t>Annual Enrollment Report</a:t>
            </a:r>
          </a:p>
        </p:txBody>
      </p:sp>
      <p:sp>
        <p:nvSpPr>
          <p:cNvPr id="4" name="TextBox 3">
            <a:extLst>
              <a:ext uri="{FF2B5EF4-FFF2-40B4-BE49-F238E27FC236}">
                <a16:creationId xmlns:a16="http://schemas.microsoft.com/office/drawing/2014/main" id="{A791E0F6-A1D4-46B7-84FA-66E69C35FBA5}"/>
              </a:ext>
            </a:extLst>
          </p:cNvPr>
          <p:cNvSpPr txBox="1"/>
          <p:nvPr/>
        </p:nvSpPr>
        <p:spPr>
          <a:xfrm>
            <a:off x="609600" y="1219200"/>
            <a:ext cx="7924800" cy="1077218"/>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High School student enrollment, including both concurrent and dually enrolled students, continued to increase, but </a:t>
            </a:r>
            <a:r>
              <a:rPr lang="en-US" sz="1600" dirty="0" smtClean="0">
                <a:latin typeface="Calibri" panose="020F0502020204030204" pitchFamily="34" charset="0"/>
                <a:cs typeface="Calibri" panose="020F0502020204030204" pitchFamily="34" charset="0"/>
              </a:rPr>
              <a:t>Fall </a:t>
            </a:r>
            <a:r>
              <a:rPr lang="en-US" sz="1600" dirty="0">
                <a:latin typeface="Calibri" panose="020F0502020204030204" pitchFamily="34" charset="0"/>
                <a:cs typeface="Calibri" panose="020F0502020204030204" pitchFamily="34" charset="0"/>
              </a:rPr>
              <a:t>2019 gained only 85 students over </a:t>
            </a:r>
            <a:r>
              <a:rPr lang="en-US" sz="1600" dirty="0" smtClean="0">
                <a:latin typeface="Calibri" panose="020F0502020204030204" pitchFamily="34" charset="0"/>
                <a:cs typeface="Calibri" panose="020F0502020204030204" pitchFamily="34" charset="0"/>
              </a:rPr>
              <a:t>Fall </a:t>
            </a:r>
            <a:r>
              <a:rPr lang="en-US" sz="1600" dirty="0">
                <a:latin typeface="Calibri" panose="020F0502020204030204" pitchFamily="34" charset="0"/>
                <a:cs typeface="Calibri" panose="020F0502020204030204" pitchFamily="34" charset="0"/>
              </a:rPr>
              <a:t>2018 high school student enrollment. Each fall term, </a:t>
            </a:r>
            <a:r>
              <a:rPr lang="en-US" sz="1600" dirty="0" smtClean="0">
                <a:latin typeface="Calibri" panose="020F0502020204030204" pitchFamily="34" charset="0"/>
                <a:cs typeface="Calibri" panose="020F0502020204030204" pitchFamily="34" charset="0"/>
              </a:rPr>
              <a:t>around 700 or 4 percent of high </a:t>
            </a:r>
            <a:r>
              <a:rPr lang="en-US" sz="1600" dirty="0">
                <a:latin typeface="Calibri" panose="020F0502020204030204" pitchFamily="34" charset="0"/>
                <a:cs typeface="Calibri" panose="020F0502020204030204" pitchFamily="34" charset="0"/>
              </a:rPr>
              <a:t>school students enroll in courses at more than </a:t>
            </a:r>
            <a:r>
              <a:rPr lang="en-US" sz="1600" dirty="0" smtClean="0">
                <a:latin typeface="Calibri" panose="020F0502020204030204" pitchFamily="34" charset="0"/>
                <a:cs typeface="Calibri" panose="020F0502020204030204" pitchFamily="34" charset="0"/>
              </a:rPr>
              <a:t>one college or university.</a:t>
            </a:r>
            <a:endParaRPr lang="en-US" sz="16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762000" y="2611399"/>
            <a:ext cx="7337504" cy="3352800"/>
          </a:xfrm>
          <a:prstGeom prst="rect">
            <a:avLst/>
          </a:prstGeom>
        </p:spPr>
      </p:pic>
    </p:spTree>
    <p:extLst>
      <p:ext uri="{BB962C8B-B14F-4D97-AF65-F5344CB8AC3E}">
        <p14:creationId xmlns:p14="http://schemas.microsoft.com/office/powerpoint/2010/main" val="33082851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23220"/>
          </a:xfrm>
          <a:prstGeom prst="rect">
            <a:avLst/>
          </a:prstGeom>
          <a:solidFill>
            <a:schemeClr val="tx2"/>
          </a:solidFill>
        </p:spPr>
        <p:txBody>
          <a:bodyPr wrap="square" rtlCol="0">
            <a:spAutoFit/>
          </a:bodyPr>
          <a:lstStyle/>
          <a:p>
            <a:pPr algn="ctr"/>
            <a:r>
              <a:rPr lang="en-US" sz="2800" b="1" dirty="0">
                <a:solidFill>
                  <a:schemeClr val="bg1"/>
                </a:solidFill>
                <a:latin typeface="Calibri" panose="020F0502020204030204" pitchFamily="34" charset="0"/>
                <a:cs typeface="Calibri" panose="020F0502020204030204" pitchFamily="34" charset="0"/>
              </a:rPr>
              <a:t>Annual Enrollment Report</a:t>
            </a:r>
          </a:p>
        </p:txBody>
      </p:sp>
      <p:sp>
        <p:nvSpPr>
          <p:cNvPr id="4" name="TextBox 3">
            <a:extLst>
              <a:ext uri="{FF2B5EF4-FFF2-40B4-BE49-F238E27FC236}">
                <a16:creationId xmlns:a16="http://schemas.microsoft.com/office/drawing/2014/main" id="{A791E0F6-A1D4-46B7-84FA-66E69C35FBA5}"/>
              </a:ext>
            </a:extLst>
          </p:cNvPr>
          <p:cNvSpPr txBox="1"/>
          <p:nvPr/>
        </p:nvSpPr>
        <p:spPr>
          <a:xfrm>
            <a:off x="609600" y="1219200"/>
            <a:ext cx="7924800"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Undergraduate enrollment reported here does not include high school student enrollment. Undergraduate enrollment </a:t>
            </a:r>
            <a:r>
              <a:rPr lang="en-US" sz="1600" dirty="0" smtClean="0">
                <a:latin typeface="Calibri" panose="020F0502020204030204" pitchFamily="34" charset="0"/>
                <a:cs typeface="Calibri" panose="020F0502020204030204" pitchFamily="34" charset="0"/>
              </a:rPr>
              <a:t>had its largest decline </a:t>
            </a:r>
            <a:r>
              <a:rPr lang="en-US" sz="1600" dirty="0">
                <a:latin typeface="Calibri" panose="020F0502020204030204" pitchFamily="34" charset="0"/>
                <a:cs typeface="Calibri" panose="020F0502020204030204" pitchFamily="34" charset="0"/>
              </a:rPr>
              <a:t>in five years of </a:t>
            </a:r>
            <a:r>
              <a:rPr lang="en-US" sz="1600" dirty="0" smtClean="0">
                <a:latin typeface="Calibri" panose="020F0502020204030204" pitchFamily="34" charset="0"/>
                <a:cs typeface="Calibri" panose="020F0502020204030204" pitchFamily="34" charset="0"/>
              </a:rPr>
              <a:t>2.4 </a:t>
            </a:r>
            <a:r>
              <a:rPr lang="en-US" sz="1600" dirty="0">
                <a:latin typeface="Calibri" panose="020F0502020204030204" pitchFamily="34" charset="0"/>
                <a:cs typeface="Calibri" panose="020F0502020204030204" pitchFamily="34" charset="0"/>
              </a:rPr>
              <a:t>percent. The largest undergraduate class on record is 142,442 reported in F</a:t>
            </a:r>
            <a:r>
              <a:rPr lang="en-US" sz="1600" dirty="0" smtClean="0">
                <a:latin typeface="Calibri" panose="020F0502020204030204" pitchFamily="34" charset="0"/>
                <a:cs typeface="Calibri" panose="020F0502020204030204" pitchFamily="34" charset="0"/>
              </a:rPr>
              <a:t>all </a:t>
            </a:r>
            <a:r>
              <a:rPr lang="en-US" sz="1600" dirty="0">
                <a:latin typeface="Calibri" panose="020F0502020204030204" pitchFamily="34" charset="0"/>
                <a:cs typeface="Calibri" panose="020F0502020204030204" pitchFamily="34" charset="0"/>
              </a:rPr>
              <a:t>2011. </a:t>
            </a:r>
          </a:p>
        </p:txBody>
      </p:sp>
      <p:pic>
        <p:nvPicPr>
          <p:cNvPr id="2" name="Picture 1"/>
          <p:cNvPicPr>
            <a:picLocks noChangeAspect="1"/>
          </p:cNvPicPr>
          <p:nvPr/>
        </p:nvPicPr>
        <p:blipFill>
          <a:blip r:embed="rId3"/>
          <a:stretch>
            <a:fillRect/>
          </a:stretch>
        </p:blipFill>
        <p:spPr>
          <a:xfrm>
            <a:off x="1219200" y="2365178"/>
            <a:ext cx="6413548" cy="3981033"/>
          </a:xfrm>
          <a:prstGeom prst="rect">
            <a:avLst/>
          </a:prstGeom>
        </p:spPr>
      </p:pic>
    </p:spTree>
    <p:extLst>
      <p:ext uri="{BB962C8B-B14F-4D97-AF65-F5344CB8AC3E}">
        <p14:creationId xmlns:p14="http://schemas.microsoft.com/office/powerpoint/2010/main" val="42431550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23220"/>
          </a:xfrm>
          <a:prstGeom prst="rect">
            <a:avLst/>
          </a:prstGeom>
          <a:solidFill>
            <a:schemeClr val="tx2"/>
          </a:solidFill>
        </p:spPr>
        <p:txBody>
          <a:bodyPr wrap="square" rtlCol="0">
            <a:spAutoFit/>
          </a:bodyPr>
          <a:lstStyle/>
          <a:p>
            <a:pPr algn="ctr"/>
            <a:r>
              <a:rPr lang="en-US" sz="2800" b="1" dirty="0">
                <a:solidFill>
                  <a:schemeClr val="bg1"/>
                </a:solidFill>
                <a:latin typeface="Calibri" panose="020F0502020204030204" pitchFamily="34" charset="0"/>
                <a:cs typeface="Calibri" panose="020F0502020204030204" pitchFamily="34" charset="0"/>
              </a:rPr>
              <a:t>Annual Enrollment Report</a:t>
            </a:r>
          </a:p>
        </p:txBody>
      </p:sp>
      <p:sp>
        <p:nvSpPr>
          <p:cNvPr id="4" name="TextBox 3">
            <a:extLst>
              <a:ext uri="{FF2B5EF4-FFF2-40B4-BE49-F238E27FC236}">
                <a16:creationId xmlns:a16="http://schemas.microsoft.com/office/drawing/2014/main" id="{A791E0F6-A1D4-46B7-84FA-66E69C35FBA5}"/>
              </a:ext>
            </a:extLst>
          </p:cNvPr>
          <p:cNvSpPr txBox="1"/>
          <p:nvPr/>
        </p:nvSpPr>
        <p:spPr>
          <a:xfrm>
            <a:off x="609600" y="1295400"/>
            <a:ext cx="7848600"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Graduate enrollment for all public and private institutions is reporting a decline for the third year in a row. The largest graduate enrollment on record was reported in </a:t>
            </a:r>
            <a:r>
              <a:rPr lang="en-US" sz="1600" dirty="0" smtClean="0">
                <a:latin typeface="Calibri" panose="020F0502020204030204" pitchFamily="34" charset="0"/>
                <a:cs typeface="Calibri" panose="020F0502020204030204" pitchFamily="34" charset="0"/>
              </a:rPr>
              <a:t>Fall </a:t>
            </a:r>
            <a:r>
              <a:rPr lang="en-US" sz="1600" dirty="0">
                <a:latin typeface="Calibri" panose="020F0502020204030204" pitchFamily="34" charset="0"/>
                <a:cs typeface="Calibri" panose="020F0502020204030204" pitchFamily="34" charset="0"/>
              </a:rPr>
              <a:t>2016 at 17,674. </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104900" y="2362200"/>
            <a:ext cx="6858000" cy="3505200"/>
          </a:xfrm>
          <a:prstGeom prst="rect">
            <a:avLst/>
          </a:prstGeom>
          <a:noFill/>
        </p:spPr>
      </p:pic>
    </p:spTree>
    <p:extLst>
      <p:ext uri="{BB962C8B-B14F-4D97-AF65-F5344CB8AC3E}">
        <p14:creationId xmlns:p14="http://schemas.microsoft.com/office/powerpoint/2010/main" val="39734178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23220"/>
          </a:xfrm>
          <a:prstGeom prst="rect">
            <a:avLst/>
          </a:prstGeom>
          <a:solidFill>
            <a:schemeClr val="tx2"/>
          </a:solidFill>
        </p:spPr>
        <p:txBody>
          <a:bodyPr wrap="square" rtlCol="0">
            <a:spAutoFit/>
          </a:bodyPr>
          <a:lstStyle/>
          <a:p>
            <a:pPr algn="ctr"/>
            <a:r>
              <a:rPr lang="en-US" sz="2800" b="1" dirty="0">
                <a:solidFill>
                  <a:schemeClr val="bg1"/>
                </a:solidFill>
                <a:latin typeface="Calibri" panose="020F0502020204030204" pitchFamily="34" charset="0"/>
                <a:cs typeface="Calibri" panose="020F0502020204030204" pitchFamily="34" charset="0"/>
              </a:rPr>
              <a:t>Annual Enrollment Report</a:t>
            </a:r>
          </a:p>
        </p:txBody>
      </p:sp>
      <p:sp>
        <p:nvSpPr>
          <p:cNvPr id="4" name="TextBox 3">
            <a:extLst>
              <a:ext uri="{FF2B5EF4-FFF2-40B4-BE49-F238E27FC236}">
                <a16:creationId xmlns:a16="http://schemas.microsoft.com/office/drawing/2014/main" id="{A791E0F6-A1D4-46B7-84FA-66E69C35FBA5}"/>
              </a:ext>
            </a:extLst>
          </p:cNvPr>
          <p:cNvSpPr txBox="1"/>
          <p:nvPr/>
        </p:nvSpPr>
        <p:spPr>
          <a:xfrm>
            <a:off x="647700" y="1255811"/>
            <a:ext cx="7848600"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First-Professional enrollment has grown each of the last ten years</a:t>
            </a:r>
            <a:r>
              <a:rPr lang="en-US" sz="1600" dirty="0" smtClean="0">
                <a:latin typeface="Calibri" panose="020F0502020204030204" pitchFamily="34" charset="0"/>
                <a:cs typeface="Calibri" panose="020F0502020204030204" pitchFamily="34" charset="0"/>
              </a:rPr>
              <a:t>. Enrollment in this level includes students majoring in law, medicine, pharmacy, advanced nursing programs, occupational and physical therapies.</a:t>
            </a:r>
            <a:endParaRPr lang="en-US" sz="16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1066800" y="2438400"/>
            <a:ext cx="6472057" cy="3744499"/>
          </a:xfrm>
          <a:prstGeom prst="rect">
            <a:avLst/>
          </a:prstGeom>
        </p:spPr>
      </p:pic>
    </p:spTree>
    <p:extLst>
      <p:ext uri="{BB962C8B-B14F-4D97-AF65-F5344CB8AC3E}">
        <p14:creationId xmlns:p14="http://schemas.microsoft.com/office/powerpoint/2010/main" val="23116969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23220"/>
          </a:xfrm>
          <a:prstGeom prst="rect">
            <a:avLst/>
          </a:prstGeom>
          <a:solidFill>
            <a:schemeClr val="tx2"/>
          </a:solidFill>
        </p:spPr>
        <p:txBody>
          <a:bodyPr wrap="square" rtlCol="0">
            <a:spAutoFit/>
          </a:bodyPr>
          <a:lstStyle/>
          <a:p>
            <a:pPr algn="ctr"/>
            <a:r>
              <a:rPr lang="en-US" sz="2800" b="1" dirty="0">
                <a:solidFill>
                  <a:schemeClr val="bg1"/>
                </a:solidFill>
                <a:latin typeface="Calibri" panose="020F0502020204030204" pitchFamily="34" charset="0"/>
                <a:cs typeface="Calibri" panose="020F0502020204030204" pitchFamily="34" charset="0"/>
              </a:rPr>
              <a:t>Annual Enrollment Report</a:t>
            </a:r>
          </a:p>
        </p:txBody>
      </p:sp>
      <p:pic>
        <p:nvPicPr>
          <p:cNvPr id="3" name="Picture 2"/>
          <p:cNvPicPr>
            <a:picLocks noChangeAspect="1"/>
          </p:cNvPicPr>
          <p:nvPr/>
        </p:nvPicPr>
        <p:blipFill>
          <a:blip r:embed="rId3"/>
          <a:stretch>
            <a:fillRect/>
          </a:stretch>
        </p:blipFill>
        <p:spPr>
          <a:xfrm>
            <a:off x="1755374" y="1219200"/>
            <a:ext cx="5633251" cy="3450600"/>
          </a:xfrm>
          <a:prstGeom prst="rect">
            <a:avLst/>
          </a:prstGeom>
        </p:spPr>
      </p:pic>
      <p:sp>
        <p:nvSpPr>
          <p:cNvPr id="5" name="TextBox 4"/>
          <p:cNvSpPr txBox="1"/>
          <p:nvPr/>
        </p:nvSpPr>
        <p:spPr>
          <a:xfrm>
            <a:off x="304800" y="4876800"/>
            <a:ext cx="8610600" cy="1384995"/>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1400" dirty="0" smtClean="0">
                <a:latin typeface="Calibri" panose="020F0502020204030204" pitchFamily="34" charset="0"/>
                <a:cs typeface="Calibri" panose="020F0502020204030204" pitchFamily="34" charset="0"/>
              </a:rPr>
              <a:t>HSU and SAUM were the only two public universities reporting a Fall 2019 enrollment increase over Fall 2018.</a:t>
            </a:r>
          </a:p>
          <a:p>
            <a:pPr marL="285750" indent="-285750">
              <a:lnSpc>
                <a:spcPct val="150000"/>
              </a:lnSpc>
              <a:buFont typeface="Wingdings" panose="05000000000000000000" pitchFamily="2" charset="2"/>
              <a:buChar char="§"/>
            </a:pPr>
            <a:r>
              <a:rPr lang="en-US" sz="1400" dirty="0" smtClean="0">
                <a:latin typeface="Calibri" panose="020F0502020204030204" pitchFamily="34" charset="0"/>
                <a:cs typeface="Calibri" panose="020F0502020204030204" pitchFamily="34" charset="0"/>
              </a:rPr>
              <a:t>UALR and UAM reported the highest enrollment declines from Fall 2018 to Fall 2019 of more than 8%.</a:t>
            </a:r>
          </a:p>
          <a:p>
            <a:pPr marL="285750" indent="-285750">
              <a:lnSpc>
                <a:spcPct val="150000"/>
              </a:lnSpc>
              <a:buFont typeface="Wingdings" panose="05000000000000000000" pitchFamily="2" charset="2"/>
              <a:buChar char="§"/>
            </a:pPr>
            <a:r>
              <a:rPr lang="en-US" sz="1400" dirty="0" smtClean="0">
                <a:latin typeface="Calibri" panose="020F0502020204030204" pitchFamily="34" charset="0"/>
                <a:cs typeface="Calibri" panose="020F0502020204030204" pitchFamily="34" charset="0"/>
              </a:rPr>
              <a:t>ASUJ, HSU, SAUM and UAF all reported an increase in Fall 2019 enrollment over Fall 2015.</a:t>
            </a:r>
          </a:p>
          <a:p>
            <a:pPr marL="285750" indent="-285750">
              <a:lnSpc>
                <a:spcPct val="150000"/>
              </a:lnSpc>
              <a:buFont typeface="Wingdings" panose="05000000000000000000" pitchFamily="2" charset="2"/>
              <a:buChar char="§"/>
            </a:pPr>
            <a:endParaRPr lang="en-US" sz="1400" dirty="0"/>
          </a:p>
        </p:txBody>
      </p:sp>
    </p:spTree>
    <p:extLst>
      <p:ext uri="{BB962C8B-B14F-4D97-AF65-F5344CB8AC3E}">
        <p14:creationId xmlns:p14="http://schemas.microsoft.com/office/powerpoint/2010/main" val="21768931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23220"/>
          </a:xfrm>
          <a:prstGeom prst="rect">
            <a:avLst/>
          </a:prstGeom>
          <a:solidFill>
            <a:schemeClr val="tx2"/>
          </a:solidFill>
        </p:spPr>
        <p:txBody>
          <a:bodyPr wrap="square" rtlCol="0">
            <a:spAutoFit/>
          </a:bodyPr>
          <a:lstStyle/>
          <a:p>
            <a:pPr algn="ctr"/>
            <a:r>
              <a:rPr lang="en-US" sz="2800" b="1" dirty="0">
                <a:solidFill>
                  <a:schemeClr val="bg1"/>
                </a:solidFill>
                <a:latin typeface="Calibri" panose="020F0502020204030204" pitchFamily="34" charset="0"/>
                <a:cs typeface="Calibri" panose="020F0502020204030204" pitchFamily="34" charset="0"/>
              </a:rPr>
              <a:t>Annual Enrollment Report</a:t>
            </a:r>
          </a:p>
        </p:txBody>
      </p:sp>
      <p:sp>
        <p:nvSpPr>
          <p:cNvPr id="5" name="TextBox 4"/>
          <p:cNvSpPr txBox="1"/>
          <p:nvPr/>
        </p:nvSpPr>
        <p:spPr>
          <a:xfrm>
            <a:off x="304800" y="4876800"/>
            <a:ext cx="8610600" cy="1708160"/>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1400" dirty="0" smtClean="0">
                <a:latin typeface="Calibri" panose="020F0502020204030204" pitchFamily="34" charset="0"/>
                <a:cs typeface="Calibri" panose="020F0502020204030204" pitchFamily="34" charset="0"/>
              </a:rPr>
              <a:t>Enrollment for both high </a:t>
            </a:r>
            <a:r>
              <a:rPr lang="en-US" sz="1400" dirty="0">
                <a:latin typeface="Calibri" panose="020F0502020204030204" pitchFamily="34" charset="0"/>
                <a:cs typeface="Calibri" panose="020F0502020204030204" pitchFamily="34" charset="0"/>
              </a:rPr>
              <a:t>s</a:t>
            </a:r>
            <a:r>
              <a:rPr lang="en-US" sz="1400" dirty="0" smtClean="0">
                <a:latin typeface="Calibri" panose="020F0502020204030204" pitchFamily="34" charset="0"/>
                <a:cs typeface="Calibri" panose="020F0502020204030204" pitchFamily="34" charset="0"/>
              </a:rPr>
              <a:t>chool concurrent and dual enrolled students is included in this table.</a:t>
            </a:r>
          </a:p>
          <a:p>
            <a:pPr marL="285750" indent="-285750">
              <a:lnSpc>
                <a:spcPct val="150000"/>
              </a:lnSpc>
              <a:buFont typeface="Wingdings" panose="05000000000000000000" pitchFamily="2" charset="2"/>
              <a:buChar char="§"/>
            </a:pPr>
            <a:r>
              <a:rPr lang="en-US" sz="1400" dirty="0" smtClean="0">
                <a:latin typeface="Calibri" panose="020F0502020204030204" pitchFamily="34" charset="0"/>
                <a:cs typeface="Calibri" panose="020F0502020204030204" pitchFamily="34" charset="0"/>
              </a:rPr>
              <a:t>Comparing Fall 2018 to Fall 2019, SAUM reported the highest percentage increase of 29.3%.</a:t>
            </a:r>
          </a:p>
          <a:p>
            <a:pPr marL="285750" indent="-285750">
              <a:lnSpc>
                <a:spcPct val="150000"/>
              </a:lnSpc>
              <a:buFont typeface="Wingdings" panose="05000000000000000000" pitchFamily="2" charset="2"/>
              <a:buChar char="§"/>
            </a:pPr>
            <a:r>
              <a:rPr lang="en-US" sz="1400" dirty="0" smtClean="0">
                <a:latin typeface="Calibri" panose="020F0502020204030204" pitchFamily="34" charset="0"/>
                <a:cs typeface="Calibri" panose="020F0502020204030204" pitchFamily="34" charset="0"/>
              </a:rPr>
              <a:t>HSU has grown their high school student enrollment from 3 students in Fall 2015 to 459 students in Fall 2019.</a:t>
            </a:r>
          </a:p>
          <a:p>
            <a:pPr marL="285750" indent="-285750">
              <a:lnSpc>
                <a:spcPct val="150000"/>
              </a:lnSpc>
              <a:buFont typeface="Wingdings" panose="05000000000000000000" pitchFamily="2" charset="2"/>
              <a:buChar char="§"/>
            </a:pPr>
            <a:r>
              <a:rPr lang="en-US" sz="1400" dirty="0" smtClean="0">
                <a:latin typeface="Calibri" panose="020F0502020204030204" pitchFamily="34" charset="0"/>
                <a:cs typeface="Calibri" panose="020F0502020204030204" pitchFamily="34" charset="0"/>
              </a:rPr>
              <a:t>ATU reported the largest high school student enrollment of 3,028.</a:t>
            </a:r>
          </a:p>
          <a:p>
            <a:pPr marL="285750" indent="-285750">
              <a:lnSpc>
                <a:spcPct val="150000"/>
              </a:lnSpc>
              <a:buFont typeface="Wingdings" panose="05000000000000000000" pitchFamily="2" charset="2"/>
              <a:buChar char="§"/>
            </a:pPr>
            <a:endParaRPr lang="en-US" sz="1400" dirty="0"/>
          </a:p>
        </p:txBody>
      </p:sp>
      <p:pic>
        <p:nvPicPr>
          <p:cNvPr id="2" name="Picture 1"/>
          <p:cNvPicPr>
            <a:picLocks noChangeAspect="1"/>
          </p:cNvPicPr>
          <p:nvPr/>
        </p:nvPicPr>
        <p:blipFill>
          <a:blip r:embed="rId3"/>
          <a:stretch>
            <a:fillRect/>
          </a:stretch>
        </p:blipFill>
        <p:spPr>
          <a:xfrm>
            <a:off x="1813649" y="1379049"/>
            <a:ext cx="5516701" cy="3022920"/>
          </a:xfrm>
          <a:prstGeom prst="rect">
            <a:avLst/>
          </a:prstGeom>
        </p:spPr>
      </p:pic>
    </p:spTree>
    <p:extLst>
      <p:ext uri="{BB962C8B-B14F-4D97-AF65-F5344CB8AC3E}">
        <p14:creationId xmlns:p14="http://schemas.microsoft.com/office/powerpoint/2010/main" val="24876913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23220"/>
          </a:xfrm>
          <a:prstGeom prst="rect">
            <a:avLst/>
          </a:prstGeom>
          <a:solidFill>
            <a:schemeClr val="tx2"/>
          </a:solidFill>
        </p:spPr>
        <p:txBody>
          <a:bodyPr wrap="square" rtlCol="0">
            <a:spAutoFit/>
          </a:bodyPr>
          <a:lstStyle/>
          <a:p>
            <a:pPr algn="ctr"/>
            <a:r>
              <a:rPr lang="en-US" sz="2800" b="1" dirty="0">
                <a:solidFill>
                  <a:schemeClr val="bg1"/>
                </a:solidFill>
                <a:latin typeface="Calibri" panose="020F0502020204030204" pitchFamily="34" charset="0"/>
                <a:cs typeface="Calibri" panose="020F0502020204030204" pitchFamily="34" charset="0"/>
              </a:rPr>
              <a:t>Annual Enrollment Report</a:t>
            </a:r>
          </a:p>
        </p:txBody>
      </p:sp>
      <p:sp>
        <p:nvSpPr>
          <p:cNvPr id="5" name="TextBox 4"/>
          <p:cNvSpPr txBox="1"/>
          <p:nvPr/>
        </p:nvSpPr>
        <p:spPr>
          <a:xfrm>
            <a:off x="304800" y="5081981"/>
            <a:ext cx="8610600" cy="1061829"/>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1400" dirty="0" smtClean="0">
                <a:latin typeface="Calibri" panose="020F0502020204030204" pitchFamily="34" charset="0"/>
                <a:cs typeface="Calibri" panose="020F0502020204030204" pitchFamily="34" charset="0"/>
              </a:rPr>
              <a:t>Only two public universities, ATU and UAMS, reported one-year increases in undergraduate fall enrollment.</a:t>
            </a:r>
          </a:p>
          <a:p>
            <a:pPr marL="285750" indent="-285750">
              <a:lnSpc>
                <a:spcPct val="150000"/>
              </a:lnSpc>
              <a:buFont typeface="Wingdings" panose="05000000000000000000" pitchFamily="2" charset="2"/>
              <a:buChar char="§"/>
            </a:pPr>
            <a:r>
              <a:rPr lang="en-US" sz="1400" dirty="0" smtClean="0">
                <a:latin typeface="Calibri" panose="020F0502020204030204" pitchFamily="34" charset="0"/>
                <a:cs typeface="Calibri" panose="020F0502020204030204" pitchFamily="34" charset="0"/>
              </a:rPr>
              <a:t>SAUM and UAF both reported an increase in undergraduate enrollment when comparing Fall 2019 to Fall 2015.</a:t>
            </a:r>
          </a:p>
          <a:p>
            <a:pPr>
              <a:lnSpc>
                <a:spcPct val="150000"/>
              </a:lnSpc>
            </a:pPr>
            <a:endParaRPr lang="en-US" sz="1400" dirty="0" smtClean="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1600200" y="1295400"/>
            <a:ext cx="5516701" cy="3547800"/>
          </a:xfrm>
          <a:prstGeom prst="rect">
            <a:avLst/>
          </a:prstGeom>
        </p:spPr>
      </p:pic>
    </p:spTree>
    <p:extLst>
      <p:ext uri="{BB962C8B-B14F-4D97-AF65-F5344CB8AC3E}">
        <p14:creationId xmlns:p14="http://schemas.microsoft.com/office/powerpoint/2010/main" val="34542031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23220"/>
          </a:xfrm>
          <a:prstGeom prst="rect">
            <a:avLst/>
          </a:prstGeom>
          <a:solidFill>
            <a:schemeClr val="tx2"/>
          </a:solidFill>
        </p:spPr>
        <p:txBody>
          <a:bodyPr wrap="square" rtlCol="0">
            <a:spAutoFit/>
          </a:bodyPr>
          <a:lstStyle/>
          <a:p>
            <a:pPr algn="ctr"/>
            <a:r>
              <a:rPr lang="en-US" sz="2800" b="1" dirty="0">
                <a:solidFill>
                  <a:schemeClr val="bg1"/>
                </a:solidFill>
                <a:latin typeface="Calibri" panose="020F0502020204030204" pitchFamily="34" charset="0"/>
                <a:cs typeface="Calibri" panose="020F0502020204030204" pitchFamily="34" charset="0"/>
              </a:rPr>
              <a:t>Annual Enrollment Report</a:t>
            </a:r>
          </a:p>
        </p:txBody>
      </p:sp>
      <p:sp>
        <p:nvSpPr>
          <p:cNvPr id="5" name="TextBox 4"/>
          <p:cNvSpPr txBox="1"/>
          <p:nvPr/>
        </p:nvSpPr>
        <p:spPr>
          <a:xfrm>
            <a:off x="685800" y="5334000"/>
            <a:ext cx="7772400" cy="584775"/>
          </a:xfrm>
          <a:prstGeom prst="rect">
            <a:avLst/>
          </a:prstGeom>
          <a:noFill/>
        </p:spPr>
        <p:txBody>
          <a:bodyPr wrap="square" rtlCol="0">
            <a:spAutoFit/>
          </a:bodyPr>
          <a:lstStyle/>
          <a:p>
            <a:pPr marL="285750" indent="-285750">
              <a:buFont typeface="Wingdings" panose="05000000000000000000" pitchFamily="2" charset="2"/>
              <a:buChar char="§"/>
            </a:pPr>
            <a:r>
              <a:rPr lang="en-US" sz="1600" dirty="0" smtClean="0">
                <a:latin typeface="Calibri" panose="020F0502020204030204" pitchFamily="34" charset="0"/>
                <a:cs typeface="Calibri" panose="020F0502020204030204" pitchFamily="34" charset="0"/>
              </a:rPr>
              <a:t>Unlike undergraduate enrollment, more than half of our public universities saw an increase in graduate student enrollment from Fall 2018 to Fall 2019.</a:t>
            </a:r>
          </a:p>
        </p:txBody>
      </p:sp>
      <p:pic>
        <p:nvPicPr>
          <p:cNvPr id="6" name="Picture 5"/>
          <p:cNvPicPr>
            <a:picLocks noChangeAspect="1"/>
          </p:cNvPicPr>
          <p:nvPr/>
        </p:nvPicPr>
        <p:blipFill>
          <a:blip r:embed="rId3"/>
          <a:stretch>
            <a:fillRect/>
          </a:stretch>
        </p:blipFill>
        <p:spPr>
          <a:xfrm>
            <a:off x="1803937" y="1418257"/>
            <a:ext cx="5536126" cy="3460320"/>
          </a:xfrm>
          <a:prstGeom prst="rect">
            <a:avLst/>
          </a:prstGeom>
        </p:spPr>
      </p:pic>
    </p:spTree>
    <p:extLst>
      <p:ext uri="{BB962C8B-B14F-4D97-AF65-F5344CB8AC3E}">
        <p14:creationId xmlns:p14="http://schemas.microsoft.com/office/powerpoint/2010/main" val="2088289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Recommendations</a:t>
            </a:r>
            <a:endParaRPr lang="en-US" dirty="0"/>
          </a:p>
        </p:txBody>
      </p:sp>
      <p:sp>
        <p:nvSpPr>
          <p:cNvPr id="4" name="TextBox 3"/>
          <p:cNvSpPr txBox="1"/>
          <p:nvPr/>
        </p:nvSpPr>
        <p:spPr>
          <a:xfrm>
            <a:off x="663787" y="1564639"/>
            <a:ext cx="7735146" cy="369332"/>
          </a:xfrm>
          <a:prstGeom prst="rect">
            <a:avLst/>
          </a:prstGeom>
          <a:noFill/>
        </p:spPr>
        <p:txBody>
          <a:bodyPr wrap="square" rtlCol="0">
            <a:spAutoFit/>
          </a:bodyPr>
          <a:lstStyle/>
          <a:p>
            <a:pPr algn="ctr"/>
            <a:r>
              <a:rPr lang="en-US" dirty="0" smtClean="0">
                <a:solidFill>
                  <a:prstClr val="black"/>
                </a:solidFill>
                <a:latin typeface="Times New Roman" pitchFamily="18" charset="0"/>
                <a:cs typeface="Times New Roman" pitchFamily="18" charset="0"/>
              </a:rPr>
              <a:t>         Table </a:t>
            </a:r>
            <a:r>
              <a:rPr lang="en-US" dirty="0">
                <a:solidFill>
                  <a:prstClr val="black"/>
                </a:solidFill>
                <a:latin typeface="Times New Roman" pitchFamily="18" charset="0"/>
                <a:cs typeface="Times New Roman" pitchFamily="18" charset="0"/>
              </a:rPr>
              <a:t>E. </a:t>
            </a:r>
            <a:r>
              <a:rPr lang="en-US" dirty="0" smtClean="0">
                <a:solidFill>
                  <a:prstClr val="black"/>
                </a:solidFill>
                <a:latin typeface="Times New Roman" pitchFamily="18" charset="0"/>
                <a:cs typeface="Times New Roman" pitchFamily="18" charset="0"/>
              </a:rPr>
              <a:t>2020-21 Non-Formula Entities </a:t>
            </a:r>
            <a:r>
              <a:rPr lang="en-US" dirty="0">
                <a:solidFill>
                  <a:prstClr val="black"/>
                </a:solidFill>
                <a:latin typeface="Times New Roman" pitchFamily="18" charset="0"/>
                <a:cs typeface="Times New Roman" pitchFamily="18" charset="0"/>
              </a:rPr>
              <a:t>Recommendations</a:t>
            </a:r>
          </a:p>
        </p:txBody>
      </p:sp>
      <p:pic>
        <p:nvPicPr>
          <p:cNvPr id="5" name="Picture 4"/>
          <p:cNvPicPr>
            <a:picLocks noChangeAspect="1"/>
          </p:cNvPicPr>
          <p:nvPr/>
        </p:nvPicPr>
        <p:blipFill>
          <a:blip r:embed="rId2"/>
          <a:stretch>
            <a:fillRect/>
          </a:stretch>
        </p:blipFill>
        <p:spPr>
          <a:xfrm>
            <a:off x="1" y="2080972"/>
            <a:ext cx="9144000" cy="4777028"/>
          </a:xfrm>
          <a:prstGeom prst="rect">
            <a:avLst/>
          </a:prstGeom>
        </p:spPr>
      </p:pic>
    </p:spTree>
    <p:extLst>
      <p:ext uri="{BB962C8B-B14F-4D97-AF65-F5344CB8AC3E}">
        <p14:creationId xmlns:p14="http://schemas.microsoft.com/office/powerpoint/2010/main" val="20765536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23220"/>
          </a:xfrm>
          <a:prstGeom prst="rect">
            <a:avLst/>
          </a:prstGeom>
          <a:solidFill>
            <a:schemeClr val="tx2"/>
          </a:solidFill>
        </p:spPr>
        <p:txBody>
          <a:bodyPr wrap="square" rtlCol="0">
            <a:spAutoFit/>
          </a:bodyPr>
          <a:lstStyle/>
          <a:p>
            <a:pPr algn="ctr"/>
            <a:r>
              <a:rPr lang="en-US" sz="2800" b="1" dirty="0">
                <a:solidFill>
                  <a:schemeClr val="bg1"/>
                </a:solidFill>
                <a:latin typeface="Calibri" panose="020F0502020204030204" pitchFamily="34" charset="0"/>
                <a:cs typeface="Calibri" panose="020F0502020204030204" pitchFamily="34" charset="0"/>
              </a:rPr>
              <a:t>Annual Enrollment Report</a:t>
            </a:r>
          </a:p>
        </p:txBody>
      </p:sp>
      <p:sp>
        <p:nvSpPr>
          <p:cNvPr id="5" name="TextBox 4"/>
          <p:cNvSpPr txBox="1"/>
          <p:nvPr/>
        </p:nvSpPr>
        <p:spPr>
          <a:xfrm>
            <a:off x="1028700" y="3962400"/>
            <a:ext cx="7086600" cy="1646605"/>
          </a:xfrm>
          <a:prstGeom prst="rect">
            <a:avLst/>
          </a:prstGeom>
          <a:noFill/>
        </p:spPr>
        <p:txBody>
          <a:bodyPr wrap="square" rtlCol="0">
            <a:spAutoFit/>
          </a:bodyPr>
          <a:lstStyle/>
          <a:p>
            <a:pPr marL="285750" indent="-285750">
              <a:buFont typeface="Wingdings" panose="05000000000000000000" pitchFamily="2" charset="2"/>
              <a:buChar char="§"/>
            </a:pPr>
            <a:r>
              <a:rPr lang="en-US" sz="1600" dirty="0" smtClean="0">
                <a:latin typeface="Calibri" panose="020F0502020204030204" pitchFamily="34" charset="0"/>
                <a:cs typeface="Calibri" panose="020F0502020204030204" pitchFamily="34" charset="0"/>
              </a:rPr>
              <a:t>Enrollment </a:t>
            </a:r>
            <a:r>
              <a:rPr lang="en-US" sz="1600" dirty="0">
                <a:latin typeface="Calibri" panose="020F0502020204030204" pitchFamily="34" charset="0"/>
                <a:cs typeface="Calibri" panose="020F0502020204030204" pitchFamily="34" charset="0"/>
              </a:rPr>
              <a:t>in this level includes students majoring in law, medicine, pharmacy, advanced nursing programs, occupational and physical therapies</a:t>
            </a:r>
            <a:r>
              <a:rPr lang="en-US" sz="1600" dirty="0" smtClean="0">
                <a:latin typeface="Calibri" panose="020F0502020204030204" pitchFamily="34" charset="0"/>
                <a:cs typeface="Calibri" panose="020F0502020204030204" pitchFamily="34" charset="0"/>
              </a:rPr>
              <a:t>.</a:t>
            </a:r>
          </a:p>
          <a:p>
            <a:endParaRPr lang="en-US" sz="16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600" dirty="0" smtClean="0">
                <a:latin typeface="Calibri" panose="020F0502020204030204" pitchFamily="34" charset="0"/>
                <a:cs typeface="Calibri" panose="020F0502020204030204" pitchFamily="34" charset="0"/>
              </a:rPr>
              <a:t>ASUJ, UALR and UCA all reported increased first-professional enrollment between Fall 2018 and Fall 2019.</a:t>
            </a:r>
          </a:p>
          <a:p>
            <a:pPr marL="285750" indent="-285750">
              <a:lnSpc>
                <a:spcPct val="150000"/>
              </a:lnSpc>
              <a:buFont typeface="Wingdings" panose="05000000000000000000" pitchFamily="2" charset="2"/>
              <a:buChar char="§"/>
            </a:pPr>
            <a:endParaRPr lang="en-US" sz="1400" dirty="0"/>
          </a:p>
        </p:txBody>
      </p:sp>
      <p:pic>
        <p:nvPicPr>
          <p:cNvPr id="2" name="Picture 1"/>
          <p:cNvPicPr>
            <a:picLocks noChangeAspect="1"/>
          </p:cNvPicPr>
          <p:nvPr/>
        </p:nvPicPr>
        <p:blipFill>
          <a:blip r:embed="rId3"/>
          <a:stretch>
            <a:fillRect/>
          </a:stretch>
        </p:blipFill>
        <p:spPr>
          <a:xfrm>
            <a:off x="1774799" y="1344669"/>
            <a:ext cx="5594401" cy="2177280"/>
          </a:xfrm>
          <a:prstGeom prst="rect">
            <a:avLst/>
          </a:prstGeom>
        </p:spPr>
      </p:pic>
    </p:spTree>
    <p:extLst>
      <p:ext uri="{BB962C8B-B14F-4D97-AF65-F5344CB8AC3E}">
        <p14:creationId xmlns:p14="http://schemas.microsoft.com/office/powerpoint/2010/main" val="15841282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23220"/>
          </a:xfrm>
          <a:prstGeom prst="rect">
            <a:avLst/>
          </a:prstGeom>
          <a:solidFill>
            <a:schemeClr val="tx2"/>
          </a:solidFill>
        </p:spPr>
        <p:txBody>
          <a:bodyPr wrap="square" rtlCol="0">
            <a:spAutoFit/>
          </a:bodyPr>
          <a:lstStyle/>
          <a:p>
            <a:pPr algn="ctr"/>
            <a:r>
              <a:rPr lang="en-US" sz="2800" b="1" dirty="0">
                <a:solidFill>
                  <a:schemeClr val="bg1"/>
                </a:solidFill>
                <a:latin typeface="Calibri" panose="020F0502020204030204" pitchFamily="34" charset="0"/>
                <a:cs typeface="Calibri" panose="020F0502020204030204" pitchFamily="34" charset="0"/>
              </a:rPr>
              <a:t>Annual Enrollment Report</a:t>
            </a:r>
          </a:p>
        </p:txBody>
      </p:sp>
      <p:pic>
        <p:nvPicPr>
          <p:cNvPr id="3" name="Picture 2"/>
          <p:cNvPicPr>
            <a:picLocks noChangeAspect="1"/>
          </p:cNvPicPr>
          <p:nvPr/>
        </p:nvPicPr>
        <p:blipFill>
          <a:blip r:embed="rId3"/>
          <a:stretch>
            <a:fillRect/>
          </a:stretch>
        </p:blipFill>
        <p:spPr>
          <a:xfrm>
            <a:off x="381000" y="1219200"/>
            <a:ext cx="5633251" cy="5141880"/>
          </a:xfrm>
          <a:prstGeom prst="rect">
            <a:avLst/>
          </a:prstGeom>
        </p:spPr>
      </p:pic>
      <p:sp>
        <p:nvSpPr>
          <p:cNvPr id="4" name="TextBox 3"/>
          <p:cNvSpPr txBox="1"/>
          <p:nvPr/>
        </p:nvSpPr>
        <p:spPr>
          <a:xfrm>
            <a:off x="6037697" y="1836765"/>
            <a:ext cx="2819400" cy="4524315"/>
          </a:xfrm>
          <a:prstGeom prst="rect">
            <a:avLst/>
          </a:prstGeom>
          <a:noFill/>
        </p:spPr>
        <p:txBody>
          <a:bodyPr wrap="square" rtlCol="0">
            <a:spAutoFit/>
          </a:bodyPr>
          <a:lstStyle/>
          <a:p>
            <a:pPr marL="285750" indent="-285750">
              <a:buFont typeface="Wingdings" panose="05000000000000000000" pitchFamily="2" charset="2"/>
              <a:buChar char="§"/>
            </a:pPr>
            <a:endParaRPr lang="en-US" sz="16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600" dirty="0" smtClean="0">
                <a:latin typeface="Calibri" panose="020F0502020204030204" pitchFamily="34" charset="0"/>
                <a:cs typeface="Calibri" panose="020F0502020204030204" pitchFamily="34" charset="0"/>
              </a:rPr>
              <a:t>12 colleges reported an increase in fall term enrollment from Fall 2018 to Fall 2019.</a:t>
            </a:r>
          </a:p>
          <a:p>
            <a:endParaRPr lang="en-US" sz="16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600" dirty="0" smtClean="0">
                <a:latin typeface="Calibri" panose="020F0502020204030204" pitchFamily="34" charset="0"/>
                <a:cs typeface="Calibri" panose="020F0502020204030204" pitchFamily="34" charset="0"/>
              </a:rPr>
              <a:t>Only six colleges reported a one-year increase last year.</a:t>
            </a:r>
          </a:p>
          <a:p>
            <a:endParaRPr lang="en-US" sz="16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600" dirty="0" smtClean="0">
                <a:latin typeface="Calibri" panose="020F0502020204030204" pitchFamily="34" charset="0"/>
                <a:cs typeface="Calibri" panose="020F0502020204030204" pitchFamily="34" charset="0"/>
              </a:rPr>
              <a:t>ANC, EACC, SEAC and UACCB all reported the highest increases which fell between 10% - 13%.</a:t>
            </a:r>
          </a:p>
          <a:p>
            <a:endParaRPr lang="en-US" sz="16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600" dirty="0" smtClean="0">
                <a:latin typeface="Calibri" panose="020F0502020204030204" pitchFamily="34" charset="0"/>
                <a:cs typeface="Calibri" panose="020F0502020204030204" pitchFamily="34" charset="0"/>
              </a:rPr>
              <a:t>Fall 2019 was the first time since Fall 2011 the 2-Year colleges reported an overall increase in total enrollment.</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094459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23220"/>
          </a:xfrm>
          <a:prstGeom prst="rect">
            <a:avLst/>
          </a:prstGeom>
          <a:solidFill>
            <a:schemeClr val="tx2"/>
          </a:solidFill>
        </p:spPr>
        <p:txBody>
          <a:bodyPr wrap="square" rtlCol="0">
            <a:spAutoFit/>
          </a:bodyPr>
          <a:lstStyle/>
          <a:p>
            <a:pPr algn="ctr"/>
            <a:r>
              <a:rPr lang="en-US" sz="2800" b="1" dirty="0">
                <a:solidFill>
                  <a:schemeClr val="bg1"/>
                </a:solidFill>
                <a:latin typeface="Calibri" panose="020F0502020204030204" pitchFamily="34" charset="0"/>
                <a:cs typeface="Calibri" panose="020F0502020204030204" pitchFamily="34" charset="0"/>
              </a:rPr>
              <a:t>Annual Enrollment Report</a:t>
            </a:r>
          </a:p>
        </p:txBody>
      </p:sp>
      <p:sp>
        <p:nvSpPr>
          <p:cNvPr id="4" name="TextBox 3"/>
          <p:cNvSpPr txBox="1"/>
          <p:nvPr/>
        </p:nvSpPr>
        <p:spPr>
          <a:xfrm>
            <a:off x="6096000" y="1905000"/>
            <a:ext cx="2590800" cy="4770537"/>
          </a:xfrm>
          <a:prstGeom prst="rect">
            <a:avLst/>
          </a:prstGeom>
          <a:noFill/>
        </p:spPr>
        <p:txBody>
          <a:bodyPr wrap="square" rtlCol="0">
            <a:spAutoFit/>
          </a:bodyPr>
          <a:lstStyle/>
          <a:p>
            <a:pPr marL="285750" indent="-285750">
              <a:buFont typeface="Wingdings" panose="05000000000000000000" pitchFamily="2" charset="2"/>
              <a:buChar char="§"/>
            </a:pPr>
            <a:endParaRPr lang="en-US" sz="16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600" dirty="0" smtClean="0">
                <a:latin typeface="Calibri" panose="020F0502020204030204" pitchFamily="34" charset="0"/>
                <a:cs typeface="Calibri" panose="020F0502020204030204" pitchFamily="34" charset="0"/>
              </a:rPr>
              <a:t>More than half of the 2-Year Colleges reported an increase in high school student enrollment over Fall 2018.</a:t>
            </a:r>
          </a:p>
          <a:p>
            <a:endParaRPr lang="en-US" sz="16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600" dirty="0" smtClean="0">
                <a:latin typeface="Calibri" panose="020F0502020204030204" pitchFamily="34" charset="0"/>
                <a:cs typeface="Calibri" panose="020F0502020204030204" pitchFamily="34" charset="0"/>
              </a:rPr>
              <a:t>NWACC reported the highest increase in actual number of high school students (195).</a:t>
            </a:r>
          </a:p>
          <a:p>
            <a:endParaRPr lang="en-US" sz="16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600" dirty="0" smtClean="0">
                <a:latin typeface="Calibri" panose="020F0502020204030204" pitchFamily="34" charset="0"/>
                <a:cs typeface="Calibri" panose="020F0502020204030204" pitchFamily="34" charset="0"/>
              </a:rPr>
              <a:t>NWACC also enrolls the largest number of high school students, reporting over 1,900 for the Fall 2019.</a:t>
            </a:r>
          </a:p>
          <a:p>
            <a:endParaRPr lang="en-US" sz="1600" dirty="0" smtClean="0">
              <a:latin typeface="Calibri" panose="020F0502020204030204" pitchFamily="34" charset="0"/>
              <a:cs typeface="Calibri" panose="020F0502020204030204" pitchFamily="34" charset="0"/>
            </a:endParaRPr>
          </a:p>
          <a:p>
            <a:endParaRPr lang="en-US" sz="1600" dirty="0" smtClean="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381000" y="1143877"/>
            <a:ext cx="5516701" cy="5132160"/>
          </a:xfrm>
          <a:prstGeom prst="rect">
            <a:avLst/>
          </a:prstGeom>
        </p:spPr>
      </p:pic>
    </p:spTree>
    <p:extLst>
      <p:ext uri="{BB962C8B-B14F-4D97-AF65-F5344CB8AC3E}">
        <p14:creationId xmlns:p14="http://schemas.microsoft.com/office/powerpoint/2010/main" val="8053039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23220"/>
          </a:xfrm>
          <a:prstGeom prst="rect">
            <a:avLst/>
          </a:prstGeom>
          <a:solidFill>
            <a:schemeClr val="tx2"/>
          </a:solidFill>
        </p:spPr>
        <p:txBody>
          <a:bodyPr wrap="square" rtlCol="0">
            <a:spAutoFit/>
          </a:bodyPr>
          <a:lstStyle/>
          <a:p>
            <a:pPr algn="ctr"/>
            <a:r>
              <a:rPr lang="en-US" sz="2800" b="1" dirty="0">
                <a:solidFill>
                  <a:schemeClr val="bg1"/>
                </a:solidFill>
                <a:latin typeface="Calibri" panose="020F0502020204030204" pitchFamily="34" charset="0"/>
                <a:cs typeface="Calibri" panose="020F0502020204030204" pitchFamily="34" charset="0"/>
              </a:rPr>
              <a:t>Annual Enrollment Report</a:t>
            </a:r>
          </a:p>
        </p:txBody>
      </p:sp>
      <p:pic>
        <p:nvPicPr>
          <p:cNvPr id="3" name="Picture 2"/>
          <p:cNvPicPr>
            <a:picLocks noChangeAspect="1"/>
          </p:cNvPicPr>
          <p:nvPr/>
        </p:nvPicPr>
        <p:blipFill>
          <a:blip r:embed="rId3"/>
          <a:stretch>
            <a:fillRect/>
          </a:stretch>
        </p:blipFill>
        <p:spPr>
          <a:xfrm>
            <a:off x="381000" y="1164928"/>
            <a:ext cx="5516701" cy="5336280"/>
          </a:xfrm>
          <a:prstGeom prst="rect">
            <a:avLst/>
          </a:prstGeom>
        </p:spPr>
      </p:pic>
      <p:sp>
        <p:nvSpPr>
          <p:cNvPr id="6" name="TextBox 5"/>
          <p:cNvSpPr txBox="1"/>
          <p:nvPr/>
        </p:nvSpPr>
        <p:spPr>
          <a:xfrm>
            <a:off x="6019800" y="2209800"/>
            <a:ext cx="2819400" cy="3785652"/>
          </a:xfrm>
          <a:prstGeom prst="rect">
            <a:avLst/>
          </a:prstGeom>
          <a:noFill/>
        </p:spPr>
        <p:txBody>
          <a:bodyPr wrap="square" rtlCol="0">
            <a:spAutoFit/>
          </a:bodyPr>
          <a:lstStyle/>
          <a:p>
            <a:pPr marL="285750" indent="-285750">
              <a:buFont typeface="Wingdings" panose="05000000000000000000" pitchFamily="2" charset="2"/>
              <a:buChar char="§"/>
            </a:pPr>
            <a:endParaRPr lang="en-US" sz="16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600" dirty="0" smtClean="0">
                <a:latin typeface="Calibri" panose="020F0502020204030204" pitchFamily="34" charset="0"/>
                <a:cs typeface="Calibri" panose="020F0502020204030204" pitchFamily="34" charset="0"/>
              </a:rPr>
              <a:t>Half of our 2-Year Colleges reported an increased Fall 2019 undergraduate enrollment over Fall 2018.</a:t>
            </a:r>
          </a:p>
          <a:p>
            <a:pPr marL="285750" indent="-285750">
              <a:buFont typeface="Wingdings" panose="05000000000000000000" pitchFamily="2" charset="2"/>
              <a:buChar char="§"/>
            </a:pPr>
            <a:endParaRPr lang="en-US" sz="16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600" dirty="0" smtClean="0">
                <a:latin typeface="Calibri" panose="020F0502020204030204" pitchFamily="34" charset="0"/>
                <a:cs typeface="Calibri" panose="020F0502020204030204" pitchFamily="34" charset="0"/>
              </a:rPr>
              <a:t>CCCUA and EACC reported the highest percent changes over Fall 2018.</a:t>
            </a:r>
          </a:p>
          <a:p>
            <a:endParaRPr lang="en-US" sz="16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600" dirty="0" smtClean="0">
                <a:latin typeface="Calibri" panose="020F0502020204030204" pitchFamily="34" charset="0"/>
                <a:cs typeface="Calibri" panose="020F0502020204030204" pitchFamily="34" charset="0"/>
              </a:rPr>
              <a:t>Only ASUN and EACC reported an increased enrollment comparing Fall 2019 to Fall 2015.</a:t>
            </a:r>
          </a:p>
          <a:p>
            <a:endParaRPr lang="en-US"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238892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23220"/>
          </a:xfrm>
          <a:prstGeom prst="rect">
            <a:avLst/>
          </a:prstGeom>
          <a:solidFill>
            <a:schemeClr val="tx2"/>
          </a:solidFill>
        </p:spPr>
        <p:txBody>
          <a:bodyPr wrap="square" rtlCol="0">
            <a:spAutoFit/>
          </a:bodyPr>
          <a:lstStyle/>
          <a:p>
            <a:pPr algn="ctr"/>
            <a:r>
              <a:rPr lang="en-US" sz="2800" b="1" dirty="0">
                <a:solidFill>
                  <a:schemeClr val="bg1"/>
                </a:solidFill>
                <a:latin typeface="Calibri" panose="020F0502020204030204" pitchFamily="34" charset="0"/>
                <a:cs typeface="Calibri" panose="020F0502020204030204" pitchFamily="34" charset="0"/>
              </a:rPr>
              <a:t>Annual Enrollment Report</a:t>
            </a:r>
          </a:p>
        </p:txBody>
      </p:sp>
      <p:sp>
        <p:nvSpPr>
          <p:cNvPr id="6" name="TextBox 5"/>
          <p:cNvSpPr txBox="1"/>
          <p:nvPr/>
        </p:nvSpPr>
        <p:spPr>
          <a:xfrm>
            <a:off x="6096000" y="1905000"/>
            <a:ext cx="2819400" cy="3785652"/>
          </a:xfrm>
          <a:prstGeom prst="rect">
            <a:avLst/>
          </a:prstGeom>
          <a:noFill/>
        </p:spPr>
        <p:txBody>
          <a:bodyPr wrap="square" rtlCol="0">
            <a:spAutoFit/>
          </a:bodyPr>
          <a:lstStyle/>
          <a:p>
            <a:pPr marL="285750" indent="-285750">
              <a:buFont typeface="Wingdings" panose="05000000000000000000" pitchFamily="2" charset="2"/>
              <a:buChar char="§"/>
            </a:pPr>
            <a:endParaRPr lang="en-US" sz="16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600" dirty="0" smtClean="0">
                <a:latin typeface="Calibri" panose="020F0502020204030204" pitchFamily="34" charset="0"/>
                <a:cs typeface="Calibri" panose="020F0502020204030204" pitchFamily="34" charset="0"/>
              </a:rPr>
              <a:t>BHCLR reported .5% increase over Fall 2018, while JSN reported a decline.</a:t>
            </a:r>
          </a:p>
          <a:p>
            <a:pPr marL="285750" indent="-285750">
              <a:buFont typeface="Wingdings" panose="05000000000000000000" pitchFamily="2" charset="2"/>
              <a:buChar char="§"/>
            </a:pPr>
            <a:endParaRPr lang="en-US" sz="16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600" dirty="0" smtClean="0">
                <a:latin typeface="Calibri" panose="020F0502020204030204" pitchFamily="34" charset="0"/>
                <a:cs typeface="Calibri" panose="020F0502020204030204" pitchFamily="34" charset="0"/>
              </a:rPr>
              <a:t>ACHE – Arkansas Colleges of Health Education in Fort Smith is showing steady growth in its first three years.</a:t>
            </a:r>
          </a:p>
          <a:p>
            <a:endParaRPr lang="en-US" sz="16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600" dirty="0" smtClean="0">
                <a:latin typeface="Calibri" panose="020F0502020204030204" pitchFamily="34" charset="0"/>
                <a:cs typeface="Calibri" panose="020F0502020204030204" pitchFamily="34" charset="0"/>
              </a:rPr>
              <a:t>WBC reported a 13.5% Fall 2019 enrollment increase over Fall 2018.</a:t>
            </a:r>
          </a:p>
        </p:txBody>
      </p:sp>
      <p:pic>
        <p:nvPicPr>
          <p:cNvPr id="2" name="Picture 1"/>
          <p:cNvPicPr>
            <a:picLocks noChangeAspect="1"/>
          </p:cNvPicPr>
          <p:nvPr/>
        </p:nvPicPr>
        <p:blipFill>
          <a:blip r:embed="rId3"/>
          <a:stretch>
            <a:fillRect/>
          </a:stretch>
        </p:blipFill>
        <p:spPr>
          <a:xfrm>
            <a:off x="304800" y="1371600"/>
            <a:ext cx="5633251" cy="4140720"/>
          </a:xfrm>
          <a:prstGeom prst="rect">
            <a:avLst/>
          </a:prstGeom>
        </p:spPr>
      </p:pic>
    </p:spTree>
    <p:extLst>
      <p:ext uri="{BB962C8B-B14F-4D97-AF65-F5344CB8AC3E}">
        <p14:creationId xmlns:p14="http://schemas.microsoft.com/office/powerpoint/2010/main" val="1652642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23220"/>
          </a:xfrm>
          <a:prstGeom prst="rect">
            <a:avLst/>
          </a:prstGeom>
          <a:solidFill>
            <a:schemeClr val="tx2"/>
          </a:solidFill>
        </p:spPr>
        <p:txBody>
          <a:bodyPr wrap="square" rtlCol="0">
            <a:spAutoFit/>
          </a:bodyPr>
          <a:lstStyle/>
          <a:p>
            <a:pPr algn="ctr"/>
            <a:r>
              <a:rPr lang="en-US" sz="2800" b="1" dirty="0">
                <a:solidFill>
                  <a:schemeClr val="bg1"/>
                </a:solidFill>
                <a:latin typeface="Calibri" panose="020F0502020204030204" pitchFamily="34" charset="0"/>
                <a:cs typeface="Calibri" panose="020F0502020204030204" pitchFamily="34" charset="0"/>
              </a:rPr>
              <a:t>Annual Enrollment Report</a:t>
            </a:r>
          </a:p>
        </p:txBody>
      </p:sp>
      <p:sp>
        <p:nvSpPr>
          <p:cNvPr id="4" name="TextBox 3">
            <a:extLst>
              <a:ext uri="{FF2B5EF4-FFF2-40B4-BE49-F238E27FC236}">
                <a16:creationId xmlns:a16="http://schemas.microsoft.com/office/drawing/2014/main" id="{A791E0F6-A1D4-46B7-84FA-66E69C35FBA5}"/>
              </a:ext>
            </a:extLst>
          </p:cNvPr>
          <p:cNvSpPr txBox="1"/>
          <p:nvPr/>
        </p:nvSpPr>
        <p:spPr>
          <a:xfrm>
            <a:off x="647700" y="1676400"/>
            <a:ext cx="7848600" cy="1446550"/>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latin typeface="Calibri" panose="020F0502020204030204" pitchFamily="34" charset="0"/>
                <a:cs typeface="Calibri" panose="020F0502020204030204" pitchFamily="34" charset="0"/>
              </a:rPr>
              <a:t>This presentation will be available on the ADHE website early next week.</a:t>
            </a:r>
          </a:p>
          <a:p>
            <a:pPr marL="285750" indent="-285750">
              <a:buFont typeface="Wingdings" panose="05000000000000000000" pitchFamily="2" charset="2"/>
              <a:buChar char="§"/>
            </a:pPr>
            <a:endParaRPr lang="en-US"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dirty="0" smtClean="0">
                <a:latin typeface="Calibri" panose="020F0502020204030204" pitchFamily="34" charset="0"/>
                <a:cs typeface="Calibri" panose="020F0502020204030204" pitchFamily="34" charset="0"/>
              </a:rPr>
              <a:t>Additional enrollment data are available via our online data request form at </a:t>
            </a:r>
            <a:r>
              <a:rPr lang="en-US" sz="1600" dirty="0">
                <a:hlinkClick r:id="rId3"/>
              </a:rPr>
              <a:t>https://</a:t>
            </a:r>
            <a:r>
              <a:rPr lang="en-US" sz="1600" dirty="0" smtClean="0">
                <a:hlinkClick r:id="rId3"/>
              </a:rPr>
              <a:t>www.adhe.edu/institutions/institutional-research/data-request</a:t>
            </a:r>
            <a:r>
              <a:rPr lang="en-US" sz="1600" dirty="0" smtClean="0"/>
              <a:t>.</a:t>
            </a:r>
            <a:endParaRPr lang="en-US"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190660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8229600" cy="1806575"/>
          </a:xfrm>
        </p:spPr>
        <p:txBody>
          <a:bodyPr/>
          <a:lstStyle/>
          <a:p>
            <a:r>
              <a:rPr lang="en-US" sz="2400" cap="none" dirty="0" smtClean="0">
                <a:solidFill>
                  <a:schemeClr val="accent2"/>
                </a:solidFill>
              </a:rPr>
              <a:t>Alana Boles</a:t>
            </a:r>
            <a:br>
              <a:rPr lang="en-US" sz="2400" cap="none" dirty="0" smtClean="0">
                <a:solidFill>
                  <a:schemeClr val="accent2"/>
                </a:solidFill>
              </a:rPr>
            </a:br>
            <a:r>
              <a:rPr lang="en-US" sz="2400" cap="none" dirty="0" smtClean="0">
                <a:solidFill>
                  <a:schemeClr val="accent2"/>
                </a:solidFill>
              </a:rPr>
              <a:t>Program Director of Private Career and Out-of-State Education</a:t>
            </a:r>
            <a:r>
              <a:rPr lang="en-US" sz="2400" dirty="0" smtClean="0">
                <a:solidFill>
                  <a:schemeClr val="accent2"/>
                </a:solidFill>
              </a:rPr>
              <a:t/>
            </a:r>
            <a:br>
              <a:rPr lang="en-US" sz="2400" dirty="0" smtClean="0">
                <a:solidFill>
                  <a:schemeClr val="accent2"/>
                </a:solidFill>
              </a:rPr>
            </a:br>
            <a:r>
              <a:rPr lang="en-US" sz="2400" dirty="0" smtClean="0">
                <a:solidFill>
                  <a:schemeClr val="accent2"/>
                </a:solidFill>
              </a:rPr>
              <a:t/>
            </a:r>
            <a:br>
              <a:rPr lang="en-US" sz="2400" dirty="0" smtClean="0">
                <a:solidFill>
                  <a:schemeClr val="accent2"/>
                </a:solidFill>
              </a:rPr>
            </a:br>
            <a:r>
              <a:rPr lang="en-US" sz="2400" dirty="0"/>
              <a:t>Agenda item no. 7</a:t>
            </a:r>
            <a:br>
              <a:rPr lang="en-US" sz="2400" dirty="0"/>
            </a:br>
            <a:r>
              <a:rPr lang="en-US" sz="2800" dirty="0" smtClean="0"/>
              <a:t>2019 Institutional Certification Advisory Committee Annual Report</a:t>
            </a:r>
            <a:endParaRPr lang="en-US"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8973" y="5240424"/>
            <a:ext cx="2275027" cy="1602946"/>
          </a:xfrm>
          <a:prstGeom prst="rect">
            <a:avLst/>
          </a:prstGeom>
        </p:spPr>
      </p:pic>
    </p:spTree>
    <p:extLst>
      <p:ext uri="{BB962C8B-B14F-4D97-AF65-F5344CB8AC3E}">
        <p14:creationId xmlns:p14="http://schemas.microsoft.com/office/powerpoint/2010/main" val="26534470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90600"/>
          </a:xfrm>
        </p:spPr>
        <p:txBody>
          <a:bodyPr>
            <a:normAutofit/>
          </a:bodyPr>
          <a:lstStyle/>
          <a:p>
            <a:r>
              <a:rPr lang="en-US" dirty="0" smtClean="0"/>
              <a:t>ICAC Oversight</a:t>
            </a:r>
            <a:endParaRPr lang="en-US" dirty="0"/>
          </a:p>
        </p:txBody>
      </p:sp>
      <p:sp>
        <p:nvSpPr>
          <p:cNvPr id="4" name="Content Placeholder 2"/>
          <p:cNvSpPr txBox="1">
            <a:spLocks/>
          </p:cNvSpPr>
          <p:nvPr/>
        </p:nvSpPr>
        <p:spPr>
          <a:xfrm>
            <a:off x="533400" y="1905000"/>
            <a:ext cx="8458200" cy="42672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baseline="0">
                <a:solidFill>
                  <a:schemeClr val="tx1"/>
                </a:solidFill>
                <a:latin typeface="Times New Roman" pitchFamily="18" charset="0"/>
                <a:ea typeface="+mn-ea"/>
                <a:cs typeface="Times New Roman" pitchFamily="18"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Out-of-State Postsecondary Institutions and  For-Profit Institutions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Institutions Exempt from Oversight: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Institutions </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offering only church-related training </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Institutions on military </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ases</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Institutions in regional and national reciprocity agreements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2286000" marR="0" lvl="5"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prstClr val="black">
                    <a:tint val="75000"/>
                  </a:prstClr>
                </a:solidFill>
                <a:effectLst/>
                <a:uLnTx/>
                <a:uFillTx/>
                <a:latin typeface="Georgia"/>
                <a:ea typeface="+mn-ea"/>
                <a:cs typeface="+mn-cs"/>
              </a:rPr>
              <a:t>	</a:t>
            </a:r>
            <a:r>
              <a:rPr kumimoji="0" lang="en-US" sz="2000" b="0" i="0" u="none" strike="noStrike" kern="1200" cap="none" spc="0" normalizeH="0" baseline="0" noProof="0" dirty="0" smtClean="0">
                <a:ln>
                  <a:noFill/>
                </a:ln>
                <a:solidFill>
                  <a:prstClr val="black">
                    <a:tint val="75000"/>
                  </a:prstClr>
                </a:solidFill>
                <a:effectLst/>
                <a:uLnTx/>
                <a:uFillTx/>
                <a:latin typeface="Georgia"/>
                <a:ea typeface="+mn-ea"/>
                <a:cs typeface="+mn-cs"/>
              </a:rPr>
              <a:t>					</a:t>
            </a:r>
            <a:endParaRPr kumimoji="0" lang="en-US" sz="2000" b="0" i="0" u="none" strike="noStrike" kern="1200" cap="none" spc="0" normalizeH="0" baseline="0" noProof="0" dirty="0">
              <a:ln>
                <a:noFill/>
              </a:ln>
              <a:solidFill>
                <a:prstClr val="black">
                  <a:tint val="75000"/>
                </a:prstClr>
              </a:solidFill>
              <a:effectLst/>
              <a:uLnTx/>
              <a:uFillTx/>
              <a:latin typeface="Georgia"/>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9468585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Institutions Certified under ICAC Rules</a:t>
            </a:r>
            <a:endParaRPr lang="en-US" sz="3200" dirty="0"/>
          </a:p>
        </p:txBody>
      </p:sp>
      <p:sp>
        <p:nvSpPr>
          <p:cNvPr id="3" name="Content Placeholder 2"/>
          <p:cNvSpPr>
            <a:spLocks noGrp="1"/>
          </p:cNvSpPr>
          <p:nvPr>
            <p:ph type="subTitle" idx="1"/>
          </p:nvPr>
        </p:nvSpPr>
        <p:spPr>
          <a:xfrm>
            <a:off x="152400" y="1981200"/>
            <a:ext cx="8991600" cy="4495800"/>
          </a:xfrm>
        </p:spPr>
        <p:txBody>
          <a:bodyPr>
            <a:noAutofit/>
          </a:bodyPr>
          <a:lstStyle/>
          <a:p>
            <a:pPr algn="l"/>
            <a:r>
              <a:rPr lang="en-US" b="1" dirty="0" smtClean="0"/>
              <a:t>2018-19:  37 Institutions</a:t>
            </a:r>
            <a:endParaRPr lang="en-US" sz="1200" dirty="0" smtClean="0">
              <a:solidFill>
                <a:schemeClr val="tx1"/>
              </a:solidFill>
            </a:endParaRPr>
          </a:p>
          <a:p>
            <a:pPr algn="l">
              <a:tabLst>
                <a:tab pos="511175" algn="l"/>
                <a:tab pos="1139825" algn="l"/>
                <a:tab pos="1200150" algn="l"/>
              </a:tabLst>
            </a:pPr>
            <a:r>
              <a:rPr lang="en-US" sz="2800" dirty="0" smtClean="0">
                <a:solidFill>
                  <a:schemeClr val="tx1"/>
                </a:solidFill>
              </a:rPr>
              <a:t>			     </a:t>
            </a:r>
            <a:r>
              <a:rPr lang="en-US" sz="2800" dirty="0" smtClean="0"/>
              <a:t>16</a:t>
            </a:r>
            <a:r>
              <a:rPr lang="en-US" sz="2800" dirty="0" smtClean="0">
                <a:solidFill>
                  <a:schemeClr val="tx1"/>
                </a:solidFill>
              </a:rPr>
              <a:t> Arkansas Campuses		</a:t>
            </a:r>
          </a:p>
          <a:p>
            <a:pPr algn="l">
              <a:tabLst>
                <a:tab pos="511175" algn="l"/>
                <a:tab pos="1139825" algn="l"/>
                <a:tab pos="1200150" algn="l"/>
              </a:tabLst>
            </a:pPr>
            <a:r>
              <a:rPr lang="en-US" sz="2800" dirty="0" smtClean="0"/>
              <a:t>		      21</a:t>
            </a:r>
            <a:r>
              <a:rPr lang="en-US" sz="2800" dirty="0" smtClean="0">
                <a:solidFill>
                  <a:schemeClr val="tx1"/>
                </a:solidFill>
              </a:rPr>
              <a:t> institutions with programs delivered </a:t>
            </a:r>
            <a:r>
              <a:rPr lang="en-US" sz="2800" dirty="0" smtClean="0"/>
              <a:t>only 			      </a:t>
            </a:r>
            <a:r>
              <a:rPr lang="en-US" sz="2800" dirty="0" smtClean="0">
                <a:solidFill>
                  <a:schemeClr val="tx1"/>
                </a:solidFill>
              </a:rPr>
              <a:t>through distance technology</a:t>
            </a:r>
          </a:p>
          <a:p>
            <a:pPr marL="457200" lvl="1" indent="0" algn="l">
              <a:buNone/>
            </a:pPr>
            <a:endParaRPr lang="en-US" sz="1200" dirty="0" smtClean="0">
              <a:solidFill>
                <a:schemeClr val="tx1"/>
              </a:solidFill>
            </a:endParaRPr>
          </a:p>
          <a:p>
            <a:pPr marL="0" lvl="1" algn="l">
              <a:spcBef>
                <a:spcPts val="0"/>
              </a:spcBef>
              <a:tabLst>
                <a:tab pos="511175" algn="l"/>
                <a:tab pos="1139825" algn="l"/>
              </a:tabLst>
            </a:pPr>
            <a:r>
              <a:rPr lang="en-US" dirty="0" smtClean="0">
                <a:solidFill>
                  <a:schemeClr val="tx1"/>
                </a:solidFill>
              </a:rPr>
              <a:t>		      10 institutions offering programs both on 			      Arkansas campuses and delivered through 			      distance technology</a:t>
            </a:r>
          </a:p>
          <a:p>
            <a:pPr marL="0" lvl="1" algn="l">
              <a:spcBef>
                <a:spcPts val="0"/>
              </a:spcBef>
              <a:tabLst>
                <a:tab pos="511175" algn="l"/>
                <a:tab pos="1139825" algn="l"/>
              </a:tabLst>
            </a:pPr>
            <a:endParaRPr lang="en-US" sz="1200" dirty="0" smtClean="0">
              <a:solidFill>
                <a:schemeClr val="tx1"/>
              </a:solidFill>
            </a:endParaRPr>
          </a:p>
          <a:p>
            <a:pPr marL="0" lvl="1" algn="l">
              <a:spcBef>
                <a:spcPts val="0"/>
              </a:spcBef>
              <a:tabLst>
                <a:tab pos="511175" algn="l"/>
                <a:tab pos="1139825" algn="l"/>
              </a:tabLst>
            </a:pPr>
            <a:r>
              <a:rPr lang="en-US" dirty="0">
                <a:solidFill>
                  <a:schemeClr val="tx1"/>
                </a:solidFill>
              </a:rPr>
              <a:t>	</a:t>
            </a:r>
            <a:r>
              <a:rPr lang="en-US" dirty="0" smtClean="0">
                <a:solidFill>
                  <a:schemeClr val="tx1"/>
                </a:solidFill>
              </a:rPr>
              <a:t>	</a:t>
            </a:r>
            <a:r>
              <a:rPr lang="en-US" dirty="0">
                <a:solidFill>
                  <a:schemeClr val="tx1"/>
                </a:solidFill>
              </a:rPr>
              <a:t> </a:t>
            </a:r>
            <a:r>
              <a:rPr lang="en-US" dirty="0" smtClean="0">
                <a:solidFill>
                  <a:schemeClr val="tx1"/>
                </a:solidFill>
              </a:rPr>
              <a:t>    6 institutions offering programs only on an  		             Arkansas campus</a:t>
            </a:r>
          </a:p>
          <a:p>
            <a:pPr marL="0" lvl="1" algn="l">
              <a:spcBef>
                <a:spcPts val="0"/>
              </a:spcBef>
              <a:tabLst>
                <a:tab pos="511175" algn="l"/>
                <a:tab pos="1139825" algn="l"/>
              </a:tabLst>
            </a:pPr>
            <a:r>
              <a:rPr lang="en-US" dirty="0">
                <a:solidFill>
                  <a:schemeClr val="tx1"/>
                </a:solidFill>
              </a:rPr>
              <a:t>	</a:t>
            </a: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26232353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Institutions Certified under ICAC Rules</a:t>
            </a:r>
            <a:endParaRPr lang="en-US" sz="3200" dirty="0"/>
          </a:p>
        </p:txBody>
      </p:sp>
      <p:sp>
        <p:nvSpPr>
          <p:cNvPr id="3" name="Content Placeholder 2"/>
          <p:cNvSpPr>
            <a:spLocks noGrp="1"/>
          </p:cNvSpPr>
          <p:nvPr>
            <p:ph type="subTitle" idx="1"/>
          </p:nvPr>
        </p:nvSpPr>
        <p:spPr>
          <a:xfrm>
            <a:off x="723900" y="1981200"/>
            <a:ext cx="7696200" cy="4495800"/>
          </a:xfrm>
        </p:spPr>
        <p:txBody>
          <a:bodyPr>
            <a:noAutofit/>
          </a:bodyPr>
          <a:lstStyle/>
          <a:p>
            <a:pPr algn="l"/>
            <a:r>
              <a:rPr lang="en-US" sz="2800" b="1" dirty="0"/>
              <a:t>2017: </a:t>
            </a:r>
            <a:r>
              <a:rPr lang="en-US" sz="2800" b="1" dirty="0" smtClean="0"/>
              <a:t>38 </a:t>
            </a:r>
            <a:r>
              <a:rPr lang="en-US" sz="2800" b="1" dirty="0"/>
              <a:t>Institutions</a:t>
            </a:r>
            <a:endParaRPr lang="en-US" sz="2800" b="1" dirty="0" smtClean="0"/>
          </a:p>
          <a:p>
            <a:pPr algn="l"/>
            <a:r>
              <a:rPr lang="en-US" sz="2800" b="1" dirty="0"/>
              <a:t>	 </a:t>
            </a:r>
            <a:r>
              <a:rPr lang="en-US" sz="2800" b="1" dirty="0" smtClean="0"/>
              <a:t>15 </a:t>
            </a:r>
            <a:r>
              <a:rPr lang="en-US" sz="2800" b="1" dirty="0"/>
              <a:t>Arkansas campuses</a:t>
            </a:r>
            <a:endParaRPr lang="en-US" sz="2800" b="1" dirty="0" smtClean="0"/>
          </a:p>
          <a:p>
            <a:pPr algn="l"/>
            <a:endParaRPr lang="en-US" sz="2800" b="1" dirty="0"/>
          </a:p>
          <a:p>
            <a:pPr algn="l"/>
            <a:r>
              <a:rPr lang="en-US" sz="2800" b="1" dirty="0" smtClean="0"/>
              <a:t>2016: </a:t>
            </a:r>
            <a:r>
              <a:rPr lang="en-US" sz="2800" b="1" dirty="0"/>
              <a:t>43 Institutions</a:t>
            </a:r>
          </a:p>
          <a:p>
            <a:pPr algn="l"/>
            <a:r>
              <a:rPr lang="en-US" sz="2800" b="1" dirty="0"/>
              <a:t>	 14 Arkansas campuses</a:t>
            </a:r>
          </a:p>
          <a:p>
            <a:pPr algn="l">
              <a:tabLst>
                <a:tab pos="463550" algn="l"/>
                <a:tab pos="1139825" algn="l"/>
              </a:tabLst>
            </a:pPr>
            <a:endParaRPr lang="en-US" sz="2800" dirty="0"/>
          </a:p>
          <a:p>
            <a:pPr algn="l">
              <a:tabLst>
                <a:tab pos="463550" algn="l"/>
                <a:tab pos="1139825" algn="l"/>
              </a:tabLst>
            </a:pPr>
            <a:endParaRPr lang="en-US" sz="2800" dirty="0" smtClean="0"/>
          </a:p>
          <a:p>
            <a:pPr algn="l">
              <a:tabLst>
                <a:tab pos="463550" algn="l"/>
                <a:tab pos="1139825" algn="l"/>
              </a:tabLst>
            </a:pPr>
            <a:endParaRPr lang="en-US" sz="2800" dirty="0"/>
          </a:p>
          <a:p>
            <a:pPr algn="l">
              <a:tabLst>
                <a:tab pos="463550" algn="l"/>
                <a:tab pos="1139825" algn="l"/>
              </a:tabLst>
            </a:pPr>
            <a:r>
              <a:rPr lang="en-US" sz="2800" dirty="0" smtClean="0"/>
              <a:t>									</a:t>
            </a:r>
            <a:endParaRPr lang="en-US" dirty="0">
              <a:solidFill>
                <a:schemeClr val="tx1"/>
              </a:solidFill>
            </a:endParaRPr>
          </a:p>
        </p:txBody>
      </p:sp>
    </p:spTree>
    <p:extLst>
      <p:ext uri="{BB962C8B-B14F-4D97-AF65-F5344CB8AC3E}">
        <p14:creationId xmlns:p14="http://schemas.microsoft.com/office/powerpoint/2010/main" val="2616196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a:t>
            </a:r>
            <a:r>
              <a:rPr lang="en-US" sz="2800" dirty="0" smtClean="0"/>
              <a:t>9:</a:t>
            </a:r>
            <a:r>
              <a:rPr lang="en-US" sz="2800" dirty="0"/>
              <a:t/>
            </a:r>
            <a:br>
              <a:rPr lang="en-US" sz="2800" dirty="0"/>
            </a:br>
            <a:r>
              <a:rPr lang="en-US" sz="2800" dirty="0" smtClean="0"/>
              <a:t>personal services recommendations for the 2020-2021 fiscal year</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Nick Fuller</a:t>
            </a:r>
            <a:endParaRPr lang="en-US" sz="9600" dirty="0">
              <a:solidFill>
                <a:schemeClr val="accent2"/>
              </a:solidFill>
            </a:endParaRPr>
          </a:p>
          <a:p>
            <a:r>
              <a:rPr lang="en-US" sz="9600" dirty="0" smtClean="0">
                <a:solidFill>
                  <a:schemeClr val="accent2"/>
                </a:solidFill>
              </a:rPr>
              <a:t>Deputy Director</a:t>
            </a:r>
            <a:endParaRPr lang="en-US" sz="9600" dirty="0">
              <a:solidFill>
                <a:schemeClr val="accent2"/>
              </a:solidFill>
            </a:endParaRP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8973" y="5240424"/>
            <a:ext cx="2275027" cy="1602946"/>
          </a:xfrm>
          <a:prstGeom prst="rect">
            <a:avLst/>
          </a:prstGeom>
        </p:spPr>
      </p:pic>
    </p:spTree>
    <p:extLst>
      <p:ext uri="{BB962C8B-B14F-4D97-AF65-F5344CB8AC3E}">
        <p14:creationId xmlns:p14="http://schemas.microsoft.com/office/powerpoint/2010/main" val="39337995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Degrees Offered</a:t>
            </a:r>
            <a:endParaRPr lang="en-US" sz="8800" dirty="0"/>
          </a:p>
        </p:txBody>
      </p:sp>
      <p:sp>
        <p:nvSpPr>
          <p:cNvPr id="3" name="Subtitle 2"/>
          <p:cNvSpPr>
            <a:spLocks noGrp="1"/>
          </p:cNvSpPr>
          <p:nvPr>
            <p:ph type="subTitle" idx="1"/>
          </p:nvPr>
        </p:nvSpPr>
        <p:spPr/>
        <p:txBody>
          <a:bodyPr/>
          <a:lstStyle/>
          <a:p>
            <a:r>
              <a:rPr lang="en-US" dirty="0"/>
              <a:t>July 1, </a:t>
            </a:r>
            <a:r>
              <a:rPr lang="en-US" dirty="0" smtClean="0"/>
              <a:t>2018 </a:t>
            </a:r>
            <a:r>
              <a:rPr lang="en-US" dirty="0"/>
              <a:t>– June 30, </a:t>
            </a:r>
            <a:r>
              <a:rPr lang="en-US" dirty="0" smtClean="0"/>
              <a:t>2019</a:t>
            </a:r>
            <a:endParaRPr lang="en-US" dirty="0"/>
          </a:p>
          <a:p>
            <a:endParaRPr lang="en-US" dirty="0"/>
          </a:p>
        </p:txBody>
      </p:sp>
      <p:graphicFrame>
        <p:nvGraphicFramePr>
          <p:cNvPr id="4" name="Table 3"/>
          <p:cNvGraphicFramePr>
            <a:graphicFrameLocks noGrp="1"/>
          </p:cNvGraphicFramePr>
          <p:nvPr>
            <p:extLst/>
          </p:nvPr>
        </p:nvGraphicFramePr>
        <p:xfrm>
          <a:off x="533400" y="2133600"/>
          <a:ext cx="8305800" cy="1463040"/>
        </p:xfrm>
        <a:graphic>
          <a:graphicData uri="http://schemas.openxmlformats.org/drawingml/2006/table">
            <a:tbl>
              <a:tblPr firstRow="1" bandRow="1">
                <a:tableStyleId>{21E4AEA4-8DFA-4A89-87EB-49C32662AFE0}</a:tableStyleId>
              </a:tblPr>
              <a:tblGrid>
                <a:gridCol w="41148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207981">
                <a:tc>
                  <a:txBody>
                    <a:bodyPr/>
                    <a:lstStyle/>
                    <a:p>
                      <a:r>
                        <a:rPr lang="en-US" dirty="0" smtClean="0">
                          <a:latin typeface="Times New Roman" pitchFamily="18" charset="0"/>
                          <a:cs typeface="Times New Roman" pitchFamily="18" charset="0"/>
                        </a:rPr>
                        <a:t>Type of Degree</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Number of degrees</a:t>
                      </a:r>
                      <a:r>
                        <a:rPr lang="en-US" baseline="0" dirty="0" smtClean="0">
                          <a:latin typeface="Times New Roman" pitchFamily="18" charset="0"/>
                          <a:cs typeface="Times New Roman" pitchFamily="18" charset="0"/>
                        </a:rPr>
                        <a:t> offered</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207981">
                <a:tc>
                  <a:txBody>
                    <a:bodyPr/>
                    <a:lstStyle/>
                    <a:p>
                      <a:r>
                        <a:rPr lang="en-US" dirty="0" smtClean="0">
                          <a:latin typeface="Times New Roman" pitchFamily="18" charset="0"/>
                          <a:cs typeface="Times New Roman" pitchFamily="18" charset="0"/>
                        </a:rPr>
                        <a:t>Undergraduate</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227</a:t>
                      </a:r>
                    </a:p>
                  </a:txBody>
                  <a:tcPr/>
                </a:tc>
                <a:extLst>
                  <a:ext uri="{0D108BD9-81ED-4DB2-BD59-A6C34878D82A}">
                    <a16:rowId xmlns:a16="http://schemas.microsoft.com/office/drawing/2014/main" val="10001"/>
                  </a:ext>
                </a:extLst>
              </a:tr>
              <a:tr h="207981">
                <a:tc>
                  <a:txBody>
                    <a:bodyPr/>
                    <a:lstStyle/>
                    <a:p>
                      <a:r>
                        <a:rPr lang="en-US" dirty="0" smtClean="0">
                          <a:latin typeface="Times New Roman" pitchFamily="18" charset="0"/>
                          <a:cs typeface="Times New Roman" pitchFamily="18" charset="0"/>
                        </a:rPr>
                        <a:t>Graduate</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243</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207981">
                <a:tc>
                  <a:txBody>
                    <a:bodyPr/>
                    <a:lstStyle/>
                    <a:p>
                      <a:r>
                        <a:rPr lang="en-US" dirty="0" smtClean="0">
                          <a:latin typeface="Times New Roman" pitchFamily="18" charset="0"/>
                          <a:cs typeface="Times New Roman" pitchFamily="18" charset="0"/>
                        </a:rPr>
                        <a:t>Total</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471</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636205424"/>
                  </a:ext>
                </a:extLst>
              </a:tr>
            </a:tbl>
          </a:graphicData>
        </a:graphic>
      </p:graphicFrame>
      <p:sp>
        <p:nvSpPr>
          <p:cNvPr id="5" name="TextBox 4"/>
          <p:cNvSpPr txBox="1"/>
          <p:nvPr/>
        </p:nvSpPr>
        <p:spPr>
          <a:xfrm>
            <a:off x="1371600" y="3810000"/>
            <a:ext cx="5867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Georgia"/>
                <a:ea typeface="+mn-ea"/>
                <a:cs typeface="+mn-cs"/>
              </a:rPr>
              <a:t>July 1, </a:t>
            </a:r>
            <a:r>
              <a:rPr kumimoji="0" lang="en-US" sz="3200" b="0" i="0" u="none" strike="noStrike" kern="1200" cap="none" spc="0" normalizeH="0" baseline="0" noProof="0" dirty="0" smtClean="0">
                <a:ln>
                  <a:noFill/>
                </a:ln>
                <a:solidFill>
                  <a:prstClr val="black"/>
                </a:solidFill>
                <a:effectLst/>
                <a:uLnTx/>
                <a:uFillTx/>
                <a:latin typeface="Georgia"/>
                <a:ea typeface="+mn-ea"/>
                <a:cs typeface="+mn-cs"/>
              </a:rPr>
              <a:t>2017 </a:t>
            </a:r>
            <a:r>
              <a:rPr kumimoji="0" lang="en-US" sz="3200" b="0" i="0" u="none" strike="noStrike" kern="1200" cap="none" spc="0" normalizeH="0" baseline="0" noProof="0" dirty="0">
                <a:ln>
                  <a:noFill/>
                </a:ln>
                <a:solidFill>
                  <a:prstClr val="black"/>
                </a:solidFill>
                <a:effectLst/>
                <a:uLnTx/>
                <a:uFillTx/>
                <a:latin typeface="Georgia"/>
                <a:ea typeface="+mn-ea"/>
                <a:cs typeface="+mn-cs"/>
              </a:rPr>
              <a:t>– June 30, </a:t>
            </a:r>
            <a:r>
              <a:rPr kumimoji="0" lang="en-US" sz="3200" b="0" i="0" u="none" strike="noStrike" kern="1200" cap="none" spc="0" normalizeH="0" baseline="0" noProof="0" dirty="0" smtClean="0">
                <a:ln>
                  <a:noFill/>
                </a:ln>
                <a:solidFill>
                  <a:prstClr val="black"/>
                </a:solidFill>
                <a:effectLst/>
                <a:uLnTx/>
                <a:uFillTx/>
                <a:latin typeface="Georgia"/>
                <a:ea typeface="+mn-ea"/>
                <a:cs typeface="+mn-cs"/>
              </a:rPr>
              <a:t>2018</a:t>
            </a:r>
            <a:endParaRPr kumimoji="0" lang="en-US" sz="3200" b="0" i="0" u="none" strike="noStrike" kern="1200" cap="none" spc="0" normalizeH="0" baseline="0" noProof="0" dirty="0">
              <a:ln>
                <a:noFill/>
              </a:ln>
              <a:solidFill>
                <a:prstClr val="black"/>
              </a:solidFill>
              <a:effectLst/>
              <a:uLnTx/>
              <a:uFillTx/>
              <a:latin typeface="Georgia"/>
              <a:ea typeface="+mn-ea"/>
              <a:cs typeface="+mn-cs"/>
            </a:endParaRPr>
          </a:p>
        </p:txBody>
      </p:sp>
      <p:graphicFrame>
        <p:nvGraphicFramePr>
          <p:cNvPr id="7" name="Table 6"/>
          <p:cNvGraphicFramePr>
            <a:graphicFrameLocks noGrp="1"/>
          </p:cNvGraphicFramePr>
          <p:nvPr>
            <p:extLst/>
          </p:nvPr>
        </p:nvGraphicFramePr>
        <p:xfrm>
          <a:off x="533400" y="4394775"/>
          <a:ext cx="8305800" cy="1463040"/>
        </p:xfrm>
        <a:graphic>
          <a:graphicData uri="http://schemas.openxmlformats.org/drawingml/2006/table">
            <a:tbl>
              <a:tblPr firstRow="1" bandRow="1">
                <a:tableStyleId>{21E4AEA4-8DFA-4A89-87EB-49C32662AFE0}</a:tableStyleId>
              </a:tblPr>
              <a:tblGrid>
                <a:gridCol w="41148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338852">
                <a:tc>
                  <a:txBody>
                    <a:bodyPr/>
                    <a:lstStyle/>
                    <a:p>
                      <a:r>
                        <a:rPr lang="en-US" dirty="0" smtClean="0">
                          <a:latin typeface="Times New Roman" pitchFamily="18" charset="0"/>
                          <a:cs typeface="Times New Roman" pitchFamily="18" charset="0"/>
                        </a:rPr>
                        <a:t>Type of Degree</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Number of degrees</a:t>
                      </a:r>
                      <a:r>
                        <a:rPr lang="en-US" baseline="0" dirty="0" smtClean="0">
                          <a:latin typeface="Times New Roman" pitchFamily="18" charset="0"/>
                          <a:cs typeface="Times New Roman" pitchFamily="18" charset="0"/>
                        </a:rPr>
                        <a:t> offered</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207981">
                <a:tc>
                  <a:txBody>
                    <a:bodyPr/>
                    <a:lstStyle/>
                    <a:p>
                      <a:r>
                        <a:rPr lang="en-US" dirty="0" smtClean="0">
                          <a:latin typeface="Times New Roman" pitchFamily="18" charset="0"/>
                          <a:cs typeface="Times New Roman" pitchFamily="18" charset="0"/>
                        </a:rPr>
                        <a:t>Undergraduate</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182</a:t>
                      </a:r>
                    </a:p>
                  </a:txBody>
                  <a:tcPr/>
                </a:tc>
                <a:extLst>
                  <a:ext uri="{0D108BD9-81ED-4DB2-BD59-A6C34878D82A}">
                    <a16:rowId xmlns:a16="http://schemas.microsoft.com/office/drawing/2014/main" val="10001"/>
                  </a:ext>
                </a:extLst>
              </a:tr>
              <a:tr h="207981">
                <a:tc>
                  <a:txBody>
                    <a:bodyPr/>
                    <a:lstStyle/>
                    <a:p>
                      <a:r>
                        <a:rPr lang="en-US" dirty="0" smtClean="0">
                          <a:latin typeface="Times New Roman" pitchFamily="18" charset="0"/>
                          <a:cs typeface="Times New Roman" pitchFamily="18" charset="0"/>
                        </a:rPr>
                        <a:t>Graduate</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218</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207981">
                <a:tc>
                  <a:txBody>
                    <a:bodyPr/>
                    <a:lstStyle/>
                    <a:p>
                      <a:r>
                        <a:rPr lang="en-US" dirty="0" smtClean="0">
                          <a:latin typeface="Times New Roman" pitchFamily="18" charset="0"/>
                          <a:cs typeface="Times New Roman" pitchFamily="18" charset="0"/>
                        </a:rPr>
                        <a:t>Total</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400</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636205424"/>
                  </a:ext>
                </a:extLst>
              </a:tr>
            </a:tbl>
          </a:graphicData>
        </a:graphic>
      </p:graphicFrame>
    </p:spTree>
    <p:extLst>
      <p:ext uri="{BB962C8B-B14F-4D97-AF65-F5344CB8AC3E}">
        <p14:creationId xmlns:p14="http://schemas.microsoft.com/office/powerpoint/2010/main" val="24318866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Student Enrollment and Graduates</a:t>
            </a:r>
          </a:p>
        </p:txBody>
      </p:sp>
      <p:sp>
        <p:nvSpPr>
          <p:cNvPr id="3" name="Subtitle 2"/>
          <p:cNvSpPr>
            <a:spLocks noGrp="1"/>
          </p:cNvSpPr>
          <p:nvPr>
            <p:ph type="subTitle" idx="1"/>
          </p:nvPr>
        </p:nvSpPr>
        <p:spPr>
          <a:xfrm>
            <a:off x="0" y="1417638"/>
            <a:ext cx="9144000" cy="1600200"/>
          </a:xfrm>
        </p:spPr>
        <p:txBody>
          <a:bodyPr/>
          <a:lstStyle/>
          <a:p>
            <a:r>
              <a:rPr lang="en-US" dirty="0"/>
              <a:t>July 1, </a:t>
            </a:r>
            <a:r>
              <a:rPr lang="en-US" dirty="0" smtClean="0"/>
              <a:t>2018 </a:t>
            </a:r>
            <a:r>
              <a:rPr lang="en-US" dirty="0"/>
              <a:t>– June 30, </a:t>
            </a:r>
            <a:r>
              <a:rPr lang="en-US" dirty="0" smtClean="0"/>
              <a:t>2019</a:t>
            </a:r>
            <a:endParaRPr lang="en-US" dirty="0"/>
          </a:p>
          <a:p>
            <a:endParaRPr lang="en-US" dirty="0"/>
          </a:p>
        </p:txBody>
      </p:sp>
      <p:sp>
        <p:nvSpPr>
          <p:cNvPr id="4" name="Rectangle 3"/>
          <p:cNvSpPr/>
          <p:nvPr/>
        </p:nvSpPr>
        <p:spPr>
          <a:xfrm>
            <a:off x="685800" y="2743200"/>
            <a:ext cx="6705600" cy="224676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Total Enrollment – </a:t>
            </a:r>
            <a:r>
              <a:rPr kumimoji="0" lang="en-US"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6,293</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Online enrollment – </a:t>
            </a:r>
            <a:r>
              <a:rPr kumimoji="0" lang="en-US"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2,362</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Arkansas campus enrollment – </a:t>
            </a:r>
            <a:r>
              <a:rPr kumimoji="0" lang="en-US"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3,931</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Total Graduates – </a:t>
            </a:r>
            <a:r>
              <a:rPr kumimoji="0" lang="en-US"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1,306</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eorgia"/>
                <a:ea typeface="+mn-ea"/>
                <a:cs typeface="+mn-cs"/>
              </a:rPr>
              <a:t>       </a:t>
            </a:r>
            <a:endParaRPr kumimoji="0" lang="en-US" sz="24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142274220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4294967295"/>
          </p:nvPr>
        </p:nvSpPr>
        <p:spPr>
          <a:xfrm>
            <a:off x="929640" y="2743200"/>
            <a:ext cx="8229600" cy="4267200"/>
          </a:xfrm>
        </p:spPr>
        <p:txBody>
          <a:bodyPr>
            <a:normAutofit/>
          </a:bodyPr>
          <a:lstStyle/>
          <a:p>
            <a:r>
              <a:rPr lang="en-US" sz="2400" dirty="0" smtClean="0">
                <a:latin typeface="Times New Roman" pitchFamily="18" charset="0"/>
                <a:cs typeface="Times New Roman" pitchFamily="18" charset="0"/>
              </a:rPr>
              <a:t>Total Enrollment – 6,662</a:t>
            </a: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Online enrollment – 3,065</a:t>
            </a: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Arkansas campus enrollment – 3,597</a:t>
            </a:r>
          </a:p>
          <a:p>
            <a:pPr marL="0" indent="0">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Total Graduates – 1,624</a:t>
            </a:r>
          </a:p>
          <a:p>
            <a:pPr marL="457200" lvl="1" indent="0">
              <a:buNone/>
            </a:pPr>
            <a:r>
              <a:rPr lang="en-US" sz="2000" dirty="0"/>
              <a:t> </a:t>
            </a:r>
            <a:r>
              <a:rPr lang="en-US" sz="2000" dirty="0" smtClean="0"/>
              <a:t>      </a:t>
            </a:r>
            <a:endParaRPr lang="en-US" sz="2400" dirty="0" smtClean="0"/>
          </a:p>
          <a:p>
            <a:pPr marL="0" indent="0">
              <a:buNone/>
            </a:pPr>
            <a:endParaRPr lang="en-US" sz="2400" dirty="0">
              <a:latin typeface="Times New Roman" pitchFamily="18" charset="0"/>
              <a:cs typeface="Times New Roman" pitchFamily="18" charset="0"/>
            </a:endParaRPr>
          </a:p>
          <a:p>
            <a:pPr marL="0" indent="0">
              <a:buNone/>
            </a:pPr>
            <a:r>
              <a:rPr lang="en-US" sz="2400" dirty="0" smtClean="0"/>
              <a:t>								</a:t>
            </a:r>
            <a:endParaRPr lang="en-US" sz="1200" dirty="0" smtClean="0"/>
          </a:p>
        </p:txBody>
      </p:sp>
      <p:sp>
        <p:nvSpPr>
          <p:cNvPr id="5" name="Title 1"/>
          <p:cNvSpPr txBox="1">
            <a:spLocks/>
          </p:cNvSpPr>
          <p:nvPr/>
        </p:nvSpPr>
        <p:spPr>
          <a:xfrm>
            <a:off x="0" y="228600"/>
            <a:ext cx="9144000" cy="1143000"/>
          </a:xfrm>
          <a:prstGeom prst="rect">
            <a:avLst/>
          </a:prstGeom>
          <a:solidFill>
            <a:schemeClr val="tx2"/>
          </a:solid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Times New Roman" pitchFamily="18" charset="0"/>
                <a:ea typeface="+mj-ea"/>
                <a:cs typeface="Times New Roman" pitchFamily="18" charset="0"/>
              </a:rPr>
              <a:t>Student Enrollment and Graduates</a:t>
            </a:r>
            <a:endParaRPr kumimoji="0" lang="en-US" sz="3600" b="1" i="0" u="none" strike="noStrike" kern="1200" cap="none" spc="0" normalizeH="0" baseline="0" noProof="0" dirty="0">
              <a:ln>
                <a:noFill/>
              </a:ln>
              <a:solidFill>
                <a:prstClr val="white"/>
              </a:solidFill>
              <a:effectLst/>
              <a:uLnTx/>
              <a:uFillTx/>
              <a:latin typeface="Times New Roman" pitchFamily="18" charset="0"/>
              <a:ea typeface="+mj-ea"/>
              <a:cs typeface="Times New Roman" pitchFamily="18" charset="0"/>
            </a:endParaRPr>
          </a:p>
        </p:txBody>
      </p:sp>
      <p:sp>
        <p:nvSpPr>
          <p:cNvPr id="6" name="TextBox 5"/>
          <p:cNvSpPr txBox="1"/>
          <p:nvPr/>
        </p:nvSpPr>
        <p:spPr>
          <a:xfrm>
            <a:off x="1825094" y="1734234"/>
            <a:ext cx="549381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July 1, 2017 – June 30, 2018</a:t>
            </a:r>
            <a:endParaRPr kumimoji="0" lang="en-US" sz="36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65205290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9144000" cy="1143000"/>
          </a:xfrm>
          <a:solidFill>
            <a:schemeClr val="tx2"/>
          </a:solidFill>
        </p:spPr>
        <p:txBody>
          <a:bodyPr>
            <a:normAutofit/>
          </a:bodyPr>
          <a:lstStyle/>
          <a:p>
            <a:pPr algn="ctr"/>
            <a:r>
              <a:rPr lang="en-US" b="1" dirty="0" smtClean="0">
                <a:solidFill>
                  <a:schemeClr val="bg1"/>
                </a:solidFill>
                <a:latin typeface="Times New Roman" pitchFamily="18" charset="0"/>
                <a:cs typeface="Times New Roman" pitchFamily="18" charset="0"/>
              </a:rPr>
              <a:t>Graduates by Degree</a:t>
            </a:r>
            <a:endParaRPr lang="en-US" sz="4000" dirty="0">
              <a:solidFill>
                <a:schemeClr val="bg1"/>
              </a:solidFill>
              <a:latin typeface="Times New Roman" pitchFamily="18" charset="0"/>
              <a:cs typeface="Times New Roman" pitchFamily="18" charset="0"/>
            </a:endParaRPr>
          </a:p>
        </p:txBody>
      </p:sp>
      <p:graphicFrame>
        <p:nvGraphicFramePr>
          <p:cNvPr id="11" name="Table 10"/>
          <p:cNvGraphicFramePr>
            <a:graphicFrameLocks noGrp="1"/>
          </p:cNvGraphicFramePr>
          <p:nvPr>
            <p:extLst/>
          </p:nvPr>
        </p:nvGraphicFramePr>
        <p:xfrm>
          <a:off x="762000" y="2044321"/>
          <a:ext cx="7886700" cy="3413760"/>
        </p:xfrm>
        <a:graphic>
          <a:graphicData uri="http://schemas.openxmlformats.org/drawingml/2006/table">
            <a:tbl>
              <a:tblPr firstRow="1" bandRow="1">
                <a:tableStyleId>{F5AB1C69-6EDB-4FF4-983F-18BD219EF322}</a:tableStyleId>
              </a:tblPr>
              <a:tblGrid>
                <a:gridCol w="38481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426720">
                <a:tc>
                  <a:txBody>
                    <a:bodyPr/>
                    <a:lstStyle/>
                    <a:p>
                      <a:r>
                        <a:rPr lang="en-US" dirty="0" smtClean="0">
                          <a:latin typeface="Times New Roman" pitchFamily="18" charset="0"/>
                          <a:cs typeface="Times New Roman" pitchFamily="18" charset="0"/>
                        </a:rPr>
                        <a:t>Type of Degree</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Number of Graduates by Degree</a:t>
                      </a:r>
                      <a:r>
                        <a:rPr lang="en-US" baseline="0" dirty="0" smtClean="0">
                          <a:latin typeface="Times New Roman" pitchFamily="18" charset="0"/>
                          <a:cs typeface="Times New Roman" pitchFamily="18" charset="0"/>
                        </a:rPr>
                        <a:t> Type</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Certificates</a:t>
                      </a:r>
                    </a:p>
                  </a:txBody>
                  <a:tcPr/>
                </a:tc>
                <a:tc>
                  <a:txBody>
                    <a:bodyPr/>
                    <a:lstStyle/>
                    <a:p>
                      <a:r>
                        <a:rPr lang="en-US" dirty="0" smtClean="0">
                          <a:latin typeface="Times New Roman" pitchFamily="18" charset="0"/>
                          <a:cs typeface="Times New Roman" pitchFamily="18" charset="0"/>
                        </a:rPr>
                        <a:t>165</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Associate of</a:t>
                      </a:r>
                      <a:r>
                        <a:rPr lang="en-US" baseline="0" dirty="0" smtClean="0">
                          <a:latin typeface="Times New Roman" pitchFamily="18" charset="0"/>
                          <a:cs typeface="Times New Roman" pitchFamily="18" charset="0"/>
                        </a:rPr>
                        <a:t> Applied Science Degrees</a:t>
                      </a:r>
                      <a:endParaRPr lang="en-US" dirty="0" smtClean="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635</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Associate of Arts/Science Degrees</a:t>
                      </a:r>
                    </a:p>
                  </a:txBody>
                  <a:tcPr/>
                </a:tc>
                <a:tc>
                  <a:txBody>
                    <a:bodyPr/>
                    <a:lstStyle/>
                    <a:p>
                      <a:r>
                        <a:rPr lang="en-US" dirty="0" smtClean="0">
                          <a:latin typeface="Times New Roman" pitchFamily="18" charset="0"/>
                          <a:cs typeface="Times New Roman" pitchFamily="18" charset="0"/>
                        </a:rPr>
                        <a:t>43</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42671559"/>
                  </a:ext>
                </a:extLst>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Bachelor’s Degrees</a:t>
                      </a:r>
                    </a:p>
                  </a:txBody>
                  <a:tcPr/>
                </a:tc>
                <a:tc>
                  <a:txBody>
                    <a:bodyPr/>
                    <a:lstStyle/>
                    <a:p>
                      <a:r>
                        <a:rPr lang="en-US" dirty="0" smtClean="0">
                          <a:latin typeface="Times New Roman" pitchFamily="18" charset="0"/>
                          <a:cs typeface="Times New Roman" pitchFamily="18" charset="0"/>
                        </a:rPr>
                        <a:t>127</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Master’s Degrees</a:t>
                      </a:r>
                    </a:p>
                  </a:txBody>
                  <a:tcPr/>
                </a:tc>
                <a:tc>
                  <a:txBody>
                    <a:bodyPr/>
                    <a:lstStyle/>
                    <a:p>
                      <a:r>
                        <a:rPr lang="en-US" dirty="0" smtClean="0">
                          <a:latin typeface="Times New Roman" pitchFamily="18" charset="0"/>
                          <a:cs typeface="Times New Roman" pitchFamily="18" charset="0"/>
                        </a:rPr>
                        <a:t>324</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Doctoral Degrees</a:t>
                      </a:r>
                    </a:p>
                  </a:txBody>
                  <a:tcPr/>
                </a:tc>
                <a:tc>
                  <a:txBody>
                    <a:bodyPr/>
                    <a:lstStyle/>
                    <a:p>
                      <a:r>
                        <a:rPr lang="en-US" dirty="0" smtClean="0">
                          <a:latin typeface="Times New Roman" pitchFamily="18" charset="0"/>
                          <a:cs typeface="Times New Roman" pitchFamily="18" charset="0"/>
                        </a:rPr>
                        <a:t>12</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Total</a:t>
                      </a:r>
                    </a:p>
                  </a:txBody>
                  <a:tcPr/>
                </a:tc>
                <a:tc>
                  <a:txBody>
                    <a:bodyPr/>
                    <a:lstStyle/>
                    <a:p>
                      <a:r>
                        <a:rPr lang="en-US" dirty="0" smtClean="0">
                          <a:latin typeface="Times New Roman" pitchFamily="18" charset="0"/>
                          <a:cs typeface="Times New Roman" pitchFamily="18" charset="0"/>
                        </a:rPr>
                        <a:t>1,306</a:t>
                      </a:r>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1833654" y="1401762"/>
            <a:ext cx="549381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July 1, 2018 – June 30, 2019</a:t>
            </a:r>
            <a:endParaRPr kumimoji="0" lang="en-US" sz="36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30747485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9144000" cy="1143000"/>
          </a:xfrm>
          <a:solidFill>
            <a:schemeClr val="tx2"/>
          </a:solidFill>
        </p:spPr>
        <p:txBody>
          <a:bodyPr>
            <a:normAutofit/>
          </a:bodyPr>
          <a:lstStyle/>
          <a:p>
            <a:pPr algn="ctr"/>
            <a:r>
              <a:rPr lang="en-US" b="1" dirty="0" smtClean="0">
                <a:solidFill>
                  <a:schemeClr val="bg1"/>
                </a:solidFill>
                <a:latin typeface="Times New Roman" pitchFamily="18" charset="0"/>
                <a:cs typeface="Times New Roman" pitchFamily="18" charset="0"/>
              </a:rPr>
              <a:t>Graduates by Degree</a:t>
            </a:r>
            <a:endParaRPr lang="en-US" sz="4000" dirty="0">
              <a:solidFill>
                <a:schemeClr val="bg1"/>
              </a:solidFill>
              <a:latin typeface="Times New Roman" pitchFamily="18" charset="0"/>
              <a:cs typeface="Times New Roman" pitchFamily="18" charset="0"/>
            </a:endParaRPr>
          </a:p>
        </p:txBody>
      </p:sp>
      <p:graphicFrame>
        <p:nvGraphicFramePr>
          <p:cNvPr id="11" name="Table 10"/>
          <p:cNvGraphicFramePr>
            <a:graphicFrameLocks noGrp="1"/>
          </p:cNvGraphicFramePr>
          <p:nvPr>
            <p:extLst/>
          </p:nvPr>
        </p:nvGraphicFramePr>
        <p:xfrm>
          <a:off x="762000" y="2044321"/>
          <a:ext cx="7886700" cy="3413760"/>
        </p:xfrm>
        <a:graphic>
          <a:graphicData uri="http://schemas.openxmlformats.org/drawingml/2006/table">
            <a:tbl>
              <a:tblPr firstRow="1" bandRow="1">
                <a:tableStyleId>{F5AB1C69-6EDB-4FF4-983F-18BD219EF322}</a:tableStyleId>
              </a:tblPr>
              <a:tblGrid>
                <a:gridCol w="38481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426720">
                <a:tc>
                  <a:txBody>
                    <a:bodyPr/>
                    <a:lstStyle/>
                    <a:p>
                      <a:r>
                        <a:rPr lang="en-US" dirty="0" smtClean="0">
                          <a:latin typeface="Times New Roman" pitchFamily="18" charset="0"/>
                          <a:cs typeface="Times New Roman" pitchFamily="18" charset="0"/>
                        </a:rPr>
                        <a:t>Type of Degree</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Number of Graduates by Degree</a:t>
                      </a:r>
                      <a:r>
                        <a:rPr lang="en-US" baseline="0" dirty="0" smtClean="0">
                          <a:latin typeface="Times New Roman" pitchFamily="18" charset="0"/>
                          <a:cs typeface="Times New Roman" pitchFamily="18" charset="0"/>
                        </a:rPr>
                        <a:t> Type</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Certificates</a:t>
                      </a:r>
                    </a:p>
                  </a:txBody>
                  <a:tcPr/>
                </a:tc>
                <a:tc>
                  <a:txBody>
                    <a:bodyPr/>
                    <a:lstStyle/>
                    <a:p>
                      <a:r>
                        <a:rPr lang="en-US" dirty="0" smtClean="0">
                          <a:latin typeface="Times New Roman" pitchFamily="18" charset="0"/>
                          <a:cs typeface="Times New Roman" pitchFamily="18" charset="0"/>
                        </a:rPr>
                        <a:t>392</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Associate of</a:t>
                      </a:r>
                      <a:r>
                        <a:rPr lang="en-US" baseline="0" dirty="0" smtClean="0">
                          <a:latin typeface="Times New Roman" pitchFamily="18" charset="0"/>
                          <a:cs typeface="Times New Roman" pitchFamily="18" charset="0"/>
                        </a:rPr>
                        <a:t> Applied Science Degrees</a:t>
                      </a:r>
                      <a:endParaRPr lang="en-US" dirty="0" smtClean="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653</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Associate of Arts/Science Degrees</a:t>
                      </a:r>
                    </a:p>
                  </a:txBody>
                  <a:tcPr/>
                </a:tc>
                <a:tc>
                  <a:txBody>
                    <a:bodyPr/>
                    <a:lstStyle/>
                    <a:p>
                      <a:r>
                        <a:rPr lang="en-US" dirty="0" smtClean="0">
                          <a:latin typeface="Times New Roman" pitchFamily="18" charset="0"/>
                          <a:cs typeface="Times New Roman" pitchFamily="18" charset="0"/>
                        </a:rPr>
                        <a:t>4</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42671559"/>
                  </a:ext>
                </a:extLst>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Bachelor’s Degrees</a:t>
                      </a:r>
                    </a:p>
                  </a:txBody>
                  <a:tcPr/>
                </a:tc>
                <a:tc>
                  <a:txBody>
                    <a:bodyPr/>
                    <a:lstStyle/>
                    <a:p>
                      <a:r>
                        <a:rPr lang="en-US" dirty="0" smtClean="0">
                          <a:latin typeface="Times New Roman" pitchFamily="18" charset="0"/>
                          <a:cs typeface="Times New Roman" pitchFamily="18" charset="0"/>
                        </a:rPr>
                        <a:t>166</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Master’s Degrees</a:t>
                      </a:r>
                    </a:p>
                  </a:txBody>
                  <a:tcPr/>
                </a:tc>
                <a:tc>
                  <a:txBody>
                    <a:bodyPr/>
                    <a:lstStyle/>
                    <a:p>
                      <a:r>
                        <a:rPr lang="en-US" dirty="0" smtClean="0">
                          <a:latin typeface="Times New Roman" pitchFamily="18" charset="0"/>
                          <a:cs typeface="Times New Roman" pitchFamily="18" charset="0"/>
                        </a:rPr>
                        <a:t>400</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Doctoral Degrees</a:t>
                      </a:r>
                    </a:p>
                  </a:txBody>
                  <a:tcPr/>
                </a:tc>
                <a:tc>
                  <a:txBody>
                    <a:bodyPr/>
                    <a:lstStyle/>
                    <a:p>
                      <a:r>
                        <a:rPr lang="en-US" dirty="0" smtClean="0">
                          <a:latin typeface="Times New Roman" pitchFamily="18" charset="0"/>
                          <a:cs typeface="Times New Roman" pitchFamily="18" charset="0"/>
                        </a:rPr>
                        <a:t>9</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Total</a:t>
                      </a:r>
                    </a:p>
                  </a:txBody>
                  <a:tcPr/>
                </a:tc>
                <a:tc>
                  <a:txBody>
                    <a:bodyPr/>
                    <a:lstStyle/>
                    <a:p>
                      <a:r>
                        <a:rPr lang="en-US" dirty="0" smtClean="0">
                          <a:latin typeface="Times New Roman" pitchFamily="18" charset="0"/>
                          <a:cs typeface="Times New Roman" pitchFamily="18" charset="0"/>
                        </a:rPr>
                        <a:t>1,624</a:t>
                      </a:r>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1833654" y="1401762"/>
            <a:ext cx="549381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July 1, 2017 – June 30, 2018</a:t>
            </a:r>
            <a:endParaRPr kumimoji="0" lang="en-US" sz="36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243719660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4294967295"/>
          </p:nvPr>
        </p:nvSpPr>
        <p:spPr>
          <a:xfrm>
            <a:off x="533400" y="1752600"/>
            <a:ext cx="8077200" cy="4953000"/>
          </a:xfrm>
        </p:spPr>
        <p:txBody>
          <a:bodyPr>
            <a:normAutofit fontScale="32500" lnSpcReduction="20000"/>
          </a:bodyPr>
          <a:lstStyle/>
          <a:p>
            <a:r>
              <a:rPr lang="en-US" sz="7700" dirty="0" smtClean="0"/>
              <a:t>30 institutions offering only church-related training</a:t>
            </a:r>
          </a:p>
          <a:p>
            <a:pPr marL="0" indent="0">
              <a:buNone/>
            </a:pPr>
            <a:endParaRPr lang="en-US" sz="6000" dirty="0" smtClean="0"/>
          </a:p>
          <a:p>
            <a:pPr>
              <a:lnSpc>
                <a:spcPct val="120000"/>
              </a:lnSpc>
            </a:pPr>
            <a:r>
              <a:rPr lang="en-US" sz="7700" dirty="0"/>
              <a:t>3</a:t>
            </a:r>
            <a:r>
              <a:rPr lang="en-US" sz="7700" dirty="0" smtClean="0"/>
              <a:t> institutions offering programs on military installations</a:t>
            </a:r>
          </a:p>
          <a:p>
            <a:pPr marL="0" indent="0">
              <a:lnSpc>
                <a:spcPct val="120000"/>
              </a:lnSpc>
              <a:spcBef>
                <a:spcPts val="0"/>
              </a:spcBef>
              <a:buNone/>
              <a:tabLst>
                <a:tab pos="344488" algn="l"/>
              </a:tabLst>
            </a:pPr>
            <a:r>
              <a:rPr lang="en-US" sz="4400" dirty="0" smtClean="0"/>
              <a:t>	</a:t>
            </a:r>
            <a:r>
              <a:rPr lang="en-US" sz="5500" dirty="0" smtClean="0"/>
              <a:t>The </a:t>
            </a:r>
            <a:r>
              <a:rPr lang="en-US" sz="5500" dirty="0"/>
              <a:t>majority (51% of total annual enrollment) of students enrolled at </a:t>
            </a:r>
            <a:r>
              <a:rPr lang="en-US" sz="5500" dirty="0" smtClean="0"/>
              <a:t>the 	institution </a:t>
            </a:r>
            <a:r>
              <a:rPr lang="en-US" sz="5500" dirty="0"/>
              <a:t>located </a:t>
            </a:r>
            <a:r>
              <a:rPr lang="en-US" sz="5500" dirty="0" smtClean="0"/>
              <a:t>on </a:t>
            </a:r>
            <a:r>
              <a:rPr lang="en-US" sz="5500" dirty="0"/>
              <a:t>the </a:t>
            </a:r>
            <a:r>
              <a:rPr lang="en-US" sz="5500" dirty="0" smtClean="0"/>
              <a:t>military </a:t>
            </a:r>
            <a:r>
              <a:rPr lang="en-US" sz="5500" dirty="0"/>
              <a:t>installation must be active or </a:t>
            </a:r>
            <a:r>
              <a:rPr lang="en-US" sz="5500" dirty="0" smtClean="0"/>
              <a:t>retired military 	personnel and/or </a:t>
            </a:r>
            <a:r>
              <a:rPr lang="en-US" sz="5500" dirty="0"/>
              <a:t>their </a:t>
            </a:r>
            <a:r>
              <a:rPr lang="en-US" sz="5500" dirty="0" smtClean="0"/>
              <a:t>dependents</a:t>
            </a:r>
          </a:p>
          <a:p>
            <a:pPr marL="0" indent="0">
              <a:lnSpc>
                <a:spcPct val="120000"/>
              </a:lnSpc>
              <a:buNone/>
              <a:tabLst>
                <a:tab pos="344488" algn="l"/>
              </a:tabLst>
            </a:pPr>
            <a:endParaRPr lang="en-US" sz="3400" dirty="0" smtClean="0"/>
          </a:p>
          <a:p>
            <a:pPr>
              <a:tabLst>
                <a:tab pos="344488" algn="l"/>
              </a:tabLst>
            </a:pPr>
            <a:r>
              <a:rPr lang="en-US" sz="7700" dirty="0" smtClean="0"/>
              <a:t>Out-of-state institutions approved by state higher education agencies to offer degrees by distance technology through a recognized regional or national education compact such as the Southern Regional Education Board (SREB) or the State Authorization Reciprocity Agreement</a:t>
            </a:r>
          </a:p>
          <a:p>
            <a:pPr marL="0" indent="0">
              <a:buNone/>
              <a:tabLst>
                <a:tab pos="344488" algn="l"/>
              </a:tabLst>
            </a:pPr>
            <a:endParaRPr lang="en-US" sz="6000" dirty="0" smtClean="0"/>
          </a:p>
          <a:p>
            <a:pPr marL="0" indent="0">
              <a:buNone/>
              <a:tabLst>
                <a:tab pos="344488" algn="l"/>
              </a:tabLst>
            </a:pPr>
            <a:endParaRPr lang="en-US" sz="2800" dirty="0" smtClean="0"/>
          </a:p>
          <a:p>
            <a:pPr marL="0" indent="0">
              <a:buNone/>
              <a:tabLst>
                <a:tab pos="344488" algn="l"/>
              </a:tabLst>
            </a:pPr>
            <a:endParaRPr lang="en-US" sz="2800" dirty="0" smtClean="0"/>
          </a:p>
          <a:p>
            <a:pPr marL="0" indent="0">
              <a:buNone/>
            </a:pPr>
            <a:r>
              <a:rPr lang="en-US" sz="2400" dirty="0" smtClean="0">
                <a:latin typeface="Times New Roman" pitchFamily="18" charset="0"/>
                <a:cs typeface="Times New Roman" pitchFamily="18" charset="0"/>
              </a:rPr>
              <a:t>					</a:t>
            </a: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endParaRPr lang="en-US" sz="1900" dirty="0">
              <a:latin typeface="Times New Roman" pitchFamily="18" charset="0"/>
              <a:cs typeface="Times New Roman" pitchFamily="18" charset="0"/>
            </a:endParaRPr>
          </a:p>
        </p:txBody>
      </p:sp>
      <p:sp>
        <p:nvSpPr>
          <p:cNvPr id="5" name="Title 1"/>
          <p:cNvSpPr txBox="1">
            <a:spLocks/>
          </p:cNvSpPr>
          <p:nvPr/>
        </p:nvSpPr>
        <p:spPr>
          <a:xfrm>
            <a:off x="0" y="228600"/>
            <a:ext cx="9144000" cy="1143000"/>
          </a:xfrm>
          <a:prstGeom prst="rect">
            <a:avLst/>
          </a:prstGeom>
          <a:solidFill>
            <a:schemeClr val="tx2"/>
          </a:solid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Times New Roman" pitchFamily="18" charset="0"/>
                <a:ea typeface="+mj-ea"/>
                <a:cs typeface="Times New Roman" pitchFamily="18" charset="0"/>
              </a:rPr>
              <a:t>Institutions Exempt from Certification</a:t>
            </a:r>
            <a:endParaRPr kumimoji="0" lang="en-US" sz="3600" b="1" i="0" u="none" strike="noStrike" kern="1200" cap="none" spc="0" normalizeH="0" baseline="0" noProof="0" dirty="0">
              <a:ln>
                <a:noFill/>
              </a:ln>
              <a:solidFill>
                <a:prstClr val="white"/>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92693598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4294967295"/>
          </p:nvPr>
        </p:nvSpPr>
        <p:spPr>
          <a:xfrm>
            <a:off x="533400" y="1676400"/>
            <a:ext cx="8077200" cy="5334000"/>
          </a:xfrm>
        </p:spPr>
        <p:txBody>
          <a:bodyPr>
            <a:normAutofit fontScale="62500" lnSpcReduction="20000"/>
          </a:bodyPr>
          <a:lstStyle/>
          <a:p>
            <a:r>
              <a:rPr lang="en-US" sz="2900" dirty="0" smtClean="0"/>
              <a:t>ADHE </a:t>
            </a:r>
            <a:r>
              <a:rPr lang="en-US" sz="2900" dirty="0"/>
              <a:t>must </a:t>
            </a:r>
            <a:r>
              <a:rPr lang="en-US" sz="2900" dirty="0" smtClean="0"/>
              <a:t>approve </a:t>
            </a:r>
            <a:r>
              <a:rPr lang="en-US" sz="2900" dirty="0"/>
              <a:t>Arkansas colleges and universities offering distance technology programs for SARA participation based on institutional accreditation, financial stability, and student complaint resolution policy and procedures.</a:t>
            </a:r>
          </a:p>
          <a:p>
            <a:pPr marL="0" indent="0">
              <a:buNone/>
            </a:pPr>
            <a:endParaRPr lang="en-US" sz="2900" dirty="0"/>
          </a:p>
          <a:p>
            <a:r>
              <a:rPr lang="en-US" sz="2900" dirty="0"/>
              <a:t>SARA participation is </a:t>
            </a:r>
            <a:r>
              <a:rPr lang="en-US" sz="2900" dirty="0" smtClean="0"/>
              <a:t>optional for Arkansas institutions.</a:t>
            </a:r>
            <a:endParaRPr lang="en-US" sz="2900" dirty="0"/>
          </a:p>
          <a:p>
            <a:pPr marL="0" indent="0">
              <a:buNone/>
            </a:pPr>
            <a:endParaRPr lang="en-US" sz="2900" dirty="0"/>
          </a:p>
          <a:p>
            <a:pPr>
              <a:tabLst>
                <a:tab pos="344488" algn="l"/>
              </a:tabLst>
            </a:pPr>
            <a:r>
              <a:rPr lang="en-US" sz="2900" dirty="0" smtClean="0"/>
              <a:t>Arkansas will renew membership in SARA in June 2021; every state, Puerto Rico, D.C., and the Virgin Islands have joined SARA except California.</a:t>
            </a:r>
          </a:p>
          <a:p>
            <a:pPr>
              <a:tabLst>
                <a:tab pos="344488" algn="l"/>
              </a:tabLst>
            </a:pPr>
            <a:endParaRPr lang="en-US" sz="2900" dirty="0"/>
          </a:p>
          <a:p>
            <a:pPr>
              <a:tabLst>
                <a:tab pos="344488" algn="l"/>
              </a:tabLst>
            </a:pPr>
            <a:r>
              <a:rPr lang="en-US" sz="2900" dirty="0" smtClean="0"/>
              <a:t>33 Arkansas institutions are in SARA; over 1,650 institutions have joined nationwide.</a:t>
            </a:r>
          </a:p>
          <a:p>
            <a:pPr>
              <a:tabLst>
                <a:tab pos="344488" algn="l"/>
              </a:tabLst>
            </a:pPr>
            <a:endParaRPr lang="en-US" sz="2900" dirty="0" smtClean="0"/>
          </a:p>
          <a:p>
            <a:pPr>
              <a:tabLst>
                <a:tab pos="344488" algn="l"/>
              </a:tabLst>
            </a:pPr>
            <a:r>
              <a:rPr lang="en-US" sz="2900" dirty="0" smtClean="0"/>
              <a:t>Applications from out-of-state institutions have decreased as more states and institutions have joined SARA. </a:t>
            </a:r>
          </a:p>
          <a:p>
            <a:pPr marL="0" indent="0">
              <a:buNone/>
              <a:tabLst>
                <a:tab pos="344488" algn="l"/>
              </a:tabLst>
            </a:pPr>
            <a:endParaRPr lang="en-US" sz="2900" dirty="0" smtClean="0"/>
          </a:p>
          <a:p>
            <a:pPr>
              <a:tabLst>
                <a:tab pos="344488" algn="l"/>
              </a:tabLst>
            </a:pPr>
            <a:r>
              <a:rPr lang="en-US" sz="2900" dirty="0" smtClean="0"/>
              <a:t>Data on enrollment by Arkansas students in SARA institutions in available at the </a:t>
            </a:r>
            <a:r>
              <a:rPr lang="en-US" sz="2900" dirty="0"/>
              <a:t>SARA website:  </a:t>
            </a:r>
            <a:r>
              <a:rPr lang="en-US" sz="2900" dirty="0" smtClean="0"/>
              <a:t>www.nc-sara.org</a:t>
            </a:r>
            <a:r>
              <a:rPr lang="en-US" sz="2900" dirty="0"/>
              <a:t>/</a:t>
            </a:r>
            <a:endParaRPr lang="en-US" sz="2900" dirty="0" smtClean="0"/>
          </a:p>
          <a:p>
            <a:endParaRPr lang="en-US" sz="2400" dirty="0" smtClean="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endParaRPr lang="en-US" sz="1900" dirty="0">
              <a:latin typeface="Times New Roman" pitchFamily="18" charset="0"/>
              <a:cs typeface="Times New Roman" pitchFamily="18" charset="0"/>
            </a:endParaRPr>
          </a:p>
        </p:txBody>
      </p:sp>
      <p:sp>
        <p:nvSpPr>
          <p:cNvPr id="5" name="Title 1"/>
          <p:cNvSpPr txBox="1">
            <a:spLocks/>
          </p:cNvSpPr>
          <p:nvPr/>
        </p:nvSpPr>
        <p:spPr>
          <a:xfrm>
            <a:off x="0" y="228600"/>
            <a:ext cx="9144000" cy="1143000"/>
          </a:xfrm>
          <a:prstGeom prst="rect">
            <a:avLst/>
          </a:prstGeom>
          <a:solidFill>
            <a:schemeClr val="tx2"/>
          </a:solidFill>
        </p:spPr>
        <p:txBody>
          <a:bodyPr vert="horz" lIns="91440" tIns="45720" rIns="91440" bIns="45720" rtlCol="0" anchor="ctr">
            <a:normAutofit lnSpcReduction="10000"/>
          </a:bodyPr>
          <a:lstStyle>
            <a:lvl1pPr algn="l"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Times New Roman" pitchFamily="18" charset="0"/>
                <a:ea typeface="+mj-ea"/>
                <a:cs typeface="Times New Roman" pitchFamily="18" charset="0"/>
              </a:rPr>
              <a:t>State Authorization Reciprocity Agreements (SARA)</a:t>
            </a:r>
            <a:endParaRPr kumimoji="0" lang="en-US" sz="3600" b="1" i="0" u="none" strike="noStrike" kern="1200" cap="none" spc="0" normalizeH="0" baseline="0" noProof="0" dirty="0">
              <a:ln>
                <a:noFill/>
              </a:ln>
              <a:solidFill>
                <a:prstClr val="white"/>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298879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H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H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H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640</TotalTime>
  <Words>3556</Words>
  <Application>Microsoft Office PowerPoint</Application>
  <PresentationFormat>On-screen Show (4:3)</PresentationFormat>
  <Paragraphs>679</Paragraphs>
  <Slides>96</Slides>
  <Notes>44</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96</vt:i4>
      </vt:variant>
    </vt:vector>
  </HeadingPairs>
  <TitlesOfParts>
    <vt:vector size="112" baseType="lpstr">
      <vt:lpstr>Arial</vt:lpstr>
      <vt:lpstr>Calibri</vt:lpstr>
      <vt:lpstr>Calibri Light</vt:lpstr>
      <vt:lpstr>Georgia</vt:lpstr>
      <vt:lpstr>Gill Sans MT</vt:lpstr>
      <vt:lpstr>Roboto Condensed bold</vt:lpstr>
      <vt:lpstr>Times New Roman</vt:lpstr>
      <vt:lpstr>Wingdings</vt:lpstr>
      <vt:lpstr>4_Office Theme</vt:lpstr>
      <vt:lpstr>Office Theme</vt:lpstr>
      <vt:lpstr>2_Office Theme</vt:lpstr>
      <vt:lpstr>1_Office Theme</vt:lpstr>
      <vt:lpstr>5_Office Theme</vt:lpstr>
      <vt:lpstr>3_Office Theme</vt:lpstr>
      <vt:lpstr>6_Office Theme</vt:lpstr>
      <vt:lpstr>7_Office Theme</vt:lpstr>
      <vt:lpstr>PowerPoint Presentation</vt:lpstr>
      <vt:lpstr>Agenda item no. 8: Operating recommendations for the 2020-2021 fiscal year      </vt:lpstr>
      <vt:lpstr>ADHE Recommendation</vt:lpstr>
      <vt:lpstr>Operating Recommendations</vt:lpstr>
      <vt:lpstr>Operating Recommendations</vt:lpstr>
      <vt:lpstr>Operating Recommendations</vt:lpstr>
      <vt:lpstr>Operating Recommendations</vt:lpstr>
      <vt:lpstr>Operating Recommendations</vt:lpstr>
      <vt:lpstr>Agenda item no. 9: personal services recommendations for the 2020-2021 fiscal year      </vt:lpstr>
      <vt:lpstr>Summary of Recommendations</vt:lpstr>
      <vt:lpstr>Summary of Recommendations</vt:lpstr>
      <vt:lpstr>Agenda item no. 10: Annual Financial Conditions Report      </vt:lpstr>
      <vt:lpstr>Introduction</vt:lpstr>
      <vt:lpstr>Comparison of Arkansas faculty salaries to other SREB states</vt:lpstr>
      <vt:lpstr>Comparison of Arkansas faculty salaries to other SREB states</vt:lpstr>
      <vt:lpstr>Comparison of Change in Funds per FTE Students to other SREB states - Universities</vt:lpstr>
      <vt:lpstr>Comparison of Change in Funds per FTE Students to other SREB states - Colleges</vt:lpstr>
      <vt:lpstr> Tuition and Fees  </vt:lpstr>
      <vt:lpstr>Tuition Increases – 4 Year Institutions</vt:lpstr>
      <vt:lpstr>Tuition Increases – 2 Year Institutions</vt:lpstr>
      <vt:lpstr>Fund Balances </vt:lpstr>
      <vt:lpstr>Fund Balances – 4-Year</vt:lpstr>
      <vt:lpstr>Fund Balances – 2-Year</vt:lpstr>
      <vt:lpstr>Institutional Scholarships   (Academic and Performance)</vt:lpstr>
      <vt:lpstr>Institutional Scholarships</vt:lpstr>
      <vt:lpstr>Other Thoughts</vt:lpstr>
      <vt:lpstr>Recommendations</vt:lpstr>
      <vt:lpstr>Agenda item no. 11: Economic Feasibility of a LOAN ISSUE for UNIVERSITY OF ARKANSAS AT LITTLE ROCK      </vt:lpstr>
      <vt:lpstr>Relevant Information</vt:lpstr>
      <vt:lpstr>Agenda item no. 12: Economic Feasibility of a LOAN ISSUE for  ARKANSAS SCHOOL FOR MATHEMATICS, SCIENCES AND THE ARTS      </vt:lpstr>
      <vt:lpstr>Relevant Information</vt:lpstr>
      <vt:lpstr>Agenda item no. 13: Economic Feasibility of a LINE OF CREDIT LOAN ISSUE for HENDERSON STATE UNIVERSITY     </vt:lpstr>
      <vt:lpstr>Relevant Information</vt:lpstr>
      <vt:lpstr>PowerPoint Presentation</vt:lpstr>
      <vt:lpstr>PowerPoint Presentation</vt:lpstr>
      <vt:lpstr> Consent Items      </vt:lpstr>
      <vt:lpstr> Consent Items      </vt:lpstr>
      <vt:lpstr> Consent Items      </vt:lpstr>
      <vt:lpstr>Agenda Item  no. 19 Institutional Certification  Advisory Committee: Resolutions </vt:lpstr>
      <vt:lpstr>Institutional Certification Advisory Committee (ICAC)</vt:lpstr>
      <vt:lpstr>Agenda Item  no. 20 Letters of Notification</vt:lpstr>
      <vt:lpstr>   Letters of Notification   </vt:lpstr>
      <vt:lpstr>Agenda Item  no. 21 Letters of Intent</vt:lpstr>
      <vt:lpstr>  Letters of Intent  </vt:lpstr>
      <vt:lpstr> Approval of  Minutes      </vt:lpstr>
      <vt:lpstr>Agenda item no. 2: REPORT OF NOMINATING COMMITTEE     </vt:lpstr>
      <vt:lpstr>Report of Nominating Committee</vt:lpstr>
      <vt:lpstr>Recommendation</vt:lpstr>
      <vt:lpstr>Agenda item no. 3: State Board of Higher Education Foundation Election of Supervisory Committee     </vt:lpstr>
      <vt:lpstr>Election of Supervisory Committee</vt:lpstr>
      <vt:lpstr>Recommendation</vt:lpstr>
      <vt:lpstr>Agenda item no. 4: REIMBURSEMENT OF EXPENSES FOR MEMBERS OF THE AHECB AND ICAC    </vt:lpstr>
      <vt:lpstr>Reimbursement of Expenses</vt:lpstr>
      <vt:lpstr>Recommendation</vt:lpstr>
      <vt:lpstr>PowerPoint Presentation</vt:lpstr>
      <vt:lpstr>ADHE Staffing</vt:lpstr>
      <vt:lpstr>Institutional Leadership</vt:lpstr>
      <vt:lpstr>Institutional Leadership</vt:lpstr>
      <vt:lpstr>Closing the Gap at  UA Cossatot</vt:lpstr>
      <vt:lpstr>INCEPTION</vt:lpstr>
      <vt:lpstr>OBJECTIVE</vt:lpstr>
      <vt:lpstr>IMPLEMENTATION</vt:lpstr>
      <vt:lpstr>RESULTS</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Alana Boles Program Director of Private Career and Out-of-State Education  Agenda item no. 7 2019 Institutional Certification Advisory Committee Annual Report</vt:lpstr>
      <vt:lpstr>ICAC Oversight</vt:lpstr>
      <vt:lpstr>Institutions Certified under ICAC Rules</vt:lpstr>
      <vt:lpstr>Institutions Certified under ICAC Rules</vt:lpstr>
      <vt:lpstr>Degrees Offered</vt:lpstr>
      <vt:lpstr>Student Enrollment and Graduates</vt:lpstr>
      <vt:lpstr>PowerPoint Presentation</vt:lpstr>
      <vt:lpstr>Graduates by Degree</vt:lpstr>
      <vt:lpstr>Graduates by Degree</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item no. 14: Annual Financial Conditions Report</dc:title>
  <dc:creator>Nichole Abernathy</dc:creator>
  <cp:lastModifiedBy>Nichole Abernathy</cp:lastModifiedBy>
  <cp:revision>91</cp:revision>
  <dcterms:created xsi:type="dcterms:W3CDTF">2018-01-19T14:35:13Z</dcterms:created>
  <dcterms:modified xsi:type="dcterms:W3CDTF">2020-01-31T20:21:57Z</dcterms:modified>
</cp:coreProperties>
</file>