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6" r:id="rId3"/>
    <p:sldMasterId id="2147483725" r:id="rId4"/>
    <p:sldMasterId id="2147483738" r:id="rId5"/>
    <p:sldMasterId id="2147483758" r:id="rId6"/>
    <p:sldMasterId id="2147483788" r:id="rId7"/>
    <p:sldMasterId id="2147483806" r:id="rId8"/>
  </p:sldMasterIdLst>
  <p:notesMasterIdLst>
    <p:notesMasterId r:id="rId72"/>
  </p:notesMasterIdLst>
  <p:sldIdLst>
    <p:sldId id="313" r:id="rId9"/>
    <p:sldId id="286" r:id="rId10"/>
    <p:sldId id="287" r:id="rId11"/>
    <p:sldId id="288" r:id="rId12"/>
    <p:sldId id="289" r:id="rId13"/>
    <p:sldId id="290" r:id="rId14"/>
    <p:sldId id="291" r:id="rId15"/>
    <p:sldId id="280" r:id="rId16"/>
    <p:sldId id="281" r:id="rId17"/>
    <p:sldId id="292" r:id="rId18"/>
    <p:sldId id="293" r:id="rId19"/>
    <p:sldId id="294" r:id="rId20"/>
    <p:sldId id="295" r:id="rId21"/>
    <p:sldId id="296" r:id="rId22"/>
    <p:sldId id="297" r:id="rId23"/>
    <p:sldId id="298" r:id="rId24"/>
    <p:sldId id="299" r:id="rId25"/>
    <p:sldId id="300" r:id="rId26"/>
    <p:sldId id="314"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15" r:id="rId67"/>
    <p:sldId id="316" r:id="rId68"/>
    <p:sldId id="320" r:id="rId69"/>
    <p:sldId id="321" r:id="rId70"/>
    <p:sldId id="322"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2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4524" autoAdjust="0"/>
  </p:normalViewPr>
  <p:slideViewPr>
    <p:cSldViewPr snapToGrid="0">
      <p:cViewPr varScale="1">
        <p:scale>
          <a:sx n="124" d="100"/>
          <a:sy n="124" d="100"/>
        </p:scale>
        <p:origin x="1092" y="108"/>
      </p:cViewPr>
      <p:guideLst/>
    </p:cSldViewPr>
  </p:slideViewPr>
  <p:notesTextViewPr>
    <p:cViewPr>
      <p:scale>
        <a:sx n="3" d="2"/>
        <a:sy n="3" d="2"/>
      </p:scale>
      <p:origin x="0" y="0"/>
    </p:cViewPr>
  </p:notesTextViewPr>
  <p:sorterViewPr>
    <p:cViewPr varScale="1">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9C6473-BCA3-4EEA-917D-0CCC2834CE71}" type="doc">
      <dgm:prSet loTypeId="urn:microsoft.com/office/officeart/2005/8/layout/venn1" loCatId="relationship" qsTypeId="urn:microsoft.com/office/officeart/2005/8/quickstyle/simple1" qsCatId="simple" csTypeId="urn:microsoft.com/office/officeart/2005/8/colors/colorful4" csCatId="colorful" phldr="1"/>
      <dgm:spPr/>
    </dgm:pt>
    <dgm:pt modelId="{AA15D094-BA60-455B-B317-D007C4FFA1DB}">
      <dgm:prSet phldrT="[Text]"/>
      <dgm:spPr/>
      <dgm:t>
        <a:bodyPr/>
        <a:lstStyle/>
        <a:p>
          <a:r>
            <a:rPr lang="en-US" dirty="0"/>
            <a:t>Student Ratings</a:t>
          </a:r>
        </a:p>
      </dgm:t>
    </dgm:pt>
    <dgm:pt modelId="{5A174EA6-2A0D-4DF7-BC4D-72C66A0F8473}" type="parTrans" cxnId="{AF4D292E-120A-4A2C-B896-6D6C0658E6DF}">
      <dgm:prSet/>
      <dgm:spPr/>
      <dgm:t>
        <a:bodyPr/>
        <a:lstStyle/>
        <a:p>
          <a:endParaRPr lang="en-US"/>
        </a:p>
      </dgm:t>
    </dgm:pt>
    <dgm:pt modelId="{DB94CA27-3305-46BD-848C-626B45724351}" type="sibTrans" cxnId="{AF4D292E-120A-4A2C-B896-6D6C0658E6DF}">
      <dgm:prSet/>
      <dgm:spPr/>
      <dgm:t>
        <a:bodyPr/>
        <a:lstStyle/>
        <a:p>
          <a:endParaRPr lang="en-US"/>
        </a:p>
      </dgm:t>
    </dgm:pt>
    <dgm:pt modelId="{1D2D6D60-CA3E-4486-9A69-48EB5E130F2D}">
      <dgm:prSet phldrT="[Text]"/>
      <dgm:spPr/>
      <dgm:t>
        <a:bodyPr/>
        <a:lstStyle/>
        <a:p>
          <a:r>
            <a:rPr lang="en-US" dirty="0"/>
            <a:t>External Perspective</a:t>
          </a:r>
        </a:p>
      </dgm:t>
    </dgm:pt>
    <dgm:pt modelId="{01BF9AD4-A15F-449C-9506-94B5748CCB24}" type="parTrans" cxnId="{1807F6DA-2BE3-4944-95A5-3BC086A6D49A}">
      <dgm:prSet/>
      <dgm:spPr/>
      <dgm:t>
        <a:bodyPr/>
        <a:lstStyle/>
        <a:p>
          <a:endParaRPr lang="en-US"/>
        </a:p>
      </dgm:t>
    </dgm:pt>
    <dgm:pt modelId="{772C08BF-934A-4950-8D54-BC41542EEB6D}" type="sibTrans" cxnId="{1807F6DA-2BE3-4944-95A5-3BC086A6D49A}">
      <dgm:prSet/>
      <dgm:spPr/>
      <dgm:t>
        <a:bodyPr/>
        <a:lstStyle/>
        <a:p>
          <a:endParaRPr lang="en-US"/>
        </a:p>
      </dgm:t>
    </dgm:pt>
    <dgm:pt modelId="{FBC9701C-806D-4440-BCBA-71CFA6A1B631}">
      <dgm:prSet phldrT="[Text]"/>
      <dgm:spPr/>
      <dgm:t>
        <a:bodyPr/>
        <a:lstStyle/>
        <a:p>
          <a:r>
            <a:rPr lang="en-US" dirty="0"/>
            <a:t>Artifacts</a:t>
          </a:r>
        </a:p>
      </dgm:t>
    </dgm:pt>
    <dgm:pt modelId="{236F5497-C9DE-4B8C-BA09-0EFD26A0025D}" type="parTrans" cxnId="{66C1D36D-AF39-4E0F-953F-B8D3945ADFEA}">
      <dgm:prSet/>
      <dgm:spPr/>
      <dgm:t>
        <a:bodyPr/>
        <a:lstStyle/>
        <a:p>
          <a:endParaRPr lang="en-US"/>
        </a:p>
      </dgm:t>
    </dgm:pt>
    <dgm:pt modelId="{E2BF88E0-0DD7-4FFF-97B5-0ACECA0B97B0}" type="sibTrans" cxnId="{66C1D36D-AF39-4E0F-953F-B8D3945ADFEA}">
      <dgm:prSet/>
      <dgm:spPr/>
      <dgm:t>
        <a:bodyPr/>
        <a:lstStyle/>
        <a:p>
          <a:endParaRPr lang="en-US"/>
        </a:p>
      </dgm:t>
    </dgm:pt>
    <dgm:pt modelId="{658D2C82-02B3-4FE6-B8B4-BB4B8F202368}" type="pres">
      <dgm:prSet presAssocID="{A29C6473-BCA3-4EEA-917D-0CCC2834CE71}" presName="compositeShape" presStyleCnt="0">
        <dgm:presLayoutVars>
          <dgm:chMax val="7"/>
          <dgm:dir/>
          <dgm:resizeHandles val="exact"/>
        </dgm:presLayoutVars>
      </dgm:prSet>
      <dgm:spPr/>
    </dgm:pt>
    <dgm:pt modelId="{1982B7B7-134E-4167-8EE6-7D0948A0E014}" type="pres">
      <dgm:prSet presAssocID="{AA15D094-BA60-455B-B317-D007C4FFA1DB}" presName="circ1" presStyleLbl="vennNode1" presStyleIdx="0" presStyleCnt="3"/>
      <dgm:spPr/>
      <dgm:t>
        <a:bodyPr/>
        <a:lstStyle/>
        <a:p>
          <a:endParaRPr lang="en-US"/>
        </a:p>
      </dgm:t>
    </dgm:pt>
    <dgm:pt modelId="{B371958E-5E09-4B85-B2F1-B8FAFE440D3F}" type="pres">
      <dgm:prSet presAssocID="{AA15D094-BA60-455B-B317-D007C4FFA1DB}" presName="circ1Tx" presStyleLbl="revTx" presStyleIdx="0" presStyleCnt="0">
        <dgm:presLayoutVars>
          <dgm:chMax val="0"/>
          <dgm:chPref val="0"/>
          <dgm:bulletEnabled val="1"/>
        </dgm:presLayoutVars>
      </dgm:prSet>
      <dgm:spPr/>
      <dgm:t>
        <a:bodyPr/>
        <a:lstStyle/>
        <a:p>
          <a:endParaRPr lang="en-US"/>
        </a:p>
      </dgm:t>
    </dgm:pt>
    <dgm:pt modelId="{C829CCA9-0E96-4CC7-9D79-573E389177CD}" type="pres">
      <dgm:prSet presAssocID="{1D2D6D60-CA3E-4486-9A69-48EB5E130F2D}" presName="circ2" presStyleLbl="vennNode1" presStyleIdx="1" presStyleCnt="3" custLinFactNeighborX="11378" custLinFactNeighborY="15045"/>
      <dgm:spPr/>
      <dgm:t>
        <a:bodyPr/>
        <a:lstStyle/>
        <a:p>
          <a:endParaRPr lang="en-US"/>
        </a:p>
      </dgm:t>
    </dgm:pt>
    <dgm:pt modelId="{D614625D-ADAF-4144-B6FA-3FA24046BD74}" type="pres">
      <dgm:prSet presAssocID="{1D2D6D60-CA3E-4486-9A69-48EB5E130F2D}" presName="circ2Tx" presStyleLbl="revTx" presStyleIdx="0" presStyleCnt="0">
        <dgm:presLayoutVars>
          <dgm:chMax val="0"/>
          <dgm:chPref val="0"/>
          <dgm:bulletEnabled val="1"/>
        </dgm:presLayoutVars>
      </dgm:prSet>
      <dgm:spPr/>
      <dgm:t>
        <a:bodyPr/>
        <a:lstStyle/>
        <a:p>
          <a:endParaRPr lang="en-US"/>
        </a:p>
      </dgm:t>
    </dgm:pt>
    <dgm:pt modelId="{0DA81613-F912-49D0-811E-86F9AD159FC4}" type="pres">
      <dgm:prSet presAssocID="{FBC9701C-806D-4440-BCBA-71CFA6A1B631}" presName="circ3" presStyleLbl="vennNode1" presStyleIdx="2" presStyleCnt="3" custLinFactNeighborX="3287" custLinFactNeighborY="-1066"/>
      <dgm:spPr/>
      <dgm:t>
        <a:bodyPr/>
        <a:lstStyle/>
        <a:p>
          <a:endParaRPr lang="en-US"/>
        </a:p>
      </dgm:t>
    </dgm:pt>
    <dgm:pt modelId="{D02A5B86-322F-4D2F-9F85-ED1985BA3F3B}" type="pres">
      <dgm:prSet presAssocID="{FBC9701C-806D-4440-BCBA-71CFA6A1B631}" presName="circ3Tx" presStyleLbl="revTx" presStyleIdx="0" presStyleCnt="0">
        <dgm:presLayoutVars>
          <dgm:chMax val="0"/>
          <dgm:chPref val="0"/>
          <dgm:bulletEnabled val="1"/>
        </dgm:presLayoutVars>
      </dgm:prSet>
      <dgm:spPr/>
      <dgm:t>
        <a:bodyPr/>
        <a:lstStyle/>
        <a:p>
          <a:endParaRPr lang="en-US"/>
        </a:p>
      </dgm:t>
    </dgm:pt>
  </dgm:ptLst>
  <dgm:cxnLst>
    <dgm:cxn modelId="{EE415A45-A621-47C6-AAC8-32047208AEE6}" type="presOf" srcId="{AA15D094-BA60-455B-B317-D007C4FFA1DB}" destId="{B371958E-5E09-4B85-B2F1-B8FAFE440D3F}" srcOrd="1" destOrd="0" presId="urn:microsoft.com/office/officeart/2005/8/layout/venn1"/>
    <dgm:cxn modelId="{65B79479-246F-43C5-8035-58C8B978CA8F}" type="presOf" srcId="{FBC9701C-806D-4440-BCBA-71CFA6A1B631}" destId="{D02A5B86-322F-4D2F-9F85-ED1985BA3F3B}" srcOrd="1" destOrd="0" presId="urn:microsoft.com/office/officeart/2005/8/layout/venn1"/>
    <dgm:cxn modelId="{66C1D36D-AF39-4E0F-953F-B8D3945ADFEA}" srcId="{A29C6473-BCA3-4EEA-917D-0CCC2834CE71}" destId="{FBC9701C-806D-4440-BCBA-71CFA6A1B631}" srcOrd="2" destOrd="0" parTransId="{236F5497-C9DE-4B8C-BA09-0EFD26A0025D}" sibTransId="{E2BF88E0-0DD7-4FFF-97B5-0ACECA0B97B0}"/>
    <dgm:cxn modelId="{A5517916-F636-4C79-B003-50025377E3F6}" type="presOf" srcId="{FBC9701C-806D-4440-BCBA-71CFA6A1B631}" destId="{0DA81613-F912-49D0-811E-86F9AD159FC4}" srcOrd="0" destOrd="0" presId="urn:microsoft.com/office/officeart/2005/8/layout/venn1"/>
    <dgm:cxn modelId="{AF4D292E-120A-4A2C-B896-6D6C0658E6DF}" srcId="{A29C6473-BCA3-4EEA-917D-0CCC2834CE71}" destId="{AA15D094-BA60-455B-B317-D007C4FFA1DB}" srcOrd="0" destOrd="0" parTransId="{5A174EA6-2A0D-4DF7-BC4D-72C66A0F8473}" sibTransId="{DB94CA27-3305-46BD-848C-626B45724351}"/>
    <dgm:cxn modelId="{E644EB54-89A2-43A1-8ED3-92B970BB1594}" type="presOf" srcId="{AA15D094-BA60-455B-B317-D007C4FFA1DB}" destId="{1982B7B7-134E-4167-8EE6-7D0948A0E014}" srcOrd="0" destOrd="0" presId="urn:microsoft.com/office/officeart/2005/8/layout/venn1"/>
    <dgm:cxn modelId="{1807F6DA-2BE3-4944-95A5-3BC086A6D49A}" srcId="{A29C6473-BCA3-4EEA-917D-0CCC2834CE71}" destId="{1D2D6D60-CA3E-4486-9A69-48EB5E130F2D}" srcOrd="1" destOrd="0" parTransId="{01BF9AD4-A15F-449C-9506-94B5748CCB24}" sibTransId="{772C08BF-934A-4950-8D54-BC41542EEB6D}"/>
    <dgm:cxn modelId="{53F1FCF0-363F-450D-A288-653F3170E29E}" type="presOf" srcId="{1D2D6D60-CA3E-4486-9A69-48EB5E130F2D}" destId="{D614625D-ADAF-4144-B6FA-3FA24046BD74}" srcOrd="1" destOrd="0" presId="urn:microsoft.com/office/officeart/2005/8/layout/venn1"/>
    <dgm:cxn modelId="{401AA827-68A2-4508-BFB5-4AF6D368705F}" type="presOf" srcId="{1D2D6D60-CA3E-4486-9A69-48EB5E130F2D}" destId="{C829CCA9-0E96-4CC7-9D79-573E389177CD}" srcOrd="0" destOrd="0" presId="urn:microsoft.com/office/officeart/2005/8/layout/venn1"/>
    <dgm:cxn modelId="{809168DC-DB5F-4134-9FBE-9A853AEE49E4}" type="presOf" srcId="{A29C6473-BCA3-4EEA-917D-0CCC2834CE71}" destId="{658D2C82-02B3-4FE6-B8B4-BB4B8F202368}" srcOrd="0" destOrd="0" presId="urn:microsoft.com/office/officeart/2005/8/layout/venn1"/>
    <dgm:cxn modelId="{313439AE-4C73-482D-89EB-AB064580B479}" type="presParOf" srcId="{658D2C82-02B3-4FE6-B8B4-BB4B8F202368}" destId="{1982B7B7-134E-4167-8EE6-7D0948A0E014}" srcOrd="0" destOrd="0" presId="urn:microsoft.com/office/officeart/2005/8/layout/venn1"/>
    <dgm:cxn modelId="{E8A8C245-47F5-4C1E-A2A0-0A98C71EC52B}" type="presParOf" srcId="{658D2C82-02B3-4FE6-B8B4-BB4B8F202368}" destId="{B371958E-5E09-4B85-B2F1-B8FAFE440D3F}" srcOrd="1" destOrd="0" presId="urn:microsoft.com/office/officeart/2005/8/layout/venn1"/>
    <dgm:cxn modelId="{7977C7E7-3783-4F7C-9DEA-2889D52C9FFB}" type="presParOf" srcId="{658D2C82-02B3-4FE6-B8B4-BB4B8F202368}" destId="{C829CCA9-0E96-4CC7-9D79-573E389177CD}" srcOrd="2" destOrd="0" presId="urn:microsoft.com/office/officeart/2005/8/layout/venn1"/>
    <dgm:cxn modelId="{11926404-F185-4718-AA2A-AC8D2FA121D8}" type="presParOf" srcId="{658D2C82-02B3-4FE6-B8B4-BB4B8F202368}" destId="{D614625D-ADAF-4144-B6FA-3FA24046BD74}" srcOrd="3" destOrd="0" presId="urn:microsoft.com/office/officeart/2005/8/layout/venn1"/>
    <dgm:cxn modelId="{0E801A9F-81C0-43A9-B53F-FE0F14D49B9F}" type="presParOf" srcId="{658D2C82-02B3-4FE6-B8B4-BB4B8F202368}" destId="{0DA81613-F912-49D0-811E-86F9AD159FC4}" srcOrd="4" destOrd="0" presId="urn:microsoft.com/office/officeart/2005/8/layout/venn1"/>
    <dgm:cxn modelId="{717240C9-DAFD-483B-88C7-FC4968B73B81}" type="presParOf" srcId="{658D2C82-02B3-4FE6-B8B4-BB4B8F202368}" destId="{D02A5B86-322F-4D2F-9F85-ED1985BA3F3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2B7B7-134E-4167-8EE6-7D0948A0E014}">
      <dsp:nvSpPr>
        <dsp:cNvPr id="0" name=""/>
        <dsp:cNvSpPr/>
      </dsp:nvSpPr>
      <dsp:spPr>
        <a:xfrm>
          <a:off x="2438399" y="28574"/>
          <a:ext cx="1371600" cy="137160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t>Student Ratings</a:t>
          </a:r>
        </a:p>
      </dsp:txBody>
      <dsp:txXfrm>
        <a:off x="2621280" y="268604"/>
        <a:ext cx="1005840" cy="617220"/>
      </dsp:txXfrm>
    </dsp:sp>
    <dsp:sp modelId="{C829CCA9-0E96-4CC7-9D79-573E389177CD}">
      <dsp:nvSpPr>
        <dsp:cNvPr id="0" name=""/>
        <dsp:cNvSpPr/>
      </dsp:nvSpPr>
      <dsp:spPr>
        <a:xfrm>
          <a:off x="3089379" y="914399"/>
          <a:ext cx="1371600" cy="1371600"/>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t>External Perspective</a:t>
          </a:r>
        </a:p>
      </dsp:txBody>
      <dsp:txXfrm>
        <a:off x="3508860" y="1268729"/>
        <a:ext cx="822960" cy="754380"/>
      </dsp:txXfrm>
    </dsp:sp>
    <dsp:sp modelId="{0DA81613-F912-49D0-811E-86F9AD159FC4}">
      <dsp:nvSpPr>
        <dsp:cNvPr id="0" name=""/>
        <dsp:cNvSpPr/>
      </dsp:nvSpPr>
      <dsp:spPr>
        <a:xfrm>
          <a:off x="1988565" y="871203"/>
          <a:ext cx="1371600" cy="1371600"/>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t>Artifacts</a:t>
          </a:r>
        </a:p>
      </dsp:txBody>
      <dsp:txXfrm>
        <a:off x="2117724" y="1225533"/>
        <a:ext cx="822960" cy="75438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81EE29-9884-4FA3-B784-0737D8522D6F}" type="datetimeFigureOut">
              <a:rPr lang="en-US" smtClean="0"/>
              <a:t>10/30/2020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D7BA13-B558-4C49-BC8C-CF801E0D7571}" type="slidenum">
              <a:rPr lang="en-US" smtClean="0"/>
              <a:t>‹#›</a:t>
            </a:fld>
            <a:endParaRPr lang="en-US"/>
          </a:p>
        </p:txBody>
      </p:sp>
    </p:spTree>
    <p:extLst>
      <p:ext uri="{BB962C8B-B14F-4D97-AF65-F5344CB8AC3E}">
        <p14:creationId xmlns:p14="http://schemas.microsoft.com/office/powerpoint/2010/main" val="78514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D7BA13-B558-4C49-BC8C-CF801E0D757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4338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D237AD9B-EA37-4142-8231-37A5D55C12AF}" type="slidenum">
              <a:rPr lang="en-US" smtClean="0"/>
              <a:t>36</a:t>
            </a:fld>
            <a:endParaRPr lang="en-US" dirty="0"/>
          </a:p>
        </p:txBody>
      </p:sp>
    </p:spTree>
    <p:extLst>
      <p:ext uri="{BB962C8B-B14F-4D97-AF65-F5344CB8AC3E}">
        <p14:creationId xmlns:p14="http://schemas.microsoft.com/office/powerpoint/2010/main" val="300438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D237AD9B-EA37-4142-8231-37A5D55C12AF}" type="slidenum">
              <a:rPr lang="en-US" smtClean="0"/>
              <a:t>37</a:t>
            </a:fld>
            <a:endParaRPr lang="en-US" dirty="0"/>
          </a:p>
        </p:txBody>
      </p:sp>
    </p:spTree>
    <p:extLst>
      <p:ext uri="{BB962C8B-B14F-4D97-AF65-F5344CB8AC3E}">
        <p14:creationId xmlns:p14="http://schemas.microsoft.com/office/powerpoint/2010/main" val="293539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D237AD9B-EA37-4142-8231-37A5D55C12AF}" type="slidenum">
              <a:rPr lang="en-US" smtClean="0"/>
              <a:t>38</a:t>
            </a:fld>
            <a:endParaRPr lang="en-US" dirty="0"/>
          </a:p>
        </p:txBody>
      </p:sp>
    </p:spTree>
    <p:extLst>
      <p:ext uri="{BB962C8B-B14F-4D97-AF65-F5344CB8AC3E}">
        <p14:creationId xmlns:p14="http://schemas.microsoft.com/office/powerpoint/2010/main" val="96338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FB5BBD8-B235-4B6C-8A11-2B193697DD17}" type="slidenum">
              <a:rPr lang="en-US">
                <a:solidFill>
                  <a:prstClr val="black"/>
                </a:solidFill>
                <a:latin typeface="Calibri" panose="020F0502020204030204"/>
              </a:rPr>
              <a:pPr defTabSz="931774">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10457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BFB5BBD8-B235-4B6C-8A11-2B193697DD17}" type="slidenum">
              <a:rPr lang="en-US">
                <a:solidFill>
                  <a:prstClr val="black"/>
                </a:solidFill>
                <a:latin typeface="Calibri" panose="020F0502020204030204"/>
              </a:rPr>
              <a:pPr defTabSz="949478">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06212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211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2900" b="1" dirty="0"/>
              <a:t>Our college-going rate has been on a steady, but slight decline for the past three years with a slight increase this year, </a:t>
            </a:r>
            <a:endParaRPr lang="en-US"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959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8442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Of the 15,674 students enrolled in our colleges and universities, 65% are white, </a:t>
            </a:r>
            <a:r>
              <a:rPr lang="en-US" baseline="0" dirty="0" smtClean="0"/>
              <a:t>16% are black/African Amer and over 9% are of Hispanic ethnicity.</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143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Only 6.7% of students entering college immediately after high school enrolled part-time. This is typical for our traditional-aged students enrolling in higher education the semester after graduating high school.</a:t>
            </a:r>
          </a:p>
          <a:p>
            <a:endParaRPr lang="en-US"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8586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BFB5BBD8-B235-4B6C-8A11-2B193697DD17}" type="slidenum">
              <a:rPr lang="en-US">
                <a:solidFill>
                  <a:prstClr val="black"/>
                </a:solidFill>
                <a:latin typeface="Calibri"/>
              </a:rPr>
              <a:pPr defTabSz="931774">
                <a:defRPr/>
              </a:pPr>
              <a:t>10</a:t>
            </a:fld>
            <a:endParaRPr lang="en-US">
              <a:solidFill>
                <a:prstClr val="black"/>
              </a:solidFill>
              <a:latin typeface="Calibri"/>
            </a:endParaRPr>
          </a:p>
        </p:txBody>
      </p:sp>
    </p:spTree>
    <p:extLst>
      <p:ext uri="{BB962C8B-B14F-4D97-AF65-F5344CB8AC3E}">
        <p14:creationId xmlns:p14="http://schemas.microsoft.com/office/powerpoint/2010/main" val="164781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0757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D237AD9B-EA37-4142-8231-37A5D55C12AF}" type="slidenum">
              <a:rPr lang="en-US">
                <a:solidFill>
                  <a:prstClr val="black"/>
                </a:solidFill>
                <a:latin typeface="Calibri" panose="020F0502020204030204"/>
              </a:rPr>
              <a:pPr defTabSz="949478">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5051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325023-36B1-4611-AC7C-DDB5E2564E12}" type="slidenum">
              <a:rPr lang="en-US" smtClean="0"/>
              <a:pPr/>
              <a:t>48</a:t>
            </a:fld>
            <a:endParaRPr lang="en-US" dirty="0"/>
          </a:p>
        </p:txBody>
      </p:sp>
    </p:spTree>
    <p:extLst>
      <p:ext uri="{BB962C8B-B14F-4D97-AF65-F5344CB8AC3E}">
        <p14:creationId xmlns:p14="http://schemas.microsoft.com/office/powerpoint/2010/main" val="371175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325023-36B1-4611-AC7C-DDB5E2564E12}" type="slidenum">
              <a:rPr lang="en-US" smtClean="0"/>
              <a:pPr/>
              <a:t>49</a:t>
            </a:fld>
            <a:endParaRPr lang="en-US" dirty="0"/>
          </a:p>
        </p:txBody>
      </p:sp>
    </p:spTree>
    <p:extLst>
      <p:ext uri="{BB962C8B-B14F-4D97-AF65-F5344CB8AC3E}">
        <p14:creationId xmlns:p14="http://schemas.microsoft.com/office/powerpoint/2010/main" val="2823864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325023-36B1-4611-AC7C-DDB5E2564E12}" type="slidenum">
              <a:rPr lang="en-US" smtClean="0"/>
              <a:pPr/>
              <a:t>50</a:t>
            </a:fld>
            <a:endParaRPr lang="en-US" dirty="0"/>
          </a:p>
        </p:txBody>
      </p:sp>
    </p:spTree>
    <p:extLst>
      <p:ext uri="{BB962C8B-B14F-4D97-AF65-F5344CB8AC3E}">
        <p14:creationId xmlns:p14="http://schemas.microsoft.com/office/powerpoint/2010/main" val="1860306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5BBD8-B235-4B6C-8A11-2B193697DD17}" type="slidenum">
              <a:rPr lang="en-US" smtClean="0"/>
              <a:t>51</a:t>
            </a:fld>
            <a:endParaRPr lang="en-US" dirty="0"/>
          </a:p>
        </p:txBody>
      </p:sp>
    </p:spTree>
    <p:extLst>
      <p:ext uri="{BB962C8B-B14F-4D97-AF65-F5344CB8AC3E}">
        <p14:creationId xmlns:p14="http://schemas.microsoft.com/office/powerpoint/2010/main" val="199164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7AD9B-EA37-4142-8231-37A5D55C12A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76439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7AD9B-EA37-4142-8231-37A5D55C12A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276484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7AD9B-EA37-4142-8231-37A5D55C12A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206648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7AD9B-EA37-4142-8231-37A5D55C12A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68364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BFB5BBD8-B235-4B6C-8A11-2B193697DD17}" type="slidenum">
              <a:rPr lang="en-US">
                <a:solidFill>
                  <a:prstClr val="black"/>
                </a:solidFill>
                <a:latin typeface="Calibri"/>
              </a:rPr>
              <a:pPr defTabSz="931774">
                <a:defRPr/>
              </a:pPr>
              <a:t>11</a:t>
            </a:fld>
            <a:endParaRPr lang="en-US">
              <a:solidFill>
                <a:prstClr val="black"/>
              </a:solidFill>
              <a:latin typeface="Calibri"/>
            </a:endParaRPr>
          </a:p>
        </p:txBody>
      </p:sp>
    </p:spTree>
    <p:extLst>
      <p:ext uri="{BB962C8B-B14F-4D97-AF65-F5344CB8AC3E}">
        <p14:creationId xmlns:p14="http://schemas.microsoft.com/office/powerpoint/2010/main" val="1789646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7AD9B-EA37-4142-8231-37A5D55C12A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069948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7AD9B-EA37-4142-8231-37A5D55C12A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686095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59</a:t>
            </a:fld>
            <a:endParaRPr lang="en-US" dirty="0">
              <a:solidFill>
                <a:prstClr val="black"/>
              </a:solidFill>
              <a:latin typeface="Calibri"/>
            </a:endParaRPr>
          </a:p>
        </p:txBody>
      </p:sp>
    </p:spTree>
    <p:extLst>
      <p:ext uri="{BB962C8B-B14F-4D97-AF65-F5344CB8AC3E}">
        <p14:creationId xmlns:p14="http://schemas.microsoft.com/office/powerpoint/2010/main" val="3173832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panose="020F0502020204030204"/>
              </a:rPr>
              <a:pPr defTabSz="931774">
                <a:defRPr/>
              </a:pPr>
              <a:t>61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28573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9469383-ECD7-4538-9208-952067C39765}" type="slidenum">
              <a:rPr lang="en-US">
                <a:solidFill>
                  <a:prstClr val="black"/>
                </a:solidFill>
                <a:latin typeface="Calibri" panose="020F0502020204030204"/>
              </a:rPr>
              <a:pPr defTabSz="931774">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3314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472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BFB5BBD8-B235-4B6C-8A11-2B193697DD17}" type="slidenum">
              <a:rPr lang="en-US">
                <a:solidFill>
                  <a:prstClr val="black"/>
                </a:solidFill>
                <a:latin typeface="Calibri"/>
              </a:rPr>
              <a:pPr defTabSz="931774">
                <a:defRPr/>
              </a:pPr>
              <a:t>29</a:t>
            </a:fld>
            <a:endParaRPr lang="en-US">
              <a:solidFill>
                <a:prstClr val="black"/>
              </a:solidFill>
              <a:latin typeface="Calibri"/>
            </a:endParaRPr>
          </a:p>
        </p:txBody>
      </p:sp>
    </p:spTree>
    <p:extLst>
      <p:ext uri="{BB962C8B-B14F-4D97-AF65-F5344CB8AC3E}">
        <p14:creationId xmlns:p14="http://schemas.microsoft.com/office/powerpoint/2010/main" val="5789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5BBD8-B235-4B6C-8A11-2B193697DD17}" type="slidenum">
              <a:rPr lang="en-US" smtClean="0"/>
              <a:t>32</a:t>
            </a:fld>
            <a:endParaRPr lang="en-US" dirty="0"/>
          </a:p>
        </p:txBody>
      </p:sp>
    </p:spTree>
    <p:extLst>
      <p:ext uri="{BB962C8B-B14F-4D97-AF65-F5344CB8AC3E}">
        <p14:creationId xmlns:p14="http://schemas.microsoft.com/office/powerpoint/2010/main" val="293371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5BBD8-B235-4B6C-8A11-2B193697DD17}" type="slidenum">
              <a:rPr lang="en-US" smtClean="0"/>
              <a:t>33</a:t>
            </a:fld>
            <a:endParaRPr lang="en-US" dirty="0"/>
          </a:p>
        </p:txBody>
      </p:sp>
    </p:spTree>
    <p:extLst>
      <p:ext uri="{BB962C8B-B14F-4D97-AF65-F5344CB8AC3E}">
        <p14:creationId xmlns:p14="http://schemas.microsoft.com/office/powerpoint/2010/main" val="339707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D237AD9B-EA37-4142-8231-37A5D55C12AF}" type="slidenum">
              <a:rPr lang="en-US" smtClean="0"/>
              <a:t>34</a:t>
            </a:fld>
            <a:endParaRPr lang="en-US" dirty="0"/>
          </a:p>
        </p:txBody>
      </p:sp>
    </p:spTree>
    <p:extLst>
      <p:ext uri="{BB962C8B-B14F-4D97-AF65-F5344CB8AC3E}">
        <p14:creationId xmlns:p14="http://schemas.microsoft.com/office/powerpoint/2010/main" val="323245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D237AD9B-EA37-4142-8231-37A5D55C12AF}" type="slidenum">
              <a:rPr lang="en-US" smtClean="0"/>
              <a:t>35</a:t>
            </a:fld>
            <a:endParaRPr lang="en-US" dirty="0"/>
          </a:p>
        </p:txBody>
      </p:sp>
    </p:spTree>
    <p:extLst>
      <p:ext uri="{BB962C8B-B14F-4D97-AF65-F5344CB8AC3E}">
        <p14:creationId xmlns:p14="http://schemas.microsoft.com/office/powerpoint/2010/main" val="3682487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10/30/2020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1625414" y="609600"/>
            <a:ext cx="5842187" cy="4114800"/>
          </a:xfrm>
          <a:prstGeom prst="rect">
            <a:avLst/>
          </a:prstGeom>
        </p:spPr>
      </p:pic>
    </p:spTree>
    <p:extLst>
      <p:ext uri="{BB962C8B-B14F-4D97-AF65-F5344CB8AC3E}">
        <p14:creationId xmlns:p14="http://schemas.microsoft.com/office/powerpoint/2010/main" val="31466413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ECF940-69B7-4315-AE2B-758C18B21129}" type="datetimeFigureOut">
              <a:rPr lang="en-US" smtClean="0">
                <a:solidFill>
                  <a:prstClr val="black">
                    <a:tint val="75000"/>
                  </a:prstClr>
                </a:solidFill>
              </a:rPr>
              <a:pPr/>
              <a:t>10/30/2020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259967386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4939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8476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209800"/>
            <a:ext cx="82296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3297683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209800"/>
            <a:ext cx="82296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04632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919755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825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lgn="ctr">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72279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lgn="ctr">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9427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Content Placeholder 2"/>
          <p:cNvSpPr>
            <a:spLocks noGrp="1"/>
          </p:cNvSpPr>
          <p:nvPr>
            <p:ph sz="half" idx="10"/>
          </p:nvPr>
        </p:nvSpPr>
        <p:spPr>
          <a:xfrm>
            <a:off x="457200" y="16002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6949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657477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605199605"/>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8565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lgn="ctr">
              <a:defRPr sz="4800"/>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4109059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lgn="ctr">
              <a:defRPr sz="4800"/>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8760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lgn="ctr">
              <a:defRPr sz="4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055139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lgn="ct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529493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lgn="ct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3517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067099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901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 name="Picture 2"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3204468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465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3157940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85478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7925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2469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ctr">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oAutofit/>
          </a:bodyPr>
          <a:lstStyle>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713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1625414" y="609600"/>
            <a:ext cx="5842187" cy="4114800"/>
          </a:xfrm>
          <a:prstGeom prst="rect">
            <a:avLst/>
          </a:prstGeom>
        </p:spPr>
      </p:pic>
    </p:spTree>
    <p:extLst>
      <p:ext uri="{BB962C8B-B14F-4D97-AF65-F5344CB8AC3E}">
        <p14:creationId xmlns:p14="http://schemas.microsoft.com/office/powerpoint/2010/main" val="361817609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4"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429156708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7"/>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350">
                <a:latin typeface="Times New Roman" pitchFamily="18" charset="0"/>
                <a:cs typeface="Times New Roman" pitchFamily="18" charset="0"/>
              </a:defRPr>
            </a:lvl1p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2590801" y="434975"/>
            <a:ext cx="3894791" cy="2743200"/>
          </a:xfrm>
          <a:prstGeom prst="rect">
            <a:avLst/>
          </a:prstGeom>
        </p:spPr>
      </p:pic>
    </p:spTree>
    <p:extLst>
      <p:ext uri="{BB962C8B-B14F-4D97-AF65-F5344CB8AC3E}">
        <p14:creationId xmlns:p14="http://schemas.microsoft.com/office/powerpoint/2010/main" val="404731775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30660342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noAutofit/>
          </a:bodyPr>
          <a:lstStyle>
            <a:lvl1pPr algn="l">
              <a:defRPr sz="33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8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86910425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1326519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209802"/>
            <a:ext cx="82296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283211622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22971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89374210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113067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8680249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489717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68580" tIns="34290" rIns="68580" bIns="34290" rtlCol="0" anchor="ctr">
            <a:noAutofit/>
          </a:body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135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(Source: XXXXX) </a:t>
            </a:r>
            <a:endPar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061994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455104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17768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rmAutofit/>
          </a:bodyPr>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no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no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72758766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206980142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1800" baseline="0">
                <a:latin typeface="Calibri" pitchFamily="34" charset="0"/>
                <a:cs typeface="Calibri" pitchFamily="34" charset="0"/>
              </a:defRPr>
            </a:lvl3pPr>
            <a:lvl4pPr>
              <a:defRPr sz="1800" baseline="0">
                <a:latin typeface="Calibri" pitchFamily="34" charset="0"/>
                <a:cs typeface="Calibri" pitchFamily="34" charset="0"/>
              </a:defRPr>
            </a:lvl4pPr>
            <a:lvl5pPr>
              <a:defRPr sz="18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30393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209802"/>
            <a:ext cx="82296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7787282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normAutofit/>
          </a:bodyPr>
          <a:lstStyle>
            <a:lvl1pPr algn="l">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oAutofit/>
          </a:bodyPr>
          <a:lstStyle>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9620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1625415" y="609600"/>
            <a:ext cx="5842187" cy="4114800"/>
          </a:xfrm>
          <a:prstGeom prst="rect">
            <a:avLst/>
          </a:prstGeom>
        </p:spPr>
      </p:pic>
    </p:spTree>
    <p:extLst>
      <p:ext uri="{BB962C8B-B14F-4D97-AF65-F5344CB8AC3E}">
        <p14:creationId xmlns:p14="http://schemas.microsoft.com/office/powerpoint/2010/main" val="27448002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5"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31193548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noAutofit/>
          </a:bodyPr>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800">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2595183119"/>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9"/>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350">
                <a:latin typeface="Times New Roman" pitchFamily="18" charset="0"/>
                <a:cs typeface="Times New Roman" pitchFamily="18" charset="0"/>
              </a:defRPr>
            </a:lvl1p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2590802" y="434975"/>
            <a:ext cx="3894791" cy="2743200"/>
          </a:xfrm>
          <a:prstGeom prst="rect">
            <a:avLst/>
          </a:prstGeom>
        </p:spPr>
      </p:pic>
    </p:spTree>
    <p:extLst>
      <p:ext uri="{BB962C8B-B14F-4D97-AF65-F5344CB8AC3E}">
        <p14:creationId xmlns:p14="http://schemas.microsoft.com/office/powerpoint/2010/main" val="245730791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311271355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208535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125463161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437502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26336093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221671046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7" y="22971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224510323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321546535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9853905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209802"/>
            <a:ext cx="8229600" cy="39163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281492509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209802"/>
            <a:ext cx="8229600" cy="39163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2468083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314287003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04116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68580" tIns="34290" rIns="68580" bIns="34290" rtlCol="0" anchor="ctr">
            <a:noAutofit/>
          </a:bodyPr>
          <a:lstStyle/>
          <a:p>
            <a:pPr marL="0" marR="0" lvl="0" indent="0" algn="r" defTabSz="685800" rtl="0" eaLnBrk="1" fontAlgn="auto" latinLnBrk="0" hangingPunct="1">
              <a:lnSpc>
                <a:spcPct val="100000"/>
              </a:lnSpc>
              <a:spcBef>
                <a:spcPct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sp>
        <p:nvSpPr>
          <p:cNvPr id="4" name="Content Placeholder 2"/>
          <p:cNvSpPr>
            <a:spLocks noGrp="1"/>
          </p:cNvSpPr>
          <p:nvPr>
            <p:ph sz="half" idx="10"/>
          </p:nvPr>
        </p:nvSpPr>
        <p:spPr>
          <a:xfrm>
            <a:off x="457200" y="16002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44812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262315569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66966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512831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 name="Picture 2"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13410091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4"/>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72963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normAutofit/>
          </a:bodyPr>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4"/>
            <a:ext cx="5111750" cy="5853113"/>
          </a:xfrm>
        </p:spPr>
        <p:txBody>
          <a:bodyPr>
            <a:no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no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2" y="5486400"/>
            <a:ext cx="1947395" cy="1371600"/>
          </a:xfrm>
          <a:prstGeom prst="rect">
            <a:avLst/>
          </a:prstGeom>
        </p:spPr>
      </p:pic>
    </p:spTree>
    <p:extLst>
      <p:ext uri="{BB962C8B-B14F-4D97-AF65-F5344CB8AC3E}">
        <p14:creationId xmlns:p14="http://schemas.microsoft.com/office/powerpoint/2010/main" val="3684832425"/>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252932430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1800" baseline="0">
                <a:latin typeface="Calibri" pitchFamily="34" charset="0"/>
                <a:cs typeface="Calibri" pitchFamily="34" charset="0"/>
              </a:defRPr>
            </a:lvl3pPr>
            <a:lvl4pPr>
              <a:defRPr sz="1800" baseline="0">
                <a:latin typeface="Calibri" pitchFamily="34" charset="0"/>
                <a:cs typeface="Calibri" pitchFamily="34" charset="0"/>
              </a:defRPr>
            </a:lvl4pPr>
            <a:lvl5pPr>
              <a:defRPr sz="18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0733006"/>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normAutofit/>
          </a:bodyPr>
          <a:lstStyle>
            <a:lvl1pPr algn="ctr">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2"/>
            <a:ext cx="6019800" cy="5851525"/>
          </a:xfrm>
        </p:spPr>
        <p:txBody>
          <a:bodyPr vert="eaVert">
            <a:noAutofit/>
          </a:bodyPr>
          <a:lstStyle>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71569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2EF2B051-72C7-4082-88F9-BFF7F24933B5}"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067589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algn="r">
              <a:spcBef>
                <a:spcPct val="0"/>
              </a:spcBef>
              <a:defRPr/>
            </a:pPr>
            <a:endParaRPr lang="en-US" sz="1800" b="1" dirty="0">
              <a:solidFill>
                <a:prstClr val="white"/>
              </a:solidFill>
              <a:cs typeface="Times New Roman" pitchFamily="18" charset="0"/>
            </a:endParaRPr>
          </a:p>
        </p:txBody>
      </p:sp>
      <p:sp>
        <p:nvSpPr>
          <p:cNvPr id="4"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76200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28149989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03692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4"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16892566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 name="Picture 2"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439078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28792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14734190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99927770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215328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normAutofit/>
          </a:bodyPr>
          <a:lstStyle>
            <a:lvl1pPr algn="ctr">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oAutofit/>
          </a:bodyPr>
          <a:lstStyle>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96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2B051-72C7-4082-88F9-BFF7F24933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2142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Tree>
    <p:extLst>
      <p:ext uri="{BB962C8B-B14F-4D97-AF65-F5344CB8AC3E}">
        <p14:creationId xmlns:p14="http://schemas.microsoft.com/office/powerpoint/2010/main" val="3794968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929071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5"/>
            <a:ext cx="9144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pic>
        <p:nvPicPr>
          <p:cNvPr id="7" name="Picture 6" descr="adhe-logo2.eps"/>
          <p:cNvPicPr>
            <a:picLocks noChangeAspect="1"/>
          </p:cNvPicPr>
          <p:nvPr userDrawn="1"/>
        </p:nvPicPr>
        <p:blipFill>
          <a:blip r:embed="rId2" cstate="print"/>
          <a:stretch>
            <a:fillRect/>
          </a:stretch>
        </p:blipFill>
        <p:spPr>
          <a:xfrm>
            <a:off x="2590800" y="434975"/>
            <a:ext cx="3894791" cy="2743200"/>
          </a:xfrm>
          <a:prstGeom prst="rect">
            <a:avLst/>
          </a:prstGeom>
        </p:spPr>
      </p:pic>
    </p:spTree>
    <p:extLst>
      <p:ext uri="{BB962C8B-B14F-4D97-AF65-F5344CB8AC3E}">
        <p14:creationId xmlns:p14="http://schemas.microsoft.com/office/powerpoint/2010/main" val="299912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noAutofit/>
          </a:bodyPr>
          <a:lstStyle>
            <a:lvl1pPr algn="l">
              <a:defRPr sz="4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206871353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3983946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113878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33945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799239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83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98451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837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(Source: XXXXX) </a:t>
            </a: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860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9976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899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7"/>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6ECF940-69B7-4315-AE2B-758C18B21129}" type="datetimeFigureOut">
              <a:rPr lang="en-US" smtClean="0">
                <a:solidFill>
                  <a:prstClr val="black">
                    <a:tint val="75000"/>
                  </a:prstClr>
                </a:solidFill>
              </a:rPr>
              <a:pPr/>
              <a:t>10/30/2020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2590801" y="434975"/>
            <a:ext cx="3894791" cy="2743200"/>
          </a:xfrm>
          <a:prstGeom prst="rect">
            <a:avLst/>
          </a:prstGeom>
        </p:spPr>
      </p:pic>
    </p:spTree>
    <p:extLst>
      <p:ext uri="{BB962C8B-B14F-4D97-AF65-F5344CB8AC3E}">
        <p14:creationId xmlns:p14="http://schemas.microsoft.com/office/powerpoint/2010/main" val="281052836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514598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5045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394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4800"/>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161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43_Title Slide">
    <p:spTree>
      <p:nvGrpSpPr>
        <p:cNvPr id="1" name=""/>
        <p:cNvGrpSpPr/>
        <p:nvPr/>
      </p:nvGrpSpPr>
      <p:grpSpPr>
        <a:xfrm>
          <a:off x="0" y="0"/>
          <a:ext cx="0" cy="0"/>
          <a:chOff x="0" y="0"/>
          <a:chExt cx="0" cy="0"/>
        </a:xfrm>
      </p:grpSpPr>
      <p:sp>
        <p:nvSpPr>
          <p:cNvPr id="13" name="Picture Placeholder 12"/>
          <p:cNvSpPr>
            <a:spLocks noGrp="1"/>
          </p:cNvSpPr>
          <p:nvPr>
            <p:ph type="pic" sz="quarter" idx="14" hasCustomPrompt="1"/>
          </p:nvPr>
        </p:nvSpPr>
        <p:spPr>
          <a:xfrm>
            <a:off x="292470" y="203623"/>
            <a:ext cx="4750176" cy="6654377"/>
          </a:xfrm>
          <a:custGeom>
            <a:avLst/>
            <a:gdLst>
              <a:gd name="connsiteX0" fmla="*/ 5179752 w 6333568"/>
              <a:gd name="connsiteY0" fmla="*/ 2881514 h 6654377"/>
              <a:gd name="connsiteX1" fmla="*/ 5503690 w 6333568"/>
              <a:gd name="connsiteY1" fmla="*/ 2881514 h 6654377"/>
              <a:gd name="connsiteX2" fmla="*/ 1730827 w 6333568"/>
              <a:gd name="connsiteY2" fmla="*/ 6654377 h 6654377"/>
              <a:gd name="connsiteX3" fmla="*/ 1730827 w 6333568"/>
              <a:gd name="connsiteY3" fmla="*/ 6330439 h 6654377"/>
              <a:gd name="connsiteX4" fmla="*/ 5310383 w 6333568"/>
              <a:gd name="connsiteY4" fmla="*/ 1805749 h 6654377"/>
              <a:gd name="connsiteX5" fmla="*/ 5634321 w 6333568"/>
              <a:gd name="connsiteY5" fmla="*/ 1805749 h 6654377"/>
              <a:gd name="connsiteX6" fmla="*/ 1861459 w 6333568"/>
              <a:gd name="connsiteY6" fmla="*/ 5578611 h 6654377"/>
              <a:gd name="connsiteX7" fmla="*/ 1861459 w 6333568"/>
              <a:gd name="connsiteY7" fmla="*/ 5254673 h 6654377"/>
              <a:gd name="connsiteX8" fmla="*/ 6009630 w 6333568"/>
              <a:gd name="connsiteY8" fmla="*/ 1567545 h 6654377"/>
              <a:gd name="connsiteX9" fmla="*/ 6333568 w 6333568"/>
              <a:gd name="connsiteY9" fmla="*/ 1567545 h 6654377"/>
              <a:gd name="connsiteX10" fmla="*/ 2560706 w 6333568"/>
              <a:gd name="connsiteY10" fmla="*/ 5340407 h 6654377"/>
              <a:gd name="connsiteX11" fmla="*/ 2560706 w 6333568"/>
              <a:gd name="connsiteY11" fmla="*/ 5016469 h 6654377"/>
              <a:gd name="connsiteX12" fmla="*/ 3448925 w 6333568"/>
              <a:gd name="connsiteY12" fmla="*/ 1467652 h 6654377"/>
              <a:gd name="connsiteX13" fmla="*/ 3772863 w 6333568"/>
              <a:gd name="connsiteY13" fmla="*/ 1467652 h 6654377"/>
              <a:gd name="connsiteX14" fmla="*/ 0 w 6333568"/>
              <a:gd name="connsiteY14" fmla="*/ 5240515 h 6654377"/>
              <a:gd name="connsiteX15" fmla="*/ 0 w 6333568"/>
              <a:gd name="connsiteY15" fmla="*/ 4916577 h 6654377"/>
              <a:gd name="connsiteX16" fmla="*/ 5565972 w 6333568"/>
              <a:gd name="connsiteY16" fmla="*/ 952823 h 6654377"/>
              <a:gd name="connsiteX17" fmla="*/ 5995470 w 6333568"/>
              <a:gd name="connsiteY17" fmla="*/ 952823 h 6654377"/>
              <a:gd name="connsiteX18" fmla="*/ 993163 w 6333568"/>
              <a:gd name="connsiteY18" fmla="*/ 5955130 h 6654377"/>
              <a:gd name="connsiteX19" fmla="*/ 993163 w 6333568"/>
              <a:gd name="connsiteY19" fmla="*/ 5525632 h 6654377"/>
              <a:gd name="connsiteX20" fmla="*/ 5073380 w 6333568"/>
              <a:gd name="connsiteY20" fmla="*/ 875983 h 6654377"/>
              <a:gd name="connsiteX21" fmla="*/ 5465272 w 6333568"/>
              <a:gd name="connsiteY21" fmla="*/ 875983 h 6654377"/>
              <a:gd name="connsiteX22" fmla="*/ 900956 w 6333568"/>
              <a:gd name="connsiteY22" fmla="*/ 5440299 h 6654377"/>
              <a:gd name="connsiteX23" fmla="*/ 900956 w 6333568"/>
              <a:gd name="connsiteY23" fmla="*/ 5048407 h 6654377"/>
              <a:gd name="connsiteX24" fmla="*/ 4038678 w 6333568"/>
              <a:gd name="connsiteY24" fmla="*/ 395726 h 6654377"/>
              <a:gd name="connsiteX25" fmla="*/ 4362616 w 6333568"/>
              <a:gd name="connsiteY25" fmla="*/ 395726 h 6654377"/>
              <a:gd name="connsiteX26" fmla="*/ 589753 w 6333568"/>
              <a:gd name="connsiteY26" fmla="*/ 4168589 h 6654377"/>
              <a:gd name="connsiteX27" fmla="*/ 589753 w 6333568"/>
              <a:gd name="connsiteY27" fmla="*/ 3844651 h 6654377"/>
              <a:gd name="connsiteX28" fmla="*/ 5384582 w 6333568"/>
              <a:gd name="connsiteY28" fmla="*/ 0 h 6654377"/>
              <a:gd name="connsiteX29" fmla="*/ 5776474 w 6333568"/>
              <a:gd name="connsiteY29" fmla="*/ 0 h 6654377"/>
              <a:gd name="connsiteX30" fmla="*/ 1212157 w 6333568"/>
              <a:gd name="connsiteY30" fmla="*/ 4564317 h 6654377"/>
              <a:gd name="connsiteX31" fmla="*/ 1212157 w 6333568"/>
              <a:gd name="connsiteY31" fmla="*/ 4172425 h 66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3568" h="6654377">
                <a:moveTo>
                  <a:pt x="5179752" y="2881514"/>
                </a:moveTo>
                <a:lnTo>
                  <a:pt x="5503690" y="2881514"/>
                </a:lnTo>
                <a:lnTo>
                  <a:pt x="1730827" y="6654377"/>
                </a:lnTo>
                <a:lnTo>
                  <a:pt x="1730827" y="6330439"/>
                </a:lnTo>
                <a:close/>
                <a:moveTo>
                  <a:pt x="5310383" y="1805749"/>
                </a:moveTo>
                <a:lnTo>
                  <a:pt x="5634321" y="1805749"/>
                </a:lnTo>
                <a:lnTo>
                  <a:pt x="1861459" y="5578611"/>
                </a:lnTo>
                <a:lnTo>
                  <a:pt x="1861459" y="5254673"/>
                </a:lnTo>
                <a:close/>
                <a:moveTo>
                  <a:pt x="6009630" y="1567545"/>
                </a:moveTo>
                <a:lnTo>
                  <a:pt x="6333568" y="1567545"/>
                </a:lnTo>
                <a:lnTo>
                  <a:pt x="2560706" y="5340407"/>
                </a:lnTo>
                <a:lnTo>
                  <a:pt x="2560706" y="5016469"/>
                </a:lnTo>
                <a:close/>
                <a:moveTo>
                  <a:pt x="3448925" y="1467652"/>
                </a:moveTo>
                <a:lnTo>
                  <a:pt x="3772863" y="1467652"/>
                </a:lnTo>
                <a:lnTo>
                  <a:pt x="0" y="5240515"/>
                </a:lnTo>
                <a:lnTo>
                  <a:pt x="0" y="4916577"/>
                </a:lnTo>
                <a:close/>
                <a:moveTo>
                  <a:pt x="5565972" y="952823"/>
                </a:moveTo>
                <a:lnTo>
                  <a:pt x="5995470" y="952823"/>
                </a:lnTo>
                <a:lnTo>
                  <a:pt x="993163" y="5955130"/>
                </a:lnTo>
                <a:lnTo>
                  <a:pt x="993163" y="5525632"/>
                </a:lnTo>
                <a:close/>
                <a:moveTo>
                  <a:pt x="5073380" y="875983"/>
                </a:moveTo>
                <a:lnTo>
                  <a:pt x="5465272" y="875983"/>
                </a:lnTo>
                <a:lnTo>
                  <a:pt x="900956" y="5440299"/>
                </a:lnTo>
                <a:lnTo>
                  <a:pt x="900956" y="5048407"/>
                </a:lnTo>
                <a:close/>
                <a:moveTo>
                  <a:pt x="4038678" y="395726"/>
                </a:moveTo>
                <a:lnTo>
                  <a:pt x="4362616" y="395726"/>
                </a:lnTo>
                <a:lnTo>
                  <a:pt x="589753" y="4168589"/>
                </a:lnTo>
                <a:lnTo>
                  <a:pt x="589753" y="3844651"/>
                </a:lnTo>
                <a:close/>
                <a:moveTo>
                  <a:pt x="5384582" y="0"/>
                </a:moveTo>
                <a:lnTo>
                  <a:pt x="5776474" y="0"/>
                </a:lnTo>
                <a:lnTo>
                  <a:pt x="1212157" y="4564317"/>
                </a:lnTo>
                <a:lnTo>
                  <a:pt x="1212157" y="4172425"/>
                </a:lnTo>
                <a:close/>
              </a:path>
            </a:pathLst>
          </a:custGeom>
          <a:pattFill prst="pct5">
            <a:fgClr>
              <a:schemeClr val="tx1">
                <a:lumMod val="50000"/>
              </a:schemeClr>
            </a:fgClr>
            <a:bgClr>
              <a:schemeClr val="bg1">
                <a:lumMod val="95000"/>
              </a:schemeClr>
            </a:bgClr>
          </a:pattFill>
        </p:spPr>
        <p:txBody>
          <a:bodyPr wrap="square" anchor="ctr">
            <a:noAutofit/>
          </a:bodyPr>
          <a:lstStyle>
            <a:lvl1pPr marL="0" indent="0" algn="ctr">
              <a:buNone/>
              <a:defRPr sz="1350" baseline="0">
                <a:latin typeface="+mj-lt"/>
              </a:defRPr>
            </a:lvl1pPr>
          </a:lstStyle>
          <a:p>
            <a:r>
              <a:rPr lang="en-US" dirty="0"/>
              <a:t>Insert Image</a:t>
            </a:r>
          </a:p>
        </p:txBody>
      </p:sp>
    </p:spTree>
    <p:extLst>
      <p:ext uri="{BB962C8B-B14F-4D97-AF65-F5344CB8AC3E}">
        <p14:creationId xmlns:p14="http://schemas.microsoft.com/office/powerpoint/2010/main" val="3582821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Tree>
    <p:extLst>
      <p:ext uri="{BB962C8B-B14F-4D97-AF65-F5344CB8AC3E}">
        <p14:creationId xmlns:p14="http://schemas.microsoft.com/office/powerpoint/2010/main" val="85012910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283167994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5"/>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pic>
        <p:nvPicPr>
          <p:cNvPr id="7" name="Picture 6" descr="adhe-logo2.eps"/>
          <p:cNvPicPr>
            <a:picLocks noChangeAspect="1"/>
          </p:cNvPicPr>
          <p:nvPr userDrawn="1"/>
        </p:nvPicPr>
        <p:blipFill>
          <a:blip r:embed="rId2" cstate="print"/>
          <a:stretch>
            <a:fillRect/>
          </a:stretch>
        </p:blipFill>
        <p:spPr>
          <a:xfrm>
            <a:off x="2590800" y="434975"/>
            <a:ext cx="3894791" cy="2743200"/>
          </a:xfrm>
          <a:prstGeom prst="rect">
            <a:avLst/>
          </a:prstGeom>
        </p:spPr>
      </p:pic>
    </p:spTree>
    <p:extLst>
      <p:ext uri="{BB962C8B-B14F-4D97-AF65-F5344CB8AC3E}">
        <p14:creationId xmlns:p14="http://schemas.microsoft.com/office/powerpoint/2010/main" val="33271857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37336732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468125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94688885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35411000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56540813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309546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647165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28547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(Source: XXXXX) </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598027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271084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4863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73073320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015850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368727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5139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oAutofit/>
          </a:bodyPr>
          <a:lstStyle>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7582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43_Title Slide">
    <p:spTree>
      <p:nvGrpSpPr>
        <p:cNvPr id="1" name=""/>
        <p:cNvGrpSpPr/>
        <p:nvPr/>
      </p:nvGrpSpPr>
      <p:grpSpPr>
        <a:xfrm>
          <a:off x="0" y="0"/>
          <a:ext cx="0" cy="0"/>
          <a:chOff x="0" y="0"/>
          <a:chExt cx="0" cy="0"/>
        </a:xfrm>
      </p:grpSpPr>
      <p:sp>
        <p:nvSpPr>
          <p:cNvPr id="13" name="Picture Placeholder 12"/>
          <p:cNvSpPr>
            <a:spLocks noGrp="1"/>
          </p:cNvSpPr>
          <p:nvPr>
            <p:ph type="pic" sz="quarter" idx="14" hasCustomPrompt="1"/>
          </p:nvPr>
        </p:nvSpPr>
        <p:spPr>
          <a:xfrm>
            <a:off x="292470" y="203623"/>
            <a:ext cx="4750176" cy="6654377"/>
          </a:xfrm>
          <a:custGeom>
            <a:avLst/>
            <a:gdLst>
              <a:gd name="connsiteX0" fmla="*/ 5179752 w 6333568"/>
              <a:gd name="connsiteY0" fmla="*/ 2881514 h 6654377"/>
              <a:gd name="connsiteX1" fmla="*/ 5503690 w 6333568"/>
              <a:gd name="connsiteY1" fmla="*/ 2881514 h 6654377"/>
              <a:gd name="connsiteX2" fmla="*/ 1730827 w 6333568"/>
              <a:gd name="connsiteY2" fmla="*/ 6654377 h 6654377"/>
              <a:gd name="connsiteX3" fmla="*/ 1730827 w 6333568"/>
              <a:gd name="connsiteY3" fmla="*/ 6330439 h 6654377"/>
              <a:gd name="connsiteX4" fmla="*/ 5310383 w 6333568"/>
              <a:gd name="connsiteY4" fmla="*/ 1805749 h 6654377"/>
              <a:gd name="connsiteX5" fmla="*/ 5634321 w 6333568"/>
              <a:gd name="connsiteY5" fmla="*/ 1805749 h 6654377"/>
              <a:gd name="connsiteX6" fmla="*/ 1861459 w 6333568"/>
              <a:gd name="connsiteY6" fmla="*/ 5578611 h 6654377"/>
              <a:gd name="connsiteX7" fmla="*/ 1861459 w 6333568"/>
              <a:gd name="connsiteY7" fmla="*/ 5254673 h 6654377"/>
              <a:gd name="connsiteX8" fmla="*/ 6009630 w 6333568"/>
              <a:gd name="connsiteY8" fmla="*/ 1567545 h 6654377"/>
              <a:gd name="connsiteX9" fmla="*/ 6333568 w 6333568"/>
              <a:gd name="connsiteY9" fmla="*/ 1567545 h 6654377"/>
              <a:gd name="connsiteX10" fmla="*/ 2560706 w 6333568"/>
              <a:gd name="connsiteY10" fmla="*/ 5340407 h 6654377"/>
              <a:gd name="connsiteX11" fmla="*/ 2560706 w 6333568"/>
              <a:gd name="connsiteY11" fmla="*/ 5016469 h 6654377"/>
              <a:gd name="connsiteX12" fmla="*/ 3448925 w 6333568"/>
              <a:gd name="connsiteY12" fmla="*/ 1467652 h 6654377"/>
              <a:gd name="connsiteX13" fmla="*/ 3772863 w 6333568"/>
              <a:gd name="connsiteY13" fmla="*/ 1467652 h 6654377"/>
              <a:gd name="connsiteX14" fmla="*/ 0 w 6333568"/>
              <a:gd name="connsiteY14" fmla="*/ 5240515 h 6654377"/>
              <a:gd name="connsiteX15" fmla="*/ 0 w 6333568"/>
              <a:gd name="connsiteY15" fmla="*/ 4916577 h 6654377"/>
              <a:gd name="connsiteX16" fmla="*/ 5565972 w 6333568"/>
              <a:gd name="connsiteY16" fmla="*/ 952823 h 6654377"/>
              <a:gd name="connsiteX17" fmla="*/ 5995470 w 6333568"/>
              <a:gd name="connsiteY17" fmla="*/ 952823 h 6654377"/>
              <a:gd name="connsiteX18" fmla="*/ 993163 w 6333568"/>
              <a:gd name="connsiteY18" fmla="*/ 5955130 h 6654377"/>
              <a:gd name="connsiteX19" fmla="*/ 993163 w 6333568"/>
              <a:gd name="connsiteY19" fmla="*/ 5525632 h 6654377"/>
              <a:gd name="connsiteX20" fmla="*/ 5073380 w 6333568"/>
              <a:gd name="connsiteY20" fmla="*/ 875983 h 6654377"/>
              <a:gd name="connsiteX21" fmla="*/ 5465272 w 6333568"/>
              <a:gd name="connsiteY21" fmla="*/ 875983 h 6654377"/>
              <a:gd name="connsiteX22" fmla="*/ 900956 w 6333568"/>
              <a:gd name="connsiteY22" fmla="*/ 5440299 h 6654377"/>
              <a:gd name="connsiteX23" fmla="*/ 900956 w 6333568"/>
              <a:gd name="connsiteY23" fmla="*/ 5048407 h 6654377"/>
              <a:gd name="connsiteX24" fmla="*/ 4038678 w 6333568"/>
              <a:gd name="connsiteY24" fmla="*/ 395726 h 6654377"/>
              <a:gd name="connsiteX25" fmla="*/ 4362616 w 6333568"/>
              <a:gd name="connsiteY25" fmla="*/ 395726 h 6654377"/>
              <a:gd name="connsiteX26" fmla="*/ 589753 w 6333568"/>
              <a:gd name="connsiteY26" fmla="*/ 4168589 h 6654377"/>
              <a:gd name="connsiteX27" fmla="*/ 589753 w 6333568"/>
              <a:gd name="connsiteY27" fmla="*/ 3844651 h 6654377"/>
              <a:gd name="connsiteX28" fmla="*/ 5384582 w 6333568"/>
              <a:gd name="connsiteY28" fmla="*/ 0 h 6654377"/>
              <a:gd name="connsiteX29" fmla="*/ 5776474 w 6333568"/>
              <a:gd name="connsiteY29" fmla="*/ 0 h 6654377"/>
              <a:gd name="connsiteX30" fmla="*/ 1212157 w 6333568"/>
              <a:gd name="connsiteY30" fmla="*/ 4564317 h 6654377"/>
              <a:gd name="connsiteX31" fmla="*/ 1212157 w 6333568"/>
              <a:gd name="connsiteY31" fmla="*/ 4172425 h 66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3568" h="6654377">
                <a:moveTo>
                  <a:pt x="5179752" y="2881514"/>
                </a:moveTo>
                <a:lnTo>
                  <a:pt x="5503690" y="2881514"/>
                </a:lnTo>
                <a:lnTo>
                  <a:pt x="1730827" y="6654377"/>
                </a:lnTo>
                <a:lnTo>
                  <a:pt x="1730827" y="6330439"/>
                </a:lnTo>
                <a:close/>
                <a:moveTo>
                  <a:pt x="5310383" y="1805749"/>
                </a:moveTo>
                <a:lnTo>
                  <a:pt x="5634321" y="1805749"/>
                </a:lnTo>
                <a:lnTo>
                  <a:pt x="1861459" y="5578611"/>
                </a:lnTo>
                <a:lnTo>
                  <a:pt x="1861459" y="5254673"/>
                </a:lnTo>
                <a:close/>
                <a:moveTo>
                  <a:pt x="6009630" y="1567545"/>
                </a:moveTo>
                <a:lnTo>
                  <a:pt x="6333568" y="1567545"/>
                </a:lnTo>
                <a:lnTo>
                  <a:pt x="2560706" y="5340407"/>
                </a:lnTo>
                <a:lnTo>
                  <a:pt x="2560706" y="5016469"/>
                </a:lnTo>
                <a:close/>
                <a:moveTo>
                  <a:pt x="3448925" y="1467652"/>
                </a:moveTo>
                <a:lnTo>
                  <a:pt x="3772863" y="1467652"/>
                </a:lnTo>
                <a:lnTo>
                  <a:pt x="0" y="5240515"/>
                </a:lnTo>
                <a:lnTo>
                  <a:pt x="0" y="4916577"/>
                </a:lnTo>
                <a:close/>
                <a:moveTo>
                  <a:pt x="5565972" y="952823"/>
                </a:moveTo>
                <a:lnTo>
                  <a:pt x="5995470" y="952823"/>
                </a:lnTo>
                <a:lnTo>
                  <a:pt x="993163" y="5955130"/>
                </a:lnTo>
                <a:lnTo>
                  <a:pt x="993163" y="5525632"/>
                </a:lnTo>
                <a:close/>
                <a:moveTo>
                  <a:pt x="5073380" y="875983"/>
                </a:moveTo>
                <a:lnTo>
                  <a:pt x="5465272" y="875983"/>
                </a:lnTo>
                <a:lnTo>
                  <a:pt x="900956" y="5440299"/>
                </a:lnTo>
                <a:lnTo>
                  <a:pt x="900956" y="5048407"/>
                </a:lnTo>
                <a:close/>
                <a:moveTo>
                  <a:pt x="4038678" y="395726"/>
                </a:moveTo>
                <a:lnTo>
                  <a:pt x="4362616" y="395726"/>
                </a:lnTo>
                <a:lnTo>
                  <a:pt x="589753" y="4168589"/>
                </a:lnTo>
                <a:lnTo>
                  <a:pt x="589753" y="3844651"/>
                </a:lnTo>
                <a:close/>
                <a:moveTo>
                  <a:pt x="5384582" y="0"/>
                </a:moveTo>
                <a:lnTo>
                  <a:pt x="5776474" y="0"/>
                </a:lnTo>
                <a:lnTo>
                  <a:pt x="1212157" y="4564317"/>
                </a:lnTo>
                <a:lnTo>
                  <a:pt x="1212157" y="4172425"/>
                </a:lnTo>
                <a:close/>
              </a:path>
            </a:pathLst>
          </a:custGeom>
          <a:pattFill prst="pct5">
            <a:fgClr>
              <a:schemeClr val="tx1">
                <a:lumMod val="50000"/>
              </a:schemeClr>
            </a:fgClr>
            <a:bgClr>
              <a:schemeClr val="bg1">
                <a:lumMod val="95000"/>
              </a:schemeClr>
            </a:bgClr>
          </a:pattFill>
        </p:spPr>
        <p:txBody>
          <a:bodyPr wrap="square" anchor="ctr">
            <a:noAutofit/>
          </a:bodyPr>
          <a:lstStyle>
            <a:lvl1pPr marL="0" indent="0" algn="ctr">
              <a:buNone/>
              <a:defRPr sz="1350" baseline="0">
                <a:latin typeface="+mj-lt"/>
              </a:defRPr>
            </a:lvl1pPr>
          </a:lstStyle>
          <a:p>
            <a:r>
              <a:rPr lang="en-US" dirty="0" smtClean="0"/>
              <a:t>Insert Image</a:t>
            </a:r>
            <a:endParaRPr lang="en-US" dirty="0"/>
          </a:p>
        </p:txBody>
      </p:sp>
    </p:spTree>
    <p:extLst>
      <p:ext uri="{BB962C8B-B14F-4D97-AF65-F5344CB8AC3E}">
        <p14:creationId xmlns:p14="http://schemas.microsoft.com/office/powerpoint/2010/main" val="42736413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598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392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67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695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458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459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1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143366399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43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3967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895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828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3068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Tree>
    <p:extLst>
      <p:ext uri="{BB962C8B-B14F-4D97-AF65-F5344CB8AC3E}">
        <p14:creationId xmlns:p14="http://schemas.microsoft.com/office/powerpoint/2010/main" val="1027673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119122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5"/>
            <a:ext cx="9144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pic>
        <p:nvPicPr>
          <p:cNvPr id="7" name="Picture 6" descr="adhe-logo2.eps"/>
          <p:cNvPicPr>
            <a:picLocks noChangeAspect="1"/>
          </p:cNvPicPr>
          <p:nvPr userDrawn="1"/>
        </p:nvPicPr>
        <p:blipFill>
          <a:blip r:embed="rId2" cstate="print"/>
          <a:stretch>
            <a:fillRect/>
          </a:stretch>
        </p:blipFill>
        <p:spPr>
          <a:xfrm>
            <a:off x="2590800" y="434975"/>
            <a:ext cx="3894791" cy="2743200"/>
          </a:xfrm>
          <a:prstGeom prst="rect">
            <a:avLst/>
          </a:prstGeom>
        </p:spPr>
      </p:pic>
    </p:spTree>
    <p:extLst>
      <p:ext uri="{BB962C8B-B14F-4D97-AF65-F5344CB8AC3E}">
        <p14:creationId xmlns:p14="http://schemas.microsoft.com/office/powerpoint/2010/main" val="4083585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3293812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16642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950152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363021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419602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3581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18895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2372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(Source: XXXXX) </a:t>
            </a: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049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347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50325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132608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27244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10/30/2020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106452643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756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4800"/>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2419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43_Title Slide">
    <p:spTree>
      <p:nvGrpSpPr>
        <p:cNvPr id="1" name=""/>
        <p:cNvGrpSpPr/>
        <p:nvPr/>
      </p:nvGrpSpPr>
      <p:grpSpPr>
        <a:xfrm>
          <a:off x="0" y="0"/>
          <a:ext cx="0" cy="0"/>
          <a:chOff x="0" y="0"/>
          <a:chExt cx="0" cy="0"/>
        </a:xfrm>
      </p:grpSpPr>
      <p:sp>
        <p:nvSpPr>
          <p:cNvPr id="13" name="Picture Placeholder 12"/>
          <p:cNvSpPr>
            <a:spLocks noGrp="1"/>
          </p:cNvSpPr>
          <p:nvPr>
            <p:ph type="pic" sz="quarter" idx="14" hasCustomPrompt="1"/>
          </p:nvPr>
        </p:nvSpPr>
        <p:spPr>
          <a:xfrm>
            <a:off x="292470" y="203623"/>
            <a:ext cx="4750176" cy="6654377"/>
          </a:xfrm>
          <a:custGeom>
            <a:avLst/>
            <a:gdLst>
              <a:gd name="connsiteX0" fmla="*/ 5179752 w 6333568"/>
              <a:gd name="connsiteY0" fmla="*/ 2881514 h 6654377"/>
              <a:gd name="connsiteX1" fmla="*/ 5503690 w 6333568"/>
              <a:gd name="connsiteY1" fmla="*/ 2881514 h 6654377"/>
              <a:gd name="connsiteX2" fmla="*/ 1730827 w 6333568"/>
              <a:gd name="connsiteY2" fmla="*/ 6654377 h 6654377"/>
              <a:gd name="connsiteX3" fmla="*/ 1730827 w 6333568"/>
              <a:gd name="connsiteY3" fmla="*/ 6330439 h 6654377"/>
              <a:gd name="connsiteX4" fmla="*/ 5310383 w 6333568"/>
              <a:gd name="connsiteY4" fmla="*/ 1805749 h 6654377"/>
              <a:gd name="connsiteX5" fmla="*/ 5634321 w 6333568"/>
              <a:gd name="connsiteY5" fmla="*/ 1805749 h 6654377"/>
              <a:gd name="connsiteX6" fmla="*/ 1861459 w 6333568"/>
              <a:gd name="connsiteY6" fmla="*/ 5578611 h 6654377"/>
              <a:gd name="connsiteX7" fmla="*/ 1861459 w 6333568"/>
              <a:gd name="connsiteY7" fmla="*/ 5254673 h 6654377"/>
              <a:gd name="connsiteX8" fmla="*/ 6009630 w 6333568"/>
              <a:gd name="connsiteY8" fmla="*/ 1567545 h 6654377"/>
              <a:gd name="connsiteX9" fmla="*/ 6333568 w 6333568"/>
              <a:gd name="connsiteY9" fmla="*/ 1567545 h 6654377"/>
              <a:gd name="connsiteX10" fmla="*/ 2560706 w 6333568"/>
              <a:gd name="connsiteY10" fmla="*/ 5340407 h 6654377"/>
              <a:gd name="connsiteX11" fmla="*/ 2560706 w 6333568"/>
              <a:gd name="connsiteY11" fmla="*/ 5016469 h 6654377"/>
              <a:gd name="connsiteX12" fmla="*/ 3448925 w 6333568"/>
              <a:gd name="connsiteY12" fmla="*/ 1467652 h 6654377"/>
              <a:gd name="connsiteX13" fmla="*/ 3772863 w 6333568"/>
              <a:gd name="connsiteY13" fmla="*/ 1467652 h 6654377"/>
              <a:gd name="connsiteX14" fmla="*/ 0 w 6333568"/>
              <a:gd name="connsiteY14" fmla="*/ 5240515 h 6654377"/>
              <a:gd name="connsiteX15" fmla="*/ 0 w 6333568"/>
              <a:gd name="connsiteY15" fmla="*/ 4916577 h 6654377"/>
              <a:gd name="connsiteX16" fmla="*/ 5565972 w 6333568"/>
              <a:gd name="connsiteY16" fmla="*/ 952823 h 6654377"/>
              <a:gd name="connsiteX17" fmla="*/ 5995470 w 6333568"/>
              <a:gd name="connsiteY17" fmla="*/ 952823 h 6654377"/>
              <a:gd name="connsiteX18" fmla="*/ 993163 w 6333568"/>
              <a:gd name="connsiteY18" fmla="*/ 5955130 h 6654377"/>
              <a:gd name="connsiteX19" fmla="*/ 993163 w 6333568"/>
              <a:gd name="connsiteY19" fmla="*/ 5525632 h 6654377"/>
              <a:gd name="connsiteX20" fmla="*/ 5073380 w 6333568"/>
              <a:gd name="connsiteY20" fmla="*/ 875983 h 6654377"/>
              <a:gd name="connsiteX21" fmla="*/ 5465272 w 6333568"/>
              <a:gd name="connsiteY21" fmla="*/ 875983 h 6654377"/>
              <a:gd name="connsiteX22" fmla="*/ 900956 w 6333568"/>
              <a:gd name="connsiteY22" fmla="*/ 5440299 h 6654377"/>
              <a:gd name="connsiteX23" fmla="*/ 900956 w 6333568"/>
              <a:gd name="connsiteY23" fmla="*/ 5048407 h 6654377"/>
              <a:gd name="connsiteX24" fmla="*/ 4038678 w 6333568"/>
              <a:gd name="connsiteY24" fmla="*/ 395726 h 6654377"/>
              <a:gd name="connsiteX25" fmla="*/ 4362616 w 6333568"/>
              <a:gd name="connsiteY25" fmla="*/ 395726 h 6654377"/>
              <a:gd name="connsiteX26" fmla="*/ 589753 w 6333568"/>
              <a:gd name="connsiteY26" fmla="*/ 4168589 h 6654377"/>
              <a:gd name="connsiteX27" fmla="*/ 589753 w 6333568"/>
              <a:gd name="connsiteY27" fmla="*/ 3844651 h 6654377"/>
              <a:gd name="connsiteX28" fmla="*/ 5384582 w 6333568"/>
              <a:gd name="connsiteY28" fmla="*/ 0 h 6654377"/>
              <a:gd name="connsiteX29" fmla="*/ 5776474 w 6333568"/>
              <a:gd name="connsiteY29" fmla="*/ 0 h 6654377"/>
              <a:gd name="connsiteX30" fmla="*/ 1212157 w 6333568"/>
              <a:gd name="connsiteY30" fmla="*/ 4564317 h 6654377"/>
              <a:gd name="connsiteX31" fmla="*/ 1212157 w 6333568"/>
              <a:gd name="connsiteY31" fmla="*/ 4172425 h 66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3568" h="6654377">
                <a:moveTo>
                  <a:pt x="5179752" y="2881514"/>
                </a:moveTo>
                <a:lnTo>
                  <a:pt x="5503690" y="2881514"/>
                </a:lnTo>
                <a:lnTo>
                  <a:pt x="1730827" y="6654377"/>
                </a:lnTo>
                <a:lnTo>
                  <a:pt x="1730827" y="6330439"/>
                </a:lnTo>
                <a:close/>
                <a:moveTo>
                  <a:pt x="5310383" y="1805749"/>
                </a:moveTo>
                <a:lnTo>
                  <a:pt x="5634321" y="1805749"/>
                </a:lnTo>
                <a:lnTo>
                  <a:pt x="1861459" y="5578611"/>
                </a:lnTo>
                <a:lnTo>
                  <a:pt x="1861459" y="5254673"/>
                </a:lnTo>
                <a:close/>
                <a:moveTo>
                  <a:pt x="6009630" y="1567545"/>
                </a:moveTo>
                <a:lnTo>
                  <a:pt x="6333568" y="1567545"/>
                </a:lnTo>
                <a:lnTo>
                  <a:pt x="2560706" y="5340407"/>
                </a:lnTo>
                <a:lnTo>
                  <a:pt x="2560706" y="5016469"/>
                </a:lnTo>
                <a:close/>
                <a:moveTo>
                  <a:pt x="3448925" y="1467652"/>
                </a:moveTo>
                <a:lnTo>
                  <a:pt x="3772863" y="1467652"/>
                </a:lnTo>
                <a:lnTo>
                  <a:pt x="0" y="5240515"/>
                </a:lnTo>
                <a:lnTo>
                  <a:pt x="0" y="4916577"/>
                </a:lnTo>
                <a:close/>
                <a:moveTo>
                  <a:pt x="5565972" y="952823"/>
                </a:moveTo>
                <a:lnTo>
                  <a:pt x="5995470" y="952823"/>
                </a:lnTo>
                <a:lnTo>
                  <a:pt x="993163" y="5955130"/>
                </a:lnTo>
                <a:lnTo>
                  <a:pt x="993163" y="5525632"/>
                </a:lnTo>
                <a:close/>
                <a:moveTo>
                  <a:pt x="5073380" y="875983"/>
                </a:moveTo>
                <a:lnTo>
                  <a:pt x="5465272" y="875983"/>
                </a:lnTo>
                <a:lnTo>
                  <a:pt x="900956" y="5440299"/>
                </a:lnTo>
                <a:lnTo>
                  <a:pt x="900956" y="5048407"/>
                </a:lnTo>
                <a:close/>
                <a:moveTo>
                  <a:pt x="4038678" y="395726"/>
                </a:moveTo>
                <a:lnTo>
                  <a:pt x="4362616" y="395726"/>
                </a:lnTo>
                <a:lnTo>
                  <a:pt x="589753" y="4168589"/>
                </a:lnTo>
                <a:lnTo>
                  <a:pt x="589753" y="3844651"/>
                </a:lnTo>
                <a:close/>
                <a:moveTo>
                  <a:pt x="5384582" y="0"/>
                </a:moveTo>
                <a:lnTo>
                  <a:pt x="5776474" y="0"/>
                </a:lnTo>
                <a:lnTo>
                  <a:pt x="1212157" y="4564317"/>
                </a:lnTo>
                <a:lnTo>
                  <a:pt x="1212157" y="4172425"/>
                </a:lnTo>
                <a:close/>
              </a:path>
            </a:pathLst>
          </a:custGeom>
          <a:pattFill prst="pct5">
            <a:fgClr>
              <a:schemeClr val="tx1">
                <a:lumMod val="50000"/>
              </a:schemeClr>
            </a:fgClr>
            <a:bgClr>
              <a:schemeClr val="bg1">
                <a:lumMod val="95000"/>
              </a:schemeClr>
            </a:bgClr>
          </a:pattFill>
        </p:spPr>
        <p:txBody>
          <a:bodyPr wrap="square" anchor="ctr">
            <a:noAutofit/>
          </a:bodyPr>
          <a:lstStyle>
            <a:lvl1pPr marL="0" indent="0" algn="ctr">
              <a:buNone/>
              <a:defRPr sz="1350" baseline="0">
                <a:latin typeface="+mj-lt"/>
              </a:defRPr>
            </a:lvl1pPr>
          </a:lstStyle>
          <a:p>
            <a:r>
              <a:rPr lang="en-US" dirty="0"/>
              <a:t>Insert Image</a:t>
            </a:r>
          </a:p>
        </p:txBody>
      </p:sp>
    </p:spTree>
    <p:extLst>
      <p:ext uri="{BB962C8B-B14F-4D97-AF65-F5344CB8AC3E}">
        <p14:creationId xmlns:p14="http://schemas.microsoft.com/office/powerpoint/2010/main" val="32797092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9144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457200" y="2209800"/>
            <a:ext cx="82296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9493493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80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Tree>
    <p:extLst>
      <p:ext uri="{BB962C8B-B14F-4D97-AF65-F5344CB8AC3E}">
        <p14:creationId xmlns:p14="http://schemas.microsoft.com/office/powerpoint/2010/main" val="2079263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1781852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57387"/>
            <a:ext cx="7772400" cy="1362075"/>
          </a:xfrm>
        </p:spPr>
        <p:txBody>
          <a:bodyPr anchor="t">
            <a:noAutofit/>
          </a:bodyPr>
          <a:lstStyle>
            <a:lvl1pPr algn="l">
              <a:defRPr sz="4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57200"/>
            <a:ext cx="7772400" cy="1500187"/>
          </a:xfrm>
        </p:spPr>
        <p:txBody>
          <a:bodyPr anchor="b">
            <a:norm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42550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5"/>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pic>
        <p:nvPicPr>
          <p:cNvPr id="7" name="Picture 6" descr="adhe-logo2.eps"/>
          <p:cNvPicPr>
            <a:picLocks noChangeAspect="1"/>
          </p:cNvPicPr>
          <p:nvPr userDrawn="1"/>
        </p:nvPicPr>
        <p:blipFill>
          <a:blip r:embed="rId2" cstate="print"/>
          <a:stretch>
            <a:fillRect/>
          </a:stretch>
        </p:blipFill>
        <p:spPr>
          <a:xfrm>
            <a:off x="2590800" y="434975"/>
            <a:ext cx="3894791" cy="2743200"/>
          </a:xfrm>
          <a:prstGeom prst="rect">
            <a:avLst/>
          </a:prstGeom>
        </p:spPr>
      </p:pic>
    </p:spTree>
    <p:extLst>
      <p:ext uri="{BB962C8B-B14F-4D97-AF65-F5344CB8AC3E}">
        <p14:creationId xmlns:p14="http://schemas.microsoft.com/office/powerpoint/2010/main" val="337370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088459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7.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solidFill>
                  <a:prstClr val="black">
                    <a:tint val="75000"/>
                  </a:prstClr>
                </a:solidFill>
              </a:rPr>
              <a:pPr/>
              <a:t>10/30/2020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387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8931804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23781311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AB64EDA-C15E-4F8D-8317-543088BF04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10/30/2020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B3178F8-26F4-4736-A8E6-D9B85C50F4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6361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114175373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833" r:id="rId20"/>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ECF940-69B7-4315-AE2B-758C18B21129}" type="datetimeFigureOut">
              <a:rPr kumimoji="0" lang="en-US" sz="1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DA250F-868C-41A6-9D90-09E2CBE02F8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52437440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350">
                <a:solidFill>
                  <a:schemeClr val="tx1">
                    <a:tint val="75000"/>
                  </a:schemeClr>
                </a:solidFill>
                <a:latin typeface="Times New Roman" pitchFamily="18" charset="0"/>
                <a:cs typeface="Times New Roman" pitchFamily="18" charset="0"/>
              </a:defRPr>
            </a:lvl1p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350">
                <a:solidFill>
                  <a:schemeClr val="tx1">
                    <a:tint val="75000"/>
                  </a:schemeClr>
                </a:solidFill>
                <a:latin typeface="Times New Roman" pitchFamily="18" charset="0"/>
                <a:cs typeface="Times New Roman" pitchFamily="18" charset="0"/>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35566488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iming>
    <p:tnLst>
      <p:par>
        <p:cTn id="1" dur="indefinite" restart="never" nodeType="tmRoot"/>
      </p:par>
    </p:tnLst>
  </p:timing>
  <p:txStyles>
    <p:titleStyle>
      <a:lvl1pPr algn="ctr" defTabSz="685800" rtl="0" eaLnBrk="1" latinLnBrk="0" hangingPunct="1">
        <a:spcBef>
          <a:spcPct val="0"/>
        </a:spcBef>
        <a:buNone/>
        <a:defRPr sz="3300" b="1" kern="1200">
          <a:solidFill>
            <a:schemeClr val="tx1"/>
          </a:solidFill>
          <a:latin typeface="Times New Roman" pitchFamily="18" charset="0"/>
          <a:ea typeface="+mj-ea"/>
          <a:cs typeface="Times New Roman" pitchFamily="18" charset="0"/>
        </a:defRPr>
      </a:lvl1pPr>
    </p:titleStyle>
    <p:bodyStyle>
      <a:lvl1pPr marL="257175" indent="-257175" algn="l" defTabSz="6858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Times New Roman" pitchFamily="18" charset="0"/>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Times New Roman" pitchFamily="18" charset="0"/>
          <a:ea typeface="+mn-ea"/>
          <a:cs typeface="Times New Roman" pitchFamily="18" charset="0"/>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Calibri" pitchFamily="34" charset="0"/>
          <a:ea typeface="+mn-ea"/>
          <a:cs typeface="Calibri" pitchFamily="34" charset="0"/>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350">
                <a:solidFill>
                  <a:schemeClr val="tx1">
                    <a:tint val="75000"/>
                  </a:schemeClr>
                </a:solidFill>
                <a:latin typeface="Times New Roman" pitchFamily="18" charset="0"/>
                <a:cs typeface="Times New Roman" pitchFamily="18" charset="0"/>
              </a:defRPr>
            </a:lvl1pPr>
          </a:lstStyle>
          <a:p>
            <a:pPr defTabSz="685800"/>
            <a:fld id="{D6ECF940-69B7-4315-AE2B-758C18B21129}" type="datetimeFigureOut">
              <a:rPr lang="en-US" smtClean="0">
                <a:solidFill>
                  <a:prstClr val="black">
                    <a:tint val="75000"/>
                  </a:prstClr>
                </a:solidFill>
              </a:rPr>
              <a:pPr defTabSz="685800"/>
              <a:t>10/30/2020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350">
                <a:solidFill>
                  <a:schemeClr val="tx1">
                    <a:tint val="75000"/>
                  </a:schemeClr>
                </a:solidFill>
                <a:latin typeface="Times New Roman" pitchFamily="18" charset="0"/>
                <a:cs typeface="Times New Roman" pitchFamily="18" charset="0"/>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FDA250F-868C-41A6-9D90-09E2CBE02F85}"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9109587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Lst>
  <p:timing>
    <p:tnLst>
      <p:par>
        <p:cTn id="1" dur="indefinite" restart="never" nodeType="tmRoot"/>
      </p:par>
    </p:tnLst>
  </p:timing>
  <p:txStyles>
    <p:titleStyle>
      <a:lvl1pPr algn="ctr" defTabSz="685800" rtl="0" eaLnBrk="1" latinLnBrk="0" hangingPunct="1">
        <a:spcBef>
          <a:spcPct val="0"/>
        </a:spcBef>
        <a:buNone/>
        <a:defRPr sz="3300" b="1" kern="1200">
          <a:solidFill>
            <a:schemeClr val="tx1"/>
          </a:solidFill>
          <a:latin typeface="Times New Roman" pitchFamily="18" charset="0"/>
          <a:ea typeface="+mj-ea"/>
          <a:cs typeface="Times New Roman" pitchFamily="18" charset="0"/>
        </a:defRPr>
      </a:lvl1pPr>
    </p:titleStyle>
    <p:bodyStyle>
      <a:lvl1pPr marL="257175" indent="-257175" algn="l" defTabSz="6858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Times New Roman" pitchFamily="18" charset="0"/>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Times New Roman" pitchFamily="18" charset="0"/>
          <a:ea typeface="+mn-ea"/>
          <a:cs typeface="Times New Roman" pitchFamily="18" charset="0"/>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Calibri" pitchFamily="34" charset="0"/>
          <a:ea typeface="+mn-ea"/>
          <a:cs typeface="Calibri" pitchFamily="34" charset="0"/>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2.xml"/><Relationship Id="rId1" Type="http://schemas.openxmlformats.org/officeDocument/2006/relationships/slideLayout" Target="../slideLayouts/slideLayout128.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3.xml"/><Relationship Id="rId1" Type="http://schemas.openxmlformats.org/officeDocument/2006/relationships/slideLayout" Target="../slideLayouts/slideLayout143.xml"/><Relationship Id="rId4" Type="http://schemas.openxmlformats.org/officeDocument/2006/relationships/image" Target="../media/image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810" y="792229"/>
            <a:ext cx="8610600" cy="440120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COORDINATING BOARD </a:t>
            </a: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2060"/>
                </a:solidFill>
                <a:effectLst/>
                <a:uLnTx/>
                <a:uFillTx/>
                <a:latin typeface="Times New Roman"/>
                <a:ea typeface="+mn-ea"/>
                <a:cs typeface="+mn-cs"/>
              </a:rPr>
              <a:t>October 30, 2020</a:t>
            </a: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338781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663125" y="4517290"/>
            <a:ext cx="7618726"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57200"/>
            <a:ext cx="2439842" cy="1719072"/>
          </a:xfrm>
          <a:prstGeom prst="rect">
            <a:avLst/>
          </a:prstGeom>
        </p:spPr>
      </p:pic>
      <p:sp>
        <p:nvSpPr>
          <p:cNvPr id="3" name="TextBox 2"/>
          <p:cNvSpPr txBox="1"/>
          <p:nvPr/>
        </p:nvSpPr>
        <p:spPr>
          <a:xfrm>
            <a:off x="638194" y="4594131"/>
            <a:ext cx="548900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2"/>
                </a:solidFill>
                <a:effectLst/>
                <a:uLnTx/>
                <a:uFillTx/>
                <a:latin typeface="Georgia"/>
                <a:ea typeface="Roboto Condensed bold" panose="02000000000000000000" pitchFamily="2" charset="0"/>
                <a:cs typeface="Roboto Condensed bold" panose="02000000000000000000" pitchFamily="2" charset="0"/>
              </a:rPr>
              <a:t>Dr. Jessie J </a:t>
            </a:r>
            <a:r>
              <a:rPr kumimoji="0" lang="en-US" sz="2400" i="0" u="none" strike="noStrike" kern="1200" cap="none" spc="0" normalizeH="0" baseline="0" noProof="0" dirty="0" smtClean="0">
                <a:ln>
                  <a:noFill/>
                </a:ln>
                <a:solidFill>
                  <a:schemeClr val="accent2"/>
                </a:solidFill>
                <a:effectLst/>
                <a:uLnTx/>
                <a:uFillTx/>
                <a:latin typeface="Georgia"/>
                <a:ea typeface="Roboto Condensed bold" panose="02000000000000000000" pitchFamily="2" charset="0"/>
                <a:cs typeface="Roboto Condensed bold" panose="02000000000000000000" pitchFamily="2" charset="0"/>
              </a:rPr>
              <a:t>Walker</a:t>
            </a:r>
          </a:p>
          <a:p>
            <a:pPr>
              <a:defRPr/>
            </a:pPr>
            <a:r>
              <a:rPr lang="en-US" sz="2400" dirty="0">
                <a:solidFill>
                  <a:schemeClr val="accent2"/>
                </a:solidFill>
              </a:rPr>
              <a:t>Assistant Director for Academic Affairs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alpha val="70000"/>
                </a:prstClr>
              </a:solidFill>
              <a:effectLst/>
              <a:uLnTx/>
              <a:uFillTx/>
              <a:latin typeface="Georgia"/>
              <a:ea typeface="Roboto Condensed bold" panose="02000000000000000000" pitchFamily="2" charset="0"/>
              <a:cs typeface="Roboto Condensed bold" panose="02000000000000000000" pitchFamily="2" charset="0"/>
            </a:endParaRPr>
          </a:p>
        </p:txBody>
      </p:sp>
    </p:spTree>
    <p:extLst>
      <p:ext uri="{BB962C8B-B14F-4D97-AF65-F5344CB8AC3E}">
        <p14:creationId xmlns:p14="http://schemas.microsoft.com/office/powerpoint/2010/main" val="313441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txBox="1">
            <a:spLocks/>
          </p:cNvSpPr>
          <p:nvPr/>
        </p:nvSpPr>
        <p:spPr>
          <a:xfrm>
            <a:off x="381000" y="3570787"/>
            <a:ext cx="7583027" cy="989823"/>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charset="0"/>
                <a:ea typeface="Calibri" charset="0"/>
                <a:cs typeface="Calibri" charset="0"/>
              </a:rPr>
              <a:t>ACADEMIC COMMITTEE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charset="0"/>
                <a:ea typeface="Calibri" charset="0"/>
                <a:cs typeface="Calibri" charset="0"/>
              </a:rPr>
              <a:t>CONSENT AGENDA ITEMS</a:t>
            </a:r>
            <a:endParaRPr kumimoji="0" lang="en-US" sz="3600" b="0" i="0" u="none" strike="noStrike" kern="1200" cap="none" spc="0" normalizeH="0" baseline="0" noProof="0" dirty="0">
              <a:ln>
                <a:noFill/>
              </a:ln>
              <a:solidFill>
                <a:srgbClr val="F3644D"/>
              </a:solidFill>
              <a:effectLst/>
              <a:uLnTx/>
              <a:uFillTx/>
              <a:latin typeface="Calibri" charset="0"/>
              <a:ea typeface="Calibri" charset="0"/>
              <a:cs typeface="Calibri" charset="0"/>
            </a:endParaRPr>
          </a:p>
        </p:txBody>
      </p:sp>
      <p:cxnSp>
        <p:nvCxnSpPr>
          <p:cNvPr id="17" name="Straight Connector 16"/>
          <p:cNvCxnSpPr/>
          <p:nvPr/>
        </p:nvCxnSpPr>
        <p:spPr>
          <a:xfrm>
            <a:off x="663125" y="4517290"/>
            <a:ext cx="7618726"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49457"/>
            <a:ext cx="2439842" cy="1719072"/>
          </a:xfrm>
          <a:prstGeom prst="rect">
            <a:avLst/>
          </a:prstGeom>
        </p:spPr>
      </p:pic>
    </p:spTree>
    <p:extLst>
      <p:ext uri="{BB962C8B-B14F-4D97-AF65-F5344CB8AC3E}">
        <p14:creationId xmlns:p14="http://schemas.microsoft.com/office/powerpoint/2010/main" val="1321729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600" dirty="0"/>
              <a:t/>
            </a:r>
            <a:br>
              <a:rPr lang="en-US" sz="3600" dirty="0"/>
            </a:br>
            <a:r>
              <a:rPr lang="en-US" sz="3600" dirty="0"/>
              <a:t>Consent Items</a:t>
            </a:r>
            <a:r>
              <a:rPr lang="en-US" sz="2800" dirty="0"/>
              <a:t/>
            </a:r>
            <a:br>
              <a:rPr lang="en-US" sz="2800" dirty="0"/>
            </a:br>
            <a:r>
              <a:rPr lang="en-US" sz="3600" dirty="0"/>
              <a:t>					</a:t>
            </a:r>
          </a:p>
        </p:txBody>
      </p:sp>
      <p:sp>
        <p:nvSpPr>
          <p:cNvPr id="3" name="Content Placeholder 2"/>
          <p:cNvSpPr>
            <a:spLocks noGrp="1"/>
          </p:cNvSpPr>
          <p:nvPr>
            <p:ph sz="half" idx="10"/>
          </p:nvPr>
        </p:nvSpPr>
        <p:spPr>
          <a:xfrm>
            <a:off x="457200" y="1600200"/>
            <a:ext cx="8001000" cy="4572000"/>
          </a:xfrm>
        </p:spPr>
        <p:txBody>
          <a:bodyPr/>
          <a:lstStyle/>
          <a:p>
            <a:pPr marL="0" indent="0">
              <a:buNone/>
            </a:pPr>
            <a:endParaRPr lang="en-US" sz="2300" dirty="0"/>
          </a:p>
          <a:p>
            <a:pPr marL="0" indent="0">
              <a:buNone/>
            </a:pPr>
            <a:endParaRPr lang="en-US" sz="2300" dirty="0"/>
          </a:p>
        </p:txBody>
      </p:sp>
      <p:sp>
        <p:nvSpPr>
          <p:cNvPr id="5" name="Rectangle 4"/>
          <p:cNvSpPr/>
          <p:nvPr/>
        </p:nvSpPr>
        <p:spPr>
          <a:xfrm>
            <a:off x="228600" y="1630680"/>
            <a:ext cx="8686800"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*13.	Henderson State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Bachelor of Science in Computer Engineering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*14-15.	North Arkansas College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Associate of Science in Cybersecurity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Technical Certificate in Programming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Associate of Science in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Data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*16.</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University of Arkansas at Little Rock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Bachelor of Science in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Cybersecurity</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17.</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University of Arkansas – Rich Mountain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Associate of Applied Science in Massage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Certificate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Proficiency in in Aesthetics </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36576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*Numbers refer to main agenda</a:t>
            </a:r>
          </a:p>
        </p:txBody>
      </p:sp>
    </p:spTree>
    <p:extLst>
      <p:ext uri="{BB962C8B-B14F-4D97-AF65-F5344CB8AC3E}">
        <p14:creationId xmlns:p14="http://schemas.microsoft.com/office/powerpoint/2010/main" val="582633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600"/>
            <a:ext cx="9144000" cy="1371600"/>
          </a:xfrm>
        </p:spPr>
        <p:txBody>
          <a:bodyPr/>
          <a:lstStyle/>
          <a:p>
            <a:r>
              <a:rPr lang="en-US" sz="3200" dirty="0"/>
              <a:t>Agenda Item  no. </a:t>
            </a:r>
            <a:r>
              <a:rPr lang="en-US" sz="3200" dirty="0" smtClean="0"/>
              <a:t>18</a:t>
            </a:r>
            <a:r>
              <a:rPr lang="en-US" sz="3200" dirty="0"/>
              <a:t/>
            </a:r>
            <a:br>
              <a:rPr lang="en-US" sz="3200" dirty="0"/>
            </a:br>
            <a:r>
              <a:rPr lang="en-US" sz="3200" dirty="0"/>
              <a:t>Institutional Certification </a:t>
            </a:r>
            <a:br>
              <a:rPr lang="en-US" sz="3200" dirty="0"/>
            </a:br>
            <a:r>
              <a:rPr lang="en-US" sz="3200" dirty="0"/>
              <a:t>Advisory Committee: Resolutions </a:t>
            </a:r>
          </a:p>
        </p:txBody>
      </p:sp>
      <p:sp>
        <p:nvSpPr>
          <p:cNvPr id="3" name="Subtitle 2"/>
          <p:cNvSpPr>
            <a:spLocks noGrp="1"/>
          </p:cNvSpPr>
          <p:nvPr>
            <p:ph type="body" idx="1"/>
          </p:nvPr>
        </p:nvSpPr>
        <p:spPr>
          <a:xfrm>
            <a:off x="457200" y="1752600"/>
            <a:ext cx="8001000" cy="1143000"/>
          </a:xfrm>
        </p:spPr>
        <p:txBody>
          <a:bodyPr>
            <a:normAutofit/>
          </a:body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p>
        </p:txBody>
      </p:sp>
    </p:spTree>
    <p:extLst>
      <p:ext uri="{BB962C8B-B14F-4D97-AF65-F5344CB8AC3E}">
        <p14:creationId xmlns:p14="http://schemas.microsoft.com/office/powerpoint/2010/main" val="2375921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a:t>Institutional Certification Advisory Committee (ICAC)</a:t>
            </a:r>
          </a:p>
        </p:txBody>
      </p:sp>
      <p:sp>
        <p:nvSpPr>
          <p:cNvPr id="3" name="Content Placeholder 2"/>
          <p:cNvSpPr>
            <a:spLocks noGrp="1"/>
          </p:cNvSpPr>
          <p:nvPr>
            <p:ph sz="half" idx="10"/>
          </p:nvPr>
        </p:nvSpPr>
        <p:spPr>
          <a:xfrm>
            <a:off x="457200" y="1600200"/>
            <a:ext cx="8001000" cy="4572000"/>
          </a:xfrm>
        </p:spPr>
        <p:txBody>
          <a:bodyPr/>
          <a:lstStyle/>
          <a:p>
            <a:pPr marL="0" indent="0">
              <a:buNone/>
            </a:pPr>
            <a:endParaRPr lang="en-US" sz="2300" dirty="0" smtClean="0"/>
          </a:p>
          <a:p>
            <a:pPr marL="0" indent="0">
              <a:buNone/>
            </a:pPr>
            <a:endParaRPr lang="en-US" sz="2300" dirty="0"/>
          </a:p>
          <a:p>
            <a:r>
              <a:rPr lang="en-US" smtClean="0"/>
              <a:t> 4 </a:t>
            </a:r>
            <a:r>
              <a:rPr lang="en-US" dirty="0" smtClean="0"/>
              <a:t>Colleges</a:t>
            </a:r>
            <a:endParaRPr lang="en-US" dirty="0"/>
          </a:p>
          <a:p>
            <a:r>
              <a:rPr lang="en-US" dirty="0" smtClean="0"/>
              <a:t>19 Degree and Certificate Programs </a:t>
            </a:r>
          </a:p>
          <a:p>
            <a:pPr marL="0" indent="0">
              <a:buNone/>
            </a:pPr>
            <a:endParaRPr lang="en-US" sz="2000" b="1" dirty="0"/>
          </a:p>
          <a:p>
            <a:pPr marL="0" indent="0">
              <a:buNone/>
            </a:pPr>
            <a:endParaRPr lang="en-US" sz="2300" dirty="0" smtClean="0"/>
          </a:p>
        </p:txBody>
      </p:sp>
      <p:sp>
        <p:nvSpPr>
          <p:cNvPr id="5" name="Rectangle 4"/>
          <p:cNvSpPr/>
          <p:nvPr/>
        </p:nvSpPr>
        <p:spPr>
          <a:xfrm>
            <a:off x="228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33771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600"/>
            <a:ext cx="9144000" cy="1371600"/>
          </a:xfrm>
        </p:spPr>
        <p:txBody>
          <a:bodyPr/>
          <a:lstStyle/>
          <a:p>
            <a:r>
              <a:rPr lang="en-US" sz="3200" dirty="0"/>
              <a:t>Agenda Item  no. </a:t>
            </a:r>
            <a:r>
              <a:rPr lang="en-US" sz="3200" dirty="0" smtClean="0"/>
              <a:t>19</a:t>
            </a:r>
            <a:r>
              <a:rPr lang="en-US" sz="3200" dirty="0"/>
              <a:t/>
            </a:r>
            <a:br>
              <a:rPr lang="en-US" sz="3200" dirty="0"/>
            </a:br>
            <a:r>
              <a:rPr lang="en-US" sz="3200" dirty="0"/>
              <a:t>Letters of NOTIFICATION</a:t>
            </a:r>
          </a:p>
        </p:txBody>
      </p:sp>
      <p:sp>
        <p:nvSpPr>
          <p:cNvPr id="3" name="Subtitle 2"/>
          <p:cNvSpPr>
            <a:spLocks noGrp="1"/>
          </p:cNvSpPr>
          <p:nvPr>
            <p:ph type="body" idx="1"/>
          </p:nvPr>
        </p:nvSpPr>
        <p:spPr>
          <a:xfrm>
            <a:off x="533400" y="1905000"/>
            <a:ext cx="8001000" cy="1447800"/>
          </a:xfrm>
        </p:spPr>
        <p:txBody>
          <a:bodyPr>
            <a:normAutofit/>
          </a:body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a:defRPr/>
            </a:pPr>
            <a:endParaRPr lang="en-US" sz="9600" b="1" dirty="0">
              <a:solidFill>
                <a:schemeClr val="tx1">
                  <a:alpha val="70000"/>
                </a:schemeClr>
              </a:solidFill>
              <a:ea typeface="Roboto Condensed bold" panose="02000000000000000000" pitchFamily="2" charset="0"/>
              <a:cs typeface="Roboto Condensed bold" panose="02000000000000000000" pitchFamily="2" charset="0"/>
            </a:endParaRPr>
          </a:p>
          <a:p>
            <a:endParaRPr lang="en-US" dirty="0"/>
          </a:p>
        </p:txBody>
      </p:sp>
    </p:spTree>
    <p:extLst>
      <p:ext uri="{BB962C8B-B14F-4D97-AF65-F5344CB8AC3E}">
        <p14:creationId xmlns:p14="http://schemas.microsoft.com/office/powerpoint/2010/main" val="654803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a:t/>
            </a:r>
            <a:br>
              <a:rPr lang="en-US" sz="3200" dirty="0"/>
            </a:br>
            <a:r>
              <a:rPr lang="en-US" sz="3200" dirty="0"/>
              <a:t/>
            </a:r>
            <a:br>
              <a:rPr lang="en-US" sz="3200" dirty="0"/>
            </a:br>
            <a:r>
              <a:rPr lang="en-US" sz="3200" dirty="0"/>
              <a:t/>
            </a:r>
            <a:br>
              <a:rPr lang="en-US" sz="3200" dirty="0"/>
            </a:br>
            <a:r>
              <a:rPr lang="en-US" sz="2800" dirty="0"/>
              <a:t>Letters of Notification</a:t>
            </a:r>
            <a:br>
              <a:rPr lang="en-US" sz="2800" dirty="0"/>
            </a:br>
            <a:r>
              <a:rPr lang="en-US" sz="5300" dirty="0"/>
              <a:t/>
            </a:r>
            <a:br>
              <a:rPr lang="en-US" sz="5300" dirty="0"/>
            </a:br>
            <a:r>
              <a:rPr lang="en-US" dirty="0"/>
              <a:t>	</a:t>
            </a:r>
          </a:p>
        </p:txBody>
      </p:sp>
      <p:sp>
        <p:nvSpPr>
          <p:cNvPr id="3" name="Content Placeholder 2"/>
          <p:cNvSpPr>
            <a:spLocks noGrp="1"/>
          </p:cNvSpPr>
          <p:nvPr>
            <p:ph sz="half" idx="10"/>
          </p:nvPr>
        </p:nvSpPr>
        <p:spPr>
          <a:xfrm>
            <a:off x="457200" y="1905000"/>
            <a:ext cx="8305800" cy="4648200"/>
          </a:xfrm>
        </p:spPr>
        <p:txBody>
          <a:bodyPr/>
          <a:lstStyle/>
          <a:p>
            <a:pPr>
              <a:buSzPct val="145000"/>
              <a:buNone/>
            </a:pPr>
            <a:endParaRPr lang="en-US" sz="2400" b="1" dirty="0"/>
          </a:p>
          <a:p>
            <a:pPr>
              <a:buSzPct val="145000"/>
            </a:pPr>
            <a:r>
              <a:rPr lang="en-US" sz="2400" dirty="0"/>
              <a:t>Programs approved by the ADHE Director</a:t>
            </a:r>
          </a:p>
          <a:p>
            <a:pPr marL="0" indent="0">
              <a:buSzPct val="145000"/>
              <a:buNone/>
            </a:pPr>
            <a:endParaRPr lang="en-US" sz="2400" dirty="0"/>
          </a:p>
          <a:p>
            <a:pPr>
              <a:buSzPct val="145000"/>
            </a:pPr>
            <a:r>
              <a:rPr lang="en-US" sz="2400" dirty="0"/>
              <a:t>Programs must be included on the AHECB agenda prior to initiation </a:t>
            </a:r>
          </a:p>
          <a:p>
            <a:pPr marL="0" indent="0">
              <a:buSzPct val="145000"/>
              <a:buNone/>
            </a:pPr>
            <a:endParaRPr lang="en-US" sz="2400" dirty="0"/>
          </a:p>
          <a:p>
            <a:pPr>
              <a:buSzPct val="145000"/>
            </a:pPr>
            <a:r>
              <a:rPr lang="en-US" sz="2400" dirty="0"/>
              <a:t>Programs are reasonable and moderate extensions of existing certificates and degrees</a:t>
            </a:r>
          </a:p>
          <a:p>
            <a:pPr>
              <a:buNone/>
            </a:pPr>
            <a:endParaRPr lang="en-US" sz="2400" dirty="0"/>
          </a:p>
          <a:p>
            <a:pPr>
              <a:buNone/>
            </a:pPr>
            <a:endParaRPr lang="en-US" sz="2400" dirty="0"/>
          </a:p>
          <a:p>
            <a:endParaRPr lang="en-US" sz="2400" dirty="0"/>
          </a:p>
          <a:p>
            <a:pPr>
              <a:buNone/>
            </a:pPr>
            <a:endParaRPr lang="en-US" sz="2400" dirty="0"/>
          </a:p>
          <a:p>
            <a:endParaRPr lang="en-US" sz="2400" dirty="0"/>
          </a:p>
        </p:txBody>
      </p:sp>
    </p:spTree>
    <p:extLst>
      <p:ext uri="{BB962C8B-B14F-4D97-AF65-F5344CB8AC3E}">
        <p14:creationId xmlns:p14="http://schemas.microsoft.com/office/powerpoint/2010/main" val="3900522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600"/>
            <a:ext cx="9144000" cy="1371600"/>
          </a:xfrm>
        </p:spPr>
        <p:txBody>
          <a:bodyPr/>
          <a:lstStyle/>
          <a:p>
            <a:r>
              <a:rPr lang="en-US" sz="3200" dirty="0"/>
              <a:t>Agenda Item  no. </a:t>
            </a:r>
            <a:r>
              <a:rPr lang="en-US" sz="3200" dirty="0" smtClean="0"/>
              <a:t>20</a:t>
            </a:r>
            <a:r>
              <a:rPr lang="en-US" sz="3200" dirty="0"/>
              <a:t/>
            </a:r>
            <a:br>
              <a:rPr lang="en-US" sz="3200" dirty="0"/>
            </a:br>
            <a:r>
              <a:rPr lang="en-US" sz="3200" dirty="0"/>
              <a:t>Letters of Intent</a:t>
            </a:r>
          </a:p>
        </p:txBody>
      </p:sp>
      <p:sp>
        <p:nvSpPr>
          <p:cNvPr id="3" name="Subtitle 2"/>
          <p:cNvSpPr>
            <a:spLocks noGrp="1"/>
          </p:cNvSpPr>
          <p:nvPr>
            <p:ph type="body" idx="1"/>
          </p:nvPr>
        </p:nvSpPr>
        <p:spPr>
          <a:xfrm>
            <a:off x="533400" y="1905000"/>
            <a:ext cx="8001000" cy="1447800"/>
          </a:xfrm>
        </p:spPr>
        <p:txBody>
          <a:bodyPr>
            <a:normAutofit/>
          </a:body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a:defRPr/>
            </a:pPr>
            <a:endParaRPr lang="en-US" sz="9600" b="1" dirty="0">
              <a:solidFill>
                <a:schemeClr val="tx1">
                  <a:alpha val="70000"/>
                </a:schemeClr>
              </a:solidFill>
              <a:ea typeface="Roboto Condensed bold" panose="02000000000000000000" pitchFamily="2" charset="0"/>
              <a:cs typeface="Roboto Condensed bold" panose="02000000000000000000" pitchFamily="2" charset="0"/>
            </a:endParaRPr>
          </a:p>
          <a:p>
            <a:endParaRPr lang="en-US" dirty="0"/>
          </a:p>
        </p:txBody>
      </p:sp>
    </p:spTree>
    <p:extLst>
      <p:ext uri="{BB962C8B-B14F-4D97-AF65-F5344CB8AC3E}">
        <p14:creationId xmlns:p14="http://schemas.microsoft.com/office/powerpoint/2010/main" val="43999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524000"/>
          </a:xfrm>
        </p:spPr>
        <p:txBody>
          <a:bodyPr>
            <a:noAutofit/>
          </a:bodyPr>
          <a:lstStyle/>
          <a:p>
            <a:r>
              <a:rPr lang="en-US" sz="3200" dirty="0"/>
              <a:t/>
            </a:r>
            <a:br>
              <a:rPr lang="en-US" sz="3200" dirty="0"/>
            </a:br>
            <a:r>
              <a:rPr lang="en-US" sz="2800" dirty="0"/>
              <a:t/>
            </a:r>
            <a:br>
              <a:rPr lang="en-US" sz="2800" dirty="0"/>
            </a:br>
            <a:r>
              <a:rPr lang="en-US" sz="2800" dirty="0"/>
              <a:t>Letters of Intent</a:t>
            </a:r>
            <a:r>
              <a:rPr lang="en-US" sz="5300" dirty="0"/>
              <a:t/>
            </a:r>
            <a:br>
              <a:rPr lang="en-US" sz="5300" dirty="0"/>
            </a:br>
            <a:r>
              <a:rPr lang="en-US" dirty="0"/>
              <a:t>	</a:t>
            </a:r>
          </a:p>
        </p:txBody>
      </p:sp>
      <p:sp>
        <p:nvSpPr>
          <p:cNvPr id="3" name="Content Placeholder 2"/>
          <p:cNvSpPr>
            <a:spLocks noGrp="1"/>
          </p:cNvSpPr>
          <p:nvPr>
            <p:ph sz="half" idx="10"/>
          </p:nvPr>
        </p:nvSpPr>
        <p:spPr>
          <a:xfrm>
            <a:off x="457200" y="1905000"/>
            <a:ext cx="8305800" cy="4648200"/>
          </a:xfrm>
        </p:spPr>
        <p:txBody>
          <a:bodyPr/>
          <a:lstStyle/>
          <a:p>
            <a:pPr>
              <a:buSzPct val="145000"/>
              <a:buNone/>
            </a:pPr>
            <a:endParaRPr lang="en-US" sz="2400" b="1" dirty="0"/>
          </a:p>
          <a:p>
            <a:pPr>
              <a:buSzPct val="145000"/>
            </a:pPr>
            <a:r>
              <a:rPr lang="en-US" sz="2400" dirty="0"/>
              <a:t>Notification of institutional plans to offer new programs or organizational units that require Coordinating Board approval</a:t>
            </a:r>
          </a:p>
          <a:p>
            <a:pPr marL="0" indent="0">
              <a:buSzPct val="145000"/>
              <a:buNone/>
            </a:pPr>
            <a:endParaRPr lang="en-US" sz="2400" dirty="0"/>
          </a:p>
          <a:p>
            <a:pPr>
              <a:buSzPct val="145000"/>
            </a:pPr>
            <a:r>
              <a:rPr lang="en-US" sz="2400" dirty="0"/>
              <a:t>Chief academic officers and chief executive officers can comment on the proposals before consideration by AHECB</a:t>
            </a:r>
          </a:p>
          <a:p>
            <a:pPr>
              <a:buNone/>
            </a:pPr>
            <a:endParaRPr lang="en-US" sz="2400" dirty="0"/>
          </a:p>
          <a:p>
            <a:pPr>
              <a:buNone/>
            </a:pPr>
            <a:endParaRPr lang="en-US" sz="2400" dirty="0"/>
          </a:p>
          <a:p>
            <a:endParaRPr lang="en-US" sz="2400" dirty="0"/>
          </a:p>
          <a:p>
            <a:pPr>
              <a:buNone/>
            </a:pPr>
            <a:endParaRPr lang="en-US" sz="2400" dirty="0"/>
          </a:p>
          <a:p>
            <a:endParaRPr lang="en-US" sz="2400" dirty="0"/>
          </a:p>
        </p:txBody>
      </p:sp>
    </p:spTree>
    <p:extLst>
      <p:ext uri="{BB962C8B-B14F-4D97-AF65-F5344CB8AC3E}">
        <p14:creationId xmlns:p14="http://schemas.microsoft.com/office/powerpoint/2010/main" val="3788666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810" y="792229"/>
            <a:ext cx="8610600" cy="50167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solidFill>
                <a:srgbClr val="002060"/>
              </a:solidFill>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2060"/>
                </a:solidFill>
                <a:effectLst/>
                <a:uLnTx/>
                <a:uFillTx/>
                <a:latin typeface="Times New Roman"/>
                <a:ea typeface="+mn-ea"/>
                <a:cs typeface="+mn-cs"/>
              </a:rPr>
              <a:t>FULL AHECB Meeting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solidFill>
                <a:srgbClr val="002060"/>
              </a:solidFill>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
        <p:nvSpPr>
          <p:cNvPr id="3" name="TextBox 2"/>
          <p:cNvSpPr txBox="1"/>
          <p:nvPr/>
        </p:nvSpPr>
        <p:spPr>
          <a:xfrm>
            <a:off x="355810" y="792229"/>
            <a:ext cx="8610600" cy="440120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COORDINATING BOARD </a:t>
            </a: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2060"/>
                </a:solidFill>
                <a:effectLst/>
                <a:uLnTx/>
                <a:uFillTx/>
                <a:latin typeface="Times New Roman"/>
                <a:ea typeface="+mn-ea"/>
                <a:cs typeface="+mn-cs"/>
              </a:rPr>
              <a:t>October 30, 2020</a:t>
            </a: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4058515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1249363"/>
            <a:ext cx="8534400" cy="1981200"/>
          </a:xfrm>
        </p:spPr>
        <p:txBody>
          <a:bodyPr/>
          <a:lstStyle/>
          <a:p>
            <a:r>
              <a:rPr lang="en-US" sz="2800" dirty="0"/>
              <a:t>Agenda item no. </a:t>
            </a:r>
            <a:r>
              <a:rPr lang="en-US" sz="2800" dirty="0" smtClean="0"/>
              <a:t>11:</a:t>
            </a:r>
            <a:r>
              <a:rPr lang="en-US" sz="2800" dirty="0"/>
              <a:t/>
            </a:r>
            <a:br>
              <a:rPr lang="en-US" sz="2800" dirty="0"/>
            </a:br>
            <a:r>
              <a:rPr lang="en-US" sz="2800" dirty="0"/>
              <a:t>REPORT ON intercollegiate ATHLETIC REVENUES &amp; </a:t>
            </a:r>
            <a:r>
              <a:rPr lang="en-US" sz="2800" dirty="0" smtClean="0"/>
              <a:t>EXPENDITURES 2019-20</a:t>
            </a:r>
            <a:endParaRPr lang="en-US" sz="2800" dirty="0"/>
          </a:p>
        </p:txBody>
      </p:sp>
      <p:sp>
        <p:nvSpPr>
          <p:cNvPr id="3" name="Subtitle 2"/>
          <p:cNvSpPr>
            <a:spLocks noGrp="1"/>
          </p:cNvSpPr>
          <p:nvPr>
            <p:ph type="body" idx="1"/>
          </p:nvPr>
        </p:nvSpPr>
        <p:spPr>
          <a:xfrm>
            <a:off x="369447" y="3230563"/>
            <a:ext cx="8001000" cy="144780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r>
              <a:rPr lang="en-US" sz="9600" dirty="0"/>
              <a:t>Nick Fuller</a:t>
            </a:r>
          </a:p>
          <a:p>
            <a:r>
              <a:rPr lang="en-US" sz="9600" dirty="0" smtClean="0"/>
              <a:t>Assistant Director for Finance</a:t>
            </a:r>
            <a:endParaRPr lang="en-US" sz="9600" dirty="0"/>
          </a:p>
          <a:p>
            <a:endParaRPr lang="en-US" dirty="0"/>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307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460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619870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662"/>
            <a:ext cx="9144000" cy="1100938"/>
          </a:xfrm>
        </p:spPr>
        <p:txBody>
          <a:bodyPr>
            <a:noAutofit/>
          </a:bodyPr>
          <a:lstStyle/>
          <a:p>
            <a:r>
              <a:rPr lang="en-US" sz="3600" dirty="0"/>
              <a:t/>
            </a:r>
            <a:br>
              <a:rPr lang="en-US" sz="3600" dirty="0"/>
            </a:br>
            <a:r>
              <a:rPr lang="en-US" sz="3600" dirty="0" smtClean="0"/>
              <a:t>Approve Minutes</a:t>
            </a:r>
            <a:r>
              <a:rPr lang="en-US" sz="2800" dirty="0" smtClean="0"/>
              <a:t/>
            </a:r>
            <a:br>
              <a:rPr lang="en-US" sz="2800" dirty="0" smtClean="0"/>
            </a:br>
            <a:r>
              <a:rPr lang="en-US" sz="3600" dirty="0" smtClean="0"/>
              <a:t>					</a:t>
            </a:r>
            <a:endParaRPr lang="en-US" sz="3600" dirty="0"/>
          </a:p>
        </p:txBody>
      </p:sp>
      <p:sp>
        <p:nvSpPr>
          <p:cNvPr id="3" name="Content Placeholder 2"/>
          <p:cNvSpPr>
            <a:spLocks noGrp="1"/>
          </p:cNvSpPr>
          <p:nvPr>
            <p:ph sz="half" idx="10"/>
          </p:nvPr>
        </p:nvSpPr>
        <p:spPr>
          <a:xfrm>
            <a:off x="1129553" y="1371600"/>
            <a:ext cx="8001000" cy="4572000"/>
          </a:xfrm>
        </p:spPr>
        <p:txBody>
          <a:bodyPr/>
          <a:lstStyle/>
          <a:p>
            <a:pPr marL="0" indent="0">
              <a:buNone/>
            </a:pPr>
            <a:endParaRPr lang="en-US" sz="2300" dirty="0" smtClean="0"/>
          </a:p>
          <a:p>
            <a:pPr marL="0" indent="0">
              <a:buNone/>
            </a:pPr>
            <a:endParaRPr lang="en-US" sz="2300" dirty="0" smtClean="0"/>
          </a:p>
        </p:txBody>
      </p:sp>
      <p:sp>
        <p:nvSpPr>
          <p:cNvPr id="5" name="Rectangle 4"/>
          <p:cNvSpPr/>
          <p:nvPr/>
        </p:nvSpPr>
        <p:spPr>
          <a:xfrm>
            <a:off x="1913323" y="1371600"/>
            <a:ext cx="6469895" cy="30777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July 31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Regular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Meeting</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September 11 Special Meeting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4658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716"/>
            <a:ext cx="9144000" cy="1122883"/>
          </a:xfrm>
        </p:spPr>
        <p:txBody>
          <a:bodyPr>
            <a:noAutofit/>
          </a:bodyPr>
          <a:lstStyle/>
          <a:p>
            <a:r>
              <a:rPr lang="en-US" sz="3200" dirty="0" smtClean="0"/>
              <a:t>Appointment </a:t>
            </a:r>
            <a:r>
              <a:rPr lang="en-US" sz="3200" dirty="0"/>
              <a:t>of Nominating Committee </a:t>
            </a:r>
          </a:p>
        </p:txBody>
      </p:sp>
      <p:sp>
        <p:nvSpPr>
          <p:cNvPr id="3" name="Content Placeholder 2"/>
          <p:cNvSpPr>
            <a:spLocks noGrp="1"/>
          </p:cNvSpPr>
          <p:nvPr>
            <p:ph sz="half" idx="10"/>
          </p:nvPr>
        </p:nvSpPr>
        <p:spPr>
          <a:xfrm>
            <a:off x="685800" y="1447800"/>
            <a:ext cx="8001000" cy="2895600"/>
          </a:xfrm>
        </p:spPr>
        <p:txBody>
          <a:bodyPr/>
          <a:lstStyle/>
          <a:p>
            <a:pPr marL="0" indent="0">
              <a:buNone/>
            </a:pPr>
            <a:endParaRPr lang="en-US" sz="2300" dirty="0" smtClean="0"/>
          </a:p>
          <a:p>
            <a:pPr marL="0" indent="0">
              <a:buNone/>
            </a:pPr>
            <a:r>
              <a:rPr lang="en-US" sz="2000" dirty="0" smtClean="0">
                <a:latin typeface="Arial" panose="020B0604020202020204" pitchFamily="34" charset="0"/>
                <a:cs typeface="Arial" panose="020B0604020202020204" pitchFamily="34" charset="0"/>
              </a:rPr>
              <a:t>Chairman Jim Carr will </a:t>
            </a:r>
            <a:r>
              <a:rPr lang="en-US" sz="2000" dirty="0">
                <a:latin typeface="Arial" panose="020B0604020202020204" pitchFamily="34" charset="0"/>
                <a:cs typeface="Arial" panose="020B0604020202020204" pitchFamily="34" charset="0"/>
              </a:rPr>
              <a:t>appoint members of the Arkansas Higher Education Coordinating Board nominating </a:t>
            </a:r>
            <a:r>
              <a:rPr lang="en-US" sz="2000" dirty="0" smtClean="0">
                <a:latin typeface="Arial" panose="020B0604020202020204" pitchFamily="34" charset="0"/>
                <a:cs typeface="Arial" panose="020B0604020202020204" pitchFamily="34" charset="0"/>
              </a:rPr>
              <a:t>committee.  </a:t>
            </a:r>
            <a:r>
              <a:rPr lang="en-US" sz="2000" dirty="0">
                <a:latin typeface="Arial" panose="020B0604020202020204" pitchFamily="34" charset="0"/>
                <a:cs typeface="Arial" panose="020B0604020202020204" pitchFamily="34" charset="0"/>
              </a:rPr>
              <a:t>The nominating committee will recommend Board officers for </a:t>
            </a:r>
            <a:r>
              <a:rPr lang="en-US" sz="2000" dirty="0" smtClean="0">
                <a:latin typeface="Arial" panose="020B0604020202020204" pitchFamily="34" charset="0"/>
                <a:cs typeface="Arial" panose="020B0604020202020204" pitchFamily="34" charset="0"/>
              </a:rPr>
              <a:t>2021-22 </a:t>
            </a:r>
            <a:r>
              <a:rPr lang="en-US" sz="2000" dirty="0">
                <a:latin typeface="Arial" panose="020B0604020202020204" pitchFamily="34" charset="0"/>
                <a:cs typeface="Arial" panose="020B0604020202020204" pitchFamily="34" charset="0"/>
              </a:rPr>
              <a:t>at the January </a:t>
            </a:r>
            <a:r>
              <a:rPr lang="en-US" sz="2000" dirty="0" smtClean="0">
                <a:latin typeface="Arial" panose="020B0604020202020204" pitchFamily="34" charset="0"/>
                <a:cs typeface="Arial" panose="020B0604020202020204" pitchFamily="34" charset="0"/>
              </a:rPr>
              <a:t>29, 2021 </a:t>
            </a:r>
            <a:r>
              <a:rPr lang="en-US" sz="2000" dirty="0">
                <a:latin typeface="Arial" panose="020B0604020202020204" pitchFamily="34" charset="0"/>
                <a:cs typeface="Arial" panose="020B0604020202020204" pitchFamily="34" charset="0"/>
              </a:rPr>
              <a:t>meeting</a:t>
            </a:r>
            <a:r>
              <a:rPr lang="en-US" sz="2000" dirty="0" smtClean="0">
                <a:latin typeface="Arial" panose="020B0604020202020204" pitchFamily="34" charset="0"/>
                <a:cs typeface="Arial" panose="020B0604020202020204" pitchFamily="34" charset="0"/>
              </a:rPr>
              <a:t>.</a:t>
            </a:r>
          </a:p>
          <a:p>
            <a:pPr marL="0" indent="0">
              <a:buNone/>
            </a:pPr>
            <a:endParaRPr lang="en-US" b="1" dirty="0"/>
          </a:p>
          <a:p>
            <a:pPr marL="0" indent="0">
              <a:buNone/>
            </a:pPr>
            <a:endParaRPr lang="en-US" sz="2300" dirty="0" smtClean="0"/>
          </a:p>
        </p:txBody>
      </p:sp>
      <p:sp>
        <p:nvSpPr>
          <p:cNvPr id="5" name="Rectangle 4"/>
          <p:cNvSpPr/>
          <p:nvPr/>
        </p:nvSpPr>
        <p:spPr>
          <a:xfrm>
            <a:off x="228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638505" y="3751043"/>
            <a:ext cx="4572000" cy="1323439"/>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Chair - Dr</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Michael Stanton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Chris Gilliam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Lori Griffin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Chad </a:t>
            </a:r>
            <a:r>
              <a:rPr kumimoji="0" lang="en-US" sz="2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Hooten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273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140"/>
            <a:ext cx="9144000" cy="1159459"/>
          </a:xfrm>
        </p:spPr>
        <p:txBody>
          <a:bodyPr>
            <a:noAutofit/>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2021 </a:t>
            </a:r>
            <a:r>
              <a:rPr lang="en-US" sz="3200" dirty="0"/>
              <a:t>Coordinating Board Meeting Schedule </a:t>
            </a:r>
            <a:r>
              <a:rPr lang="en-US" sz="2800" dirty="0" smtClean="0"/>
              <a:t/>
            </a:r>
            <a:br>
              <a:rPr lang="en-US" sz="2800" dirty="0" smtClean="0"/>
            </a:br>
            <a:r>
              <a:rPr lang="en-US" sz="5300" dirty="0" smtClean="0"/>
              <a:t/>
            </a:r>
            <a:br>
              <a:rPr lang="en-US" sz="5300" dirty="0" smtClean="0"/>
            </a:br>
            <a:r>
              <a:rPr lang="en-US" dirty="0" smtClean="0"/>
              <a:t>	</a:t>
            </a:r>
            <a:endParaRPr lang="en-US" dirty="0"/>
          </a:p>
        </p:txBody>
      </p:sp>
      <p:sp>
        <p:nvSpPr>
          <p:cNvPr id="3" name="Content Placeholder 2"/>
          <p:cNvSpPr>
            <a:spLocks noGrp="1"/>
          </p:cNvSpPr>
          <p:nvPr>
            <p:ph sz="half" idx="10"/>
          </p:nvPr>
        </p:nvSpPr>
        <p:spPr>
          <a:xfrm>
            <a:off x="624648" y="1961990"/>
            <a:ext cx="7802462" cy="4648200"/>
          </a:xfrm>
        </p:spPr>
        <p:txBody>
          <a:bodyPr/>
          <a:lstStyle/>
          <a:p>
            <a:pPr marL="0" indent="0">
              <a:buNone/>
            </a:pPr>
            <a:r>
              <a:rPr lang="en-US" sz="1800" dirty="0">
                <a:latin typeface="Arial" panose="020B0604020202020204" pitchFamily="34" charset="0"/>
                <a:cs typeface="Arial" panose="020B0604020202020204" pitchFamily="34" charset="0"/>
              </a:rPr>
              <a:t>The proposed </a:t>
            </a:r>
            <a:r>
              <a:rPr lang="en-US" sz="1800" dirty="0" smtClean="0">
                <a:latin typeface="Arial" panose="020B0604020202020204" pitchFamily="34" charset="0"/>
                <a:cs typeface="Arial" panose="020B0604020202020204" pitchFamily="34" charset="0"/>
              </a:rPr>
              <a:t>2021 </a:t>
            </a:r>
            <a:r>
              <a:rPr lang="en-US" sz="1800" dirty="0">
                <a:latin typeface="Arial" panose="020B0604020202020204" pitchFamily="34" charset="0"/>
                <a:cs typeface="Arial" panose="020B0604020202020204" pitchFamily="34" charset="0"/>
              </a:rPr>
              <a:t>schedule for these regular quarterly meetings follows</a:t>
            </a:r>
            <a:r>
              <a:rPr lang="en-US" sz="1800" dirty="0" smtClean="0">
                <a:latin typeface="Arial" panose="020B0604020202020204" pitchFamily="34" charset="0"/>
                <a:cs typeface="Arial" panose="020B0604020202020204" pitchFamily="34" charset="0"/>
              </a:rPr>
              <a:t>:</a:t>
            </a: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t>
            </a:r>
          </a:p>
          <a:p>
            <a:pPr>
              <a:buFont typeface="Wingdings" panose="05000000000000000000" pitchFamily="2" charset="2"/>
              <a:buChar char="Ø"/>
            </a:pPr>
            <a:r>
              <a:rPr lang="en-US" sz="1800" dirty="0">
                <a:latin typeface="Arial" panose="020B0604020202020204" pitchFamily="34" charset="0"/>
                <a:cs typeface="Arial" panose="020B0604020202020204" pitchFamily="34" charset="0"/>
              </a:rPr>
              <a:t>January 29, 2021		 	Zoom Virtual Meeting</a:t>
            </a:r>
          </a:p>
          <a:p>
            <a:pPr marL="0" indent="0">
              <a:buNone/>
            </a:pPr>
            <a:r>
              <a:rPr lang="en-US" sz="1800" dirty="0">
                <a:latin typeface="Arial" panose="020B0604020202020204" pitchFamily="34" charset="0"/>
                <a:cs typeface="Arial" panose="020B0604020202020204" pitchFamily="34" charset="0"/>
              </a:rPr>
              <a:t>					</a:t>
            </a:r>
          </a:p>
          <a:p>
            <a:pPr>
              <a:buFont typeface="Wingdings" panose="05000000000000000000" pitchFamily="2" charset="2"/>
              <a:buChar char="Ø"/>
            </a:pPr>
            <a:r>
              <a:rPr lang="en-US" sz="1800" dirty="0">
                <a:latin typeface="Arial" panose="020B0604020202020204" pitchFamily="34" charset="0"/>
                <a:cs typeface="Arial" panose="020B0604020202020204" pitchFamily="34" charset="0"/>
              </a:rPr>
              <a:t>April 23, 2021		</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Zoom Virtual </a:t>
            </a:r>
            <a:r>
              <a:rPr lang="en-US" sz="1800" dirty="0" smtClean="0">
                <a:latin typeface="Arial" panose="020B0604020202020204" pitchFamily="34" charset="0"/>
                <a:cs typeface="Arial" panose="020B0604020202020204" pitchFamily="34" charset="0"/>
              </a:rPr>
              <a:t>Meeting</a:t>
            </a:r>
            <a:r>
              <a:rPr lang="en-US" sz="1800" dirty="0">
                <a:latin typeface="Arial" panose="020B0604020202020204" pitchFamily="34" charset="0"/>
                <a:cs typeface="Arial" panose="020B0604020202020204" pitchFamily="34" charset="0"/>
              </a:rPr>
              <a:t>									</a:t>
            </a:r>
          </a:p>
          <a:p>
            <a:pPr>
              <a:buFont typeface="Wingdings" panose="05000000000000000000" pitchFamily="2" charset="2"/>
              <a:buChar char="Ø"/>
            </a:pPr>
            <a:r>
              <a:rPr lang="en-US" sz="1800" dirty="0">
                <a:latin typeface="Arial" panose="020B0604020202020204" pitchFamily="34" charset="0"/>
                <a:cs typeface="Arial" panose="020B0604020202020204" pitchFamily="34" charset="0"/>
              </a:rPr>
              <a:t>July 30, 2021				Zoom Virtual Meeting</a:t>
            </a:r>
          </a:p>
          <a:p>
            <a:pPr marL="0" indent="0">
              <a:buNone/>
            </a:pPr>
            <a:r>
              <a:rPr lang="en-US" sz="1800" dirty="0">
                <a:latin typeface="Arial" panose="020B0604020202020204" pitchFamily="34" charset="0"/>
                <a:cs typeface="Arial" panose="020B0604020202020204" pitchFamily="34" charset="0"/>
              </a:rPr>
              <a:t>						</a:t>
            </a:r>
          </a:p>
          <a:p>
            <a:pPr>
              <a:buFont typeface="Wingdings" panose="05000000000000000000" pitchFamily="2" charset="2"/>
              <a:buChar char="Ø"/>
            </a:pPr>
            <a:r>
              <a:rPr lang="en-US" sz="1800" dirty="0">
                <a:latin typeface="Arial" panose="020B0604020202020204" pitchFamily="34" charset="0"/>
                <a:cs typeface="Arial" panose="020B0604020202020204" pitchFamily="34" charset="0"/>
              </a:rPr>
              <a:t>October 29, 2021			Zoom Virtual Meeting</a:t>
            </a:r>
          </a:p>
          <a:p>
            <a:pPr marL="0" indent="0">
              <a:buNone/>
            </a:pPr>
            <a:r>
              <a:rPr lang="en-US" sz="1800" dirty="0">
                <a:latin typeface="Arial" panose="020B0604020202020204" pitchFamily="34" charset="0"/>
                <a:cs typeface="Arial" panose="020B0604020202020204" pitchFamily="34" charset="0"/>
              </a:rPr>
              <a:t>						</a:t>
            </a:r>
          </a:p>
          <a:p>
            <a:pPr marL="0" indent="0">
              <a:buNone/>
            </a:pPr>
            <a:r>
              <a:rPr lang="en-US" sz="1800" dirty="0">
                <a:latin typeface="Arial" panose="020B0604020202020204" pitchFamily="34" charset="0"/>
                <a:cs typeface="Arial" panose="020B0604020202020204" pitchFamily="34" charset="0"/>
              </a:rPr>
              <a:t>						</a:t>
            </a:r>
          </a:p>
          <a:p>
            <a:pPr marL="0" indent="0">
              <a:buNone/>
            </a:pPr>
            <a:r>
              <a:rPr lang="en-US" dirty="0"/>
              <a:t>		</a:t>
            </a:r>
          </a:p>
          <a:p>
            <a:pPr>
              <a:buNone/>
            </a:pPr>
            <a:endParaRPr lang="en-US" sz="2400" dirty="0" smtClean="0"/>
          </a:p>
          <a:p>
            <a:pPr>
              <a:buNone/>
            </a:pPr>
            <a:endParaRPr lang="en-US" sz="2400" dirty="0" smtClean="0"/>
          </a:p>
          <a:p>
            <a:endParaRPr lang="en-US" sz="2400" dirty="0" smtClean="0"/>
          </a:p>
          <a:p>
            <a:pPr>
              <a:buNone/>
            </a:pPr>
            <a:endParaRPr lang="en-US" sz="2400" dirty="0" smtClean="0"/>
          </a:p>
          <a:p>
            <a:endParaRPr lang="en-US" sz="2400" dirty="0" smtClean="0"/>
          </a:p>
        </p:txBody>
      </p:sp>
    </p:spTree>
    <p:extLst>
      <p:ext uri="{BB962C8B-B14F-4D97-AF65-F5344CB8AC3E}">
        <p14:creationId xmlns:p14="http://schemas.microsoft.com/office/powerpoint/2010/main" val="1442534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307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460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5" y="3381375"/>
            <a:ext cx="95250" cy="95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5" y="3381375"/>
            <a:ext cx="95250" cy="95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5" y="3381375"/>
            <a:ext cx="95250" cy="952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5" y="3381375"/>
            <a:ext cx="95250" cy="95250"/>
          </a:xfrm>
          <a:prstGeom prst="rect">
            <a:avLst/>
          </a:prstGeom>
        </p:spPr>
      </p:pic>
      <p:sp>
        <p:nvSpPr>
          <p:cNvPr id="11" name="AutoShape 2" descr="data:image/jpeg;base64,/9j/4AAQSkZJRgABAQAAAQABAAD/2wCEAAkGBxQTEhUUExQWFhUXFRgaGBYYFxsbGBYaIxccGhgaIBoYHykmGBwlHR0fIT0hJiouLi4yGCszODQtOCgtLisBCgoKDg0OGxAQFy8gHx83NC83LDQsLi8sLC8sNywsOCw3LDQsLDcsLDcsLCw1LCwsLCstLCssLCwyLCwsLCwsN//AABEIAFAA4AMBIgACEQEDEQH/xAAcAAEAAgMBAQEAAAAAAAAAAAAABQYBBAcDAgj/xABDEAACAQMCAwQHAwkGBwEAAAABAgMABBESIQUTMQZBUWEHFiJTgZTSI3GRCBQyQlJykqGyMzVDYnTBJWNzgpOz8BX/xAAYAQEBAQEBAAAAAAAAAAAAAAAAAQIDBP/EACERAQACAgICAgMAAAAAAAAAAAABEQJRAxIhMTNBBCIy/9oADAMBAAIRAxEAPwDuNKUoFKUoFKUoFKUoGaxmviVcggEjIIyOo864l6Tfz7hnIMfEbiQS6wdekEFdP7I6HP8AKpM03hh3mrdwzWa5T6I1uryMXc19O2iZl5J06HAUdTjPf/Kuq0ibTPHrNGaZqhekThVykNxdwX08Rjj1CFdPL2692Rmtn0a2U35vHczXc05nhU8t9OhCTnbAznupfk6/r2tdM1nNQHEeNSc821tGskqx8yQu5WOMEkRglQSWcg4GNgpJ7s/PaDjrWlhJczIqSLHnQG1DmEYChsDUNXfiqlSsOaVwj0IcUaXiEpuJJJJTCSjO5OPaGvAJ8MfhXdhUiba5MOmVSzSlKrBSlKBSlKBSlKBSlKBSlKBSlKBSlKBSlKBXIPyhx9jaH/mSf0rXX65B+UOfsLT/AKsn9IrOXp14PkhKegP+7n/1D/0rXSq5r6A/7uf/AFL/ANK10qrj6Tl/uVe7czA2ksPWS4VookHV3KnAHkBuT3AZqG7NcUkslteH3UIVzCVhkSQOkrIMsu6jQ2D5ivfXzOO6W6QWOU++STDn78KBXz2nhM3FOGxL/g864kP7K6RGn3ZYn+GiR6pr9grqSW74hK0LAPcBCxZSEEcYATbc7sxyNt6x2yiF9f2vDzvCga4uR4j9GJD95JPwrY9GUoWxknY4ElzdSk92nmsc/dgVCej3tHalrq9uLiKOW6m9lGcBkhTKxqR3Z3NLarzMx9OV8GuG4XxVdf8AgTlHPihOkn+Eg1+pFNfnL0ytbyXizW8scolj9vQwOGXbfHiCPwrsXow41+dcOgcnLoOW/wC8u38xg/Gs4+JmHX8iO2OOa20rArNbeUpSlApSlApSlApSlApSlApSlApSlApSlArkf5Q0JNtasOgmYH7ymR/Sa65UJ2v7PpfWslu5xq3VsZKMN1b4GpMXDfHl1yiVE/J8vAbOePvS4zjyZBg/ip/Cuq1+deF2PE+BXJl/N2ljI0voBaOReo9pQShHiRXQLX0wQuMLZXjP+wkYb+YP+1SJqKdOTjmZ7Y+YlJekqJLeF+Io7RXMMZVHXHt6iMRspBDDPxrd4fGLOwkupt52t+ZPI36TMEJA8gCcBRsM1DW3Crvic8Ut9ELa1hbXHa6tTyv+q0h7gPDzqxz9m4UaSbEsuWMvJMjMhkG4KoxxnbYdM1YYnxERai9oBJacFs+Hrtc3QSHT3jVgyE+Q1AfGrradg+Hoir+awsVUDUUBLYGMnzNc/wCJ3l7PxW3vG4bc8mBSEjIXXkg5brjOcfhXVOBcSa4i1vBJAdRHLlxq27/ZJGKR7XO4iFE9J/Yi2HD5Xt4I45IsSZRQCVH6Q28qrHoA4zonntWO0qiRB/nXZvxUj+GutdqeIGKHAtpbkSZRkiC5ClTknURt3fGuAcB7M8TtLmOeKzmJjfIBA9odCpIPeu1Zy927cU9+OcZl+mVrNRXZ7ij3EZeS3ltyGI0S41HYHI0npvj4VKA1t5GaUpQKUpQKUpQKUpQRfEuNpBLBE4ctOxVCq5GoDUQTnb2QT8K1uNdp47bmcxJMRxiRmVMqEzgnOd8HuqP7ZELc8MdjhVvGBY9AWt5VXJ7stgfecU7STjXcYYfZ20YY5HskykgH4DOKCam4ygWJ1DSJMQEaMahuMqTvsD41G2/bOFzGAko5k7wKTHgc1c6lJztjSfv0molojZXUVtgm2uLgPbkDaGQankhPgpGXXwww8K07eyabh17ysGWO+uZYt/8AEjnLqMjxxj40Fo4z2qitmcSJLhFRmZU1KAxKr0O+SCMeVfF92tjhjkklhuI0jAZiYj0JxkYO+D3edVntJdC44Rc3YyouOWykgZWMMoTr8W/7q2vSBEU4ffarkylokIRtA5YVsFgEA2OR+FBYYu1EBEudSPEUDxOhEgL7R4X9bUdgRsT91Yl7TKhiEkMyNLLylBT9fGoZIJABGTn/ACmq3b2CXE97FdSaLstCFdMJ9mrM9rJErE5OrVnOfaXwxXldXk5lgguWSRoOIwqJkGkSBoZGGV/VkHeAe8HvoLEe2UWrTybnVoMgHJbJjBxqx1xnu679K9Ye1cLRTShZcQSCORTGdYbAONHU/pD8a8pT/wAXT/Qv/wC9aj7y1C8YjAOFnt2lkTuaSF1ETffiQ5/dHhQWW/4msWjUCXfZI1GXYgZOB5d56CoyXthbokjPzFMTKskZjPMQtshKjOVY7BhkVr3koTi8Jk2ElnIkRPTWJVZ1H+Yrg479PlVd9IShprhk20WkKSMO5mulaIb7EgBmx4HzoL5Y8TEjsgSVCoB9uNlBBONmOxPlWbfiscks0Kkl4AhcAdNQJUDxOAa84o2gEss05kQLq9pVUIFBLY04zn/aqlwUzQ38EsyRoL2FkYq5JMqnmxhsge1oZwAM/omgsPDe1tvMyqhcGQOY9UbLzNJw4UsNyPDrX3D2ngaGOZeYUlk5afZtqL5xjT1AyDv3YPhVK7Jt9tZLORytd01sVGBzxI6sjknduWxKgYz7XhWex1+bZopLpkNvIs6wONhA6yOzoxJ3aRRnVt/Z4oOgQ8VjeaaFTmSFUZwB0DhiuPEnSa1rbtLBJatdIzNEobVhTrUqcMCnUMPCqzwdpYr63nmREW8ikQlWJLPnnQhsqMHQXGAT0rQ4pGbS1a7jGYZ4SlyqjOlvaEc/XuzpbxBB/VoLz/8AtrzBGEkb2grMEJRGIyAx7jjr4ZrYj4nGZ2twftUjWRl8FYkL/NTVav1ks5hcQSq8E9xGk0DY9l2YRtJG4PskdWQj9UnbetK3mlW8trtlQRXBmi1hsllfD25YEAKAI8dTvJQWyw42kz6UWQqQxWTQeW2Dg4b/AOz3dKxdcbRJOWFkdgVD6ELBNX6OojpmoHg0UllPDbJKJrSZZDCDjmQaQHwGG0sWGxnYjbrmnaBJbWSS+tpVZCyC4tmGQ5BCZRgcpLgj2SCGwOlBLRdqrdoROC/LMpjyY2BVwSrBl6qAQck+FfLdqohu0c4GnUDyXIZMZ17A4H34NQrcNjbiF5DI32DwLMUOwEkgaF2z3eyg+JJrNtLcQi5sp5BOq2bSRTadMgXDJokA2LbbMMZwdqCX9cbfSr4m0sYwp5L+1rGY8bb5r1PaeENGriWMyS8pdcTqC+nUFyRjcZ36d1V/iSk8O4aFbSeZY4bAOP0e49a9u1HBHmiWB5+ZK0rNG+FUxOIi0Ow22Zc0FnvOLRxSxQsftJtXLUAknSAWO3QDI3863ga5xw3iH53c8Pu2QqXaWMAjBXTD9qP/ACZ/gFdHFB4XtokqNHKiujDDKwBUjzB61rRcEt1iMIgjEROTHpGk+ZHf8a+OOcEjulVZGlUK2QYpXjOcY3KEZHlUN6g2/vrz5yf6qLFLRyRgDAwMY26Y6Y8K8bLh8UWeVGkeo5bSoGT4nHU1XfUG399e/OT/AFVn1Bt/fXnzk31UWo2sE/DYnjETxI0YxhCoKjHTbptWqvZu0AYC2hwwAYctfaAOQDtvvUR6gW/vr35yf6qeoFv769+cn+qhUbTV5wG2lCiSCJ9A0rqQEqPAHuG1DwC20InIi0IxZF0DCt3sPA+dQvqBb++vfnJ/qp6gW/vr35yf6qhUbWBuFwmUTGJOaOkmka/xr6k4dE0iymNDIowrlRqUeAPdVd9QLf31785P9VPUG399efOT/VVKjaxcR4dFOmiaNZEyDpYZAIOQR4EeNeD8CtzFyWgjMWdWgqCpPiQep8zUL6hW/vr35yb6qeoNv769+cm+qoVG1jmsY3jMTIrRldJQjKkeGPCvCfg0DiMPCjCL+zBUHR+74dKg/UK399efOTfVT1Bt/fXnzk31UKjaaXgNsI+VyI+Xq16NA0hv2sePnWBwG25Rh5EfKJyY9A0E+Onpmob1Dt/fXnzk31Vj1Ct/fXnzk31UsrHadl4NAyxq0KERf2YKjCfu+Fettw2KOPlJGix7+wFGnfrtVd9Q7f31585N9VZPYK399efOTfVQrHaYPZ625jSciPW+dTaRk5Gk/EjbNfb8EtzGkRhjMcZyiFRpQ9xA7qg/UG399efNzfVWfUG399efOTfVSyo2muG8Dt7ckwwpGSMEqMbZzgeAzvgbVhuA25m55hTm5B143yBgHzYDv61C+oNv768+cn+qnqDb++vPnJvqoVG07NwaB3Z2hRndCjsVGWQ9VJ7x5V523Z+2jjeJYUCSfprjZ8DABz1AG2KhvUG399efOTfVT1Bt/fXnzk31UKjaZl7P2zRrE0EZjQ5RCo0qfEDur4tuzVpGQUt4lKvrBCAEPp06s+OnbPhUV6g2/vrz5yb6qx6hW/vrz5ub6qFRtPTcIgZo3aJC0ZJQ6RlCTkkeGTW8KrNn2KgjkWRZbolCCA11Myk+alsEeVWYVUmv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3" name="AutoShape 4" descr="data:image/jpeg;base64,/9j/4AAQSkZJRgABAQAAAQABAAD/2wCEAAkGBxQTEhUUExQWFhUXFRgaGBYYFxsbGBYaIxccGhgaIBoYHykmGBwlHR0fIT0hJiouLi4yGCszODQtOCgtLisBCgoKDg0OGxAQFy8gHx83NC83LDQsLi8sLC8sNywsOCw3LDQsLDcsLDcsLCw1LCwsLCstLCssLCwyLCwsLCwsN//AABEIAFAA4AMBIgACEQEDEQH/xAAcAAEAAgMBAQEAAAAAAAAAAAAABQYBBAcDAgj/xABDEAACAQMCAwQHAwkGBwEAAAABAgMABBESIQUTMQZBUWEHFiJTgZTSI3GRCBQyQlJykqGyMzVDYnTBJWNzgpOz8BX/xAAYAQEBAQEBAAAAAAAAAAAAAAAAAQIDBP/EACERAQACAgICAgMAAAAAAAAAAAABEQJRAxIhMTNBBCIy/9oADAMBAAIRAxEAPwDuNKUoFKUoFKUoFKUoGaxmviVcggEjIIyOo864l6Tfz7hnIMfEbiQS6wdekEFdP7I6HP8AKpM03hh3mrdwzWa5T6I1uryMXc19O2iZl5J06HAUdTjPf/Kuq0ibTPHrNGaZqhekThVykNxdwX08Rjj1CFdPL2692Rmtn0a2U35vHczXc05nhU8t9OhCTnbAznupfk6/r2tdM1nNQHEeNSc821tGskqx8yQu5WOMEkRglQSWcg4GNgpJ7s/PaDjrWlhJczIqSLHnQG1DmEYChsDUNXfiqlSsOaVwj0IcUaXiEpuJJJJTCSjO5OPaGvAJ8MfhXdhUiba5MOmVSzSlKrBSlKBSlKBSlKBSlKBSlKBSlKBSlKBSlKBXIPyhx9jaH/mSf0rXX65B+UOfsLT/AKsn9IrOXp14PkhKegP+7n/1D/0rXSq5r6A/7uf/AFL/ANK10qrj6Tl/uVe7czA2ksPWS4VookHV3KnAHkBuT3AZqG7NcUkslteH3UIVzCVhkSQOkrIMsu6jQ2D5ivfXzOO6W6QWOU++STDn78KBXz2nhM3FOGxL/g864kP7K6RGn3ZYn+GiR6pr9grqSW74hK0LAPcBCxZSEEcYATbc7sxyNt6x2yiF9f2vDzvCga4uR4j9GJD95JPwrY9GUoWxknY4ElzdSk92nmsc/dgVCej3tHalrq9uLiKOW6m9lGcBkhTKxqR3Z3NLarzMx9OV8GuG4XxVdf8AgTlHPihOkn+Eg1+pFNfnL0ytbyXizW8scolj9vQwOGXbfHiCPwrsXow41+dcOgcnLoOW/wC8u38xg/Gs4+JmHX8iO2OOa20rArNbeUpSlApSlApSlApSlApSlApSlApSlApSlArkf5Q0JNtasOgmYH7ymR/Sa65UJ2v7PpfWslu5xq3VsZKMN1b4GpMXDfHl1yiVE/J8vAbOePvS4zjyZBg/ip/Cuq1+deF2PE+BXJl/N2ljI0voBaOReo9pQShHiRXQLX0wQuMLZXjP+wkYb+YP+1SJqKdOTjmZ7Y+YlJekqJLeF+Io7RXMMZVHXHt6iMRspBDDPxrd4fGLOwkupt52t+ZPI36TMEJA8gCcBRsM1DW3Crvic8Ut9ELa1hbXHa6tTyv+q0h7gPDzqxz9m4UaSbEsuWMvJMjMhkG4KoxxnbYdM1YYnxERai9oBJacFs+Hrtc3QSHT3jVgyE+Q1AfGrradg+Hoir+awsVUDUUBLYGMnzNc/wCJ3l7PxW3vG4bc8mBSEjIXXkg5brjOcfhXVOBcSa4i1vBJAdRHLlxq27/ZJGKR7XO4iFE9J/Yi2HD5Xt4I45IsSZRQCVH6Q28qrHoA4zonntWO0qiRB/nXZvxUj+GutdqeIGKHAtpbkSZRkiC5ClTknURt3fGuAcB7M8TtLmOeKzmJjfIBA9odCpIPeu1Zy927cU9+OcZl+mVrNRXZ7ij3EZeS3ltyGI0S41HYHI0npvj4VKA1t5GaUpQKUpQKUpQKUpQRfEuNpBLBE4ctOxVCq5GoDUQTnb2QT8K1uNdp47bmcxJMRxiRmVMqEzgnOd8HuqP7ZELc8MdjhVvGBY9AWt5VXJ7stgfecU7STjXcYYfZ20YY5HskykgH4DOKCam4ygWJ1DSJMQEaMahuMqTvsD41G2/bOFzGAko5k7wKTHgc1c6lJztjSfv0molojZXUVtgm2uLgPbkDaGQankhPgpGXXwww8K07eyabh17ysGWO+uZYt/8AEjnLqMjxxj40Fo4z2qitmcSJLhFRmZU1KAxKr0O+SCMeVfF92tjhjkklhuI0jAZiYj0JxkYO+D3edVntJdC44Rc3YyouOWykgZWMMoTr8W/7q2vSBEU4ffarkylokIRtA5YVsFgEA2OR+FBYYu1EBEudSPEUDxOhEgL7R4X9bUdgRsT91Yl7TKhiEkMyNLLylBT9fGoZIJABGTn/ACmq3b2CXE97FdSaLstCFdMJ9mrM9rJErE5OrVnOfaXwxXldXk5lgguWSRoOIwqJkGkSBoZGGV/VkHeAe8HvoLEe2UWrTybnVoMgHJbJjBxqx1xnu679K9Ye1cLRTShZcQSCORTGdYbAONHU/pD8a8pT/wAXT/Qv/wC9aj7y1C8YjAOFnt2lkTuaSF1ETffiQ5/dHhQWW/4msWjUCXfZI1GXYgZOB5d56CoyXthbokjPzFMTKskZjPMQtshKjOVY7BhkVr3koTi8Jk2ElnIkRPTWJVZ1H+Yrg479PlVd9IShprhk20WkKSMO5mulaIb7EgBmx4HzoL5Y8TEjsgSVCoB9uNlBBONmOxPlWbfiscks0Kkl4AhcAdNQJUDxOAa84o2gEss05kQLq9pVUIFBLY04zn/aqlwUzQ38EsyRoL2FkYq5JMqnmxhsge1oZwAM/omgsPDe1tvMyqhcGQOY9UbLzNJw4UsNyPDrX3D2ngaGOZeYUlk5afZtqL5xjT1AyDv3YPhVK7Jt9tZLORytd01sVGBzxI6sjknduWxKgYz7XhWex1+bZopLpkNvIs6wONhA6yOzoxJ3aRRnVt/Z4oOgQ8VjeaaFTmSFUZwB0DhiuPEnSa1rbtLBJatdIzNEobVhTrUqcMCnUMPCqzwdpYr63nmREW8ikQlWJLPnnQhsqMHQXGAT0rQ4pGbS1a7jGYZ4SlyqjOlvaEc/XuzpbxBB/VoLz/8AtrzBGEkb2grMEJRGIyAx7jjr4ZrYj4nGZ2twftUjWRl8FYkL/NTVav1ks5hcQSq8E9xGk0DY9l2YRtJG4PskdWQj9UnbetK3mlW8trtlQRXBmi1hsllfD25YEAKAI8dTvJQWyw42kz6UWQqQxWTQeW2Dg4b/AOz3dKxdcbRJOWFkdgVD6ELBNX6OojpmoHg0UllPDbJKJrSZZDCDjmQaQHwGG0sWGxnYjbrmnaBJbWSS+tpVZCyC4tmGQ5BCZRgcpLgj2SCGwOlBLRdqrdoROC/LMpjyY2BVwSrBl6qAQck+FfLdqohu0c4GnUDyXIZMZ17A4H34NQrcNjbiF5DI32DwLMUOwEkgaF2z3eyg+JJrNtLcQi5sp5BOq2bSRTadMgXDJokA2LbbMMZwdqCX9cbfSr4m0sYwp5L+1rGY8bb5r1PaeENGriWMyS8pdcTqC+nUFyRjcZ36d1V/iSk8O4aFbSeZY4bAOP0e49a9u1HBHmiWB5+ZK0rNG+FUxOIi0Ow22Zc0FnvOLRxSxQsftJtXLUAknSAWO3QDI3863ga5xw3iH53c8Pu2QqXaWMAjBXTD9qP/ACZ/gFdHFB4XtokqNHKiujDDKwBUjzB61rRcEt1iMIgjEROTHpGk+ZHf8a+OOcEjulVZGlUK2QYpXjOcY3KEZHlUN6g2/vrz5yf6qLFLRyRgDAwMY26Y6Y8K8bLh8UWeVGkeo5bSoGT4nHU1XfUG399e/OT/AFVn1Bt/fXnzk31UWo2sE/DYnjETxI0YxhCoKjHTbptWqvZu0AYC2hwwAYctfaAOQDtvvUR6gW/vr35yf6qeoFv769+cn+qhUbTV5wG2lCiSCJ9A0rqQEqPAHuG1DwC20InIi0IxZF0DCt3sPA+dQvqBb++vfnJ/qp6gW/vr35yf6qhUbWBuFwmUTGJOaOkmka/xr6k4dE0iymNDIowrlRqUeAPdVd9QLf31785P9VPUG399efOT/VVKjaxcR4dFOmiaNZEyDpYZAIOQR4EeNeD8CtzFyWgjMWdWgqCpPiQep8zUL6hW/vr35yb6qeoNv769+cm+qoVG1jmsY3jMTIrRldJQjKkeGPCvCfg0DiMPCjCL+zBUHR+74dKg/UK399efOTfVT1Bt/fXnzk31UKjaaXgNsI+VyI+Xq16NA0hv2sePnWBwG25Rh5EfKJyY9A0E+Onpmob1Dt/fXnzk31Vj1Ct/fXnzk31UsrHadl4NAyxq0KERf2YKjCfu+Fettw2KOPlJGix7+wFGnfrtVd9Q7f31585N9VZPYK399efOTfVQrHaYPZ625jSciPW+dTaRk5Gk/EjbNfb8EtzGkRhjMcZyiFRpQ9xA7qg/UG399efNzfVWfUG399efOTfVSyo2muG8Dt7ckwwpGSMEqMbZzgeAzvgbVhuA25m55hTm5B143yBgHzYDv61C+oNv768+cn+qnqDb++vPnJvqoVG07NwaB3Z2hRndCjsVGWQ9VJ7x5V523Z+2jjeJYUCSfprjZ8DABz1AG2KhvUG399efOTfVT1Bt/fXnzk31UKjaZl7P2zRrE0EZjQ5RCo0qfEDur4tuzVpGQUt4lKvrBCAEPp06s+OnbPhUV6g2/vrz5yb6qx6hW/vrz5ub6qFRtPTcIgZo3aJC0ZJQ6RlCTkkeGTW8KrNn2KgjkWRZbolCCA11Myk+alsEeVWYVUmv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5" name="Rectangle 14"/>
          <p:cNvSpPr/>
          <p:nvPr/>
        </p:nvSpPr>
        <p:spPr>
          <a:xfrm>
            <a:off x="6187736" y="5104660"/>
            <a:ext cx="2956264" cy="1753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8" name="Subtitle 2"/>
          <p:cNvSpPr txBox="1">
            <a:spLocks/>
          </p:cNvSpPr>
          <p:nvPr/>
        </p:nvSpPr>
        <p:spPr>
          <a:xfrm>
            <a:off x="352425" y="3375399"/>
            <a:ext cx="8001000" cy="786419"/>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kern="1200" baseline="0">
                <a:solidFill>
                  <a:schemeClr val="accent2"/>
                </a:solidFill>
                <a:latin typeface="Times New Roman" pitchFamily="18" charset="0"/>
                <a:ea typeface="+mn-ea"/>
                <a:cs typeface="Times New Roman" pitchFamily="18" charset="0"/>
              </a:defRPr>
            </a:lvl1pPr>
            <a:lvl2pPr marL="457200" indent="0" algn="l" defTabSz="914400" rtl="0" eaLnBrk="1" latinLnBrk="0" hangingPunct="1">
              <a:spcBef>
                <a:spcPct val="20000"/>
              </a:spcBef>
              <a:buFont typeface="Arial" pitchFamily="34" charset="0"/>
              <a:buNone/>
              <a:defRPr sz="1800" kern="1200" baseline="0">
                <a:solidFill>
                  <a:schemeClr val="tx1">
                    <a:tint val="75000"/>
                  </a:schemeClr>
                </a:solidFill>
                <a:latin typeface="Times New Roman" pitchFamily="18" charset="0"/>
                <a:ea typeface="+mn-ea"/>
                <a:cs typeface="Times New Roman" pitchFamily="18" charset="0"/>
              </a:defRPr>
            </a:lvl2pPr>
            <a:lvl3pPr marL="914400" indent="0" algn="l" defTabSz="914400" rtl="0" eaLnBrk="1" latinLnBrk="0" hangingPunct="1">
              <a:spcBef>
                <a:spcPct val="20000"/>
              </a:spcBef>
              <a:buFont typeface="Arial" pitchFamily="34" charset="0"/>
              <a:buNone/>
              <a:defRPr sz="1600" kern="1200" baseline="0">
                <a:solidFill>
                  <a:schemeClr val="tx1">
                    <a:tint val="75000"/>
                  </a:schemeClr>
                </a:solidFill>
                <a:latin typeface="Calibri" pitchFamily="34" charset="0"/>
                <a:ea typeface="+mn-ea"/>
                <a:cs typeface="Calibri" pitchFamily="34" charset="0"/>
              </a:defRPr>
            </a:lvl3pPr>
            <a:lvl4pPr marL="1371600" indent="0" algn="l" defTabSz="914400" rtl="0" eaLnBrk="1" latinLnBrk="0" hangingPunct="1">
              <a:spcBef>
                <a:spcPct val="20000"/>
              </a:spcBef>
              <a:buFont typeface="Arial" pitchFamily="34" charset="0"/>
              <a:buNone/>
              <a:defRPr sz="1400" kern="1200" baseline="0">
                <a:solidFill>
                  <a:schemeClr val="tx1">
                    <a:tint val="75000"/>
                  </a:schemeClr>
                </a:solidFill>
                <a:latin typeface="Calibri" pitchFamily="34" charset="0"/>
                <a:ea typeface="+mn-ea"/>
                <a:cs typeface="Calibri" pitchFamily="34" charset="0"/>
              </a:defRPr>
            </a:lvl4pPr>
            <a:lvl5pPr marL="1828800" indent="0" algn="l" defTabSz="914400" rtl="0" eaLnBrk="1" latinLnBrk="0" hangingPunct="1">
              <a:spcBef>
                <a:spcPct val="20000"/>
              </a:spcBef>
              <a:buFont typeface="Arial" pitchFamily="34" charset="0"/>
              <a:buNone/>
              <a:defRPr sz="1400" kern="1200" baseline="0">
                <a:solidFill>
                  <a:schemeClr val="tx1">
                    <a:tint val="75000"/>
                  </a:schemeClr>
                </a:solidFill>
                <a:latin typeface="Calibri" pitchFamily="34" charset="0"/>
                <a:ea typeface="+mn-ea"/>
                <a:cs typeface="Calibri"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smtClean="0">
                <a:ln>
                  <a:noFill/>
                </a:ln>
                <a:solidFill>
                  <a:srgbClr val="C0504D"/>
                </a:solidFill>
                <a:effectLst/>
                <a:uLnTx/>
                <a:uFillTx/>
                <a:latin typeface="Times New Roman" pitchFamily="18" charset="0"/>
                <a:ea typeface="+mn-ea"/>
                <a:cs typeface="Times New Roman" pitchFamily="18" charset="0"/>
              </a:rPr>
              <a:t>DR. MARIA MARKHAM</a:t>
            </a:r>
            <a:endParaRPr kumimoji="0" lang="en-US" b="0" i="0" u="none" strike="noStrike" kern="1200" cap="none" spc="0" normalizeH="0" baseline="0" noProof="0" dirty="0">
              <a:ln>
                <a:noFill/>
              </a:ln>
              <a:solidFill>
                <a:srgbClr val="C0504D"/>
              </a:solidFill>
              <a:effectLst/>
              <a:uLnTx/>
              <a:uFillTx/>
              <a:latin typeface="Times New Roman" pitchFamily="18" charset="0"/>
              <a:ea typeface="+mn-ea"/>
              <a:cs typeface="Times New Roman" pitchFamily="18" charset="0"/>
            </a:endParaRPr>
          </a:p>
        </p:txBody>
      </p:sp>
      <p:sp>
        <p:nvSpPr>
          <p:cNvPr id="21" name="Title 1"/>
          <p:cNvSpPr txBox="1">
            <a:spLocks/>
          </p:cNvSpPr>
          <p:nvPr/>
        </p:nvSpPr>
        <p:spPr>
          <a:xfrm>
            <a:off x="304800" y="2079999"/>
            <a:ext cx="8534400" cy="1981200"/>
          </a:xfrm>
          <a:prstGeom prst="rect">
            <a:avLst/>
          </a:prstGeom>
        </p:spPr>
        <p:txBody>
          <a:bodyPr vert="horz" lIns="91440" tIns="45720" rIns="91440" bIns="45720" rtlCol="0" anchor="t">
            <a:noAutofit/>
          </a:bodyPr>
          <a:lstStyle>
            <a:lvl1pPr algn="l" defTabSz="914400" rtl="0" eaLnBrk="1" latinLnBrk="0" hangingPunct="1">
              <a:spcBef>
                <a:spcPct val="0"/>
              </a:spcBef>
              <a:buNone/>
              <a:defRPr sz="4800" b="1" kern="1200" cap="all">
                <a:solidFill>
                  <a:schemeClr val="tx1"/>
                </a:solidFill>
                <a:latin typeface="Times New Roman" pitchFamily="18" charset="0"/>
                <a:ea typeface="+mj-ea"/>
                <a:cs typeface="Times New Roman" pitchFamily="18"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Agenda item no. </a:t>
            </a:r>
            <a:r>
              <a:rPr kumimoji="0" lang="en-US" sz="2800" b="1" i="0" u="none" strike="noStrike" kern="1200" cap="all" spc="0" normalizeH="0" baseline="0" noProof="0" dirty="0">
                <a:ln>
                  <a:noFill/>
                </a:ln>
                <a:solidFill>
                  <a:sysClr val="windowText" lastClr="000000"/>
                </a:solidFill>
                <a:effectLst/>
                <a:uLnTx/>
                <a:uFillTx/>
                <a:latin typeface="Times New Roman" pitchFamily="18" charset="0"/>
                <a:ea typeface="+mj-ea"/>
                <a:cs typeface="Times New Roman" pitchFamily="18" charset="0"/>
              </a:rPr>
              <a:t>4</a:t>
            </a:r>
            <a: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a:t>
            </a:r>
            <a:b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REPORT OF THE DIRECTOR</a:t>
            </a:r>
            <a:b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2800" b="1" i="0" u="none" strike="noStrike" kern="1200" cap="all"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endParaRPr kumimoji="0" lang="en-US" sz="2800" b="1" i="0" u="none" strike="noStrike" kern="1200" cap="all" spc="0" normalizeH="0" baseline="0" noProof="0" dirty="0">
              <a:ln>
                <a:noFill/>
              </a:ln>
              <a:solidFill>
                <a:sysClr val="windowText" lastClr="00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066499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8639" y="2339876"/>
            <a:ext cx="4836437" cy="28315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defRPr/>
            </a:pPr>
            <a:r>
              <a:rPr lang="en-US" sz="1600" b="1" dirty="0">
                <a:solidFill>
                  <a:prstClr val="black"/>
                </a:solidFill>
                <a:latin typeface="Times New Roman" panose="02020603050405020304" pitchFamily="18" charset="0"/>
                <a:cs typeface="Times New Roman" panose="02020603050405020304" pitchFamily="18" charset="0"/>
              </a:rPr>
              <a:t>Dr. </a:t>
            </a:r>
            <a:r>
              <a:rPr lang="en-US" sz="1600" b="1" dirty="0" smtClean="0">
                <a:solidFill>
                  <a:prstClr val="black"/>
                </a:solidFill>
                <a:latin typeface="Times New Roman" panose="02020603050405020304" pitchFamily="18" charset="0"/>
                <a:cs typeface="Times New Roman" panose="02020603050405020304" pitchFamily="18" charset="0"/>
              </a:rPr>
              <a:t>Cortez Henderson </a:t>
            </a:r>
            <a:r>
              <a:rPr lang="en-US" sz="1600" dirty="0" smtClean="0">
                <a:solidFill>
                  <a:prstClr val="black"/>
                </a:solidFill>
                <a:latin typeface="Times New Roman" panose="02020603050405020304" pitchFamily="18" charset="0"/>
                <a:cs typeface="Times New Roman" panose="02020603050405020304" pitchFamily="18" charset="0"/>
              </a:rPr>
              <a:t>joins </a:t>
            </a:r>
            <a:r>
              <a:rPr lang="en-US" sz="1600" dirty="0">
                <a:solidFill>
                  <a:prstClr val="black"/>
                </a:solidFill>
                <a:latin typeface="Times New Roman" panose="02020603050405020304" pitchFamily="18" charset="0"/>
                <a:cs typeface="Times New Roman" panose="02020603050405020304" pitchFamily="18" charset="0"/>
              </a:rPr>
              <a:t>ADHE with a plethora of higher education and secondary education experiences.  She has served as </a:t>
            </a:r>
            <a:r>
              <a:rPr lang="en-US" sz="1600" dirty="0" smtClean="0">
                <a:solidFill>
                  <a:prstClr val="black"/>
                </a:solidFill>
                <a:latin typeface="Times New Roman" panose="02020603050405020304" pitchFamily="18" charset="0"/>
                <a:cs typeface="Times New Roman" panose="02020603050405020304" pitchFamily="18" charset="0"/>
              </a:rPr>
              <a:t>Vice </a:t>
            </a:r>
            <a:r>
              <a:rPr lang="en-US" sz="1600" dirty="0">
                <a:solidFill>
                  <a:prstClr val="black"/>
                </a:solidFill>
                <a:latin typeface="Times New Roman" panose="02020603050405020304" pitchFamily="18" charset="0"/>
                <a:cs typeface="Times New Roman" panose="02020603050405020304" pitchFamily="18" charset="0"/>
              </a:rPr>
              <a:t>President of Student Affairs at </a:t>
            </a:r>
            <a:r>
              <a:rPr lang="en-US" sz="1600" dirty="0" smtClean="0">
                <a:solidFill>
                  <a:prstClr val="black"/>
                </a:solidFill>
                <a:latin typeface="Times New Roman" panose="02020603050405020304" pitchFamily="18" charset="0"/>
                <a:cs typeface="Times New Roman" panose="02020603050405020304" pitchFamily="18" charset="0"/>
              </a:rPr>
              <a:t>ASU </a:t>
            </a:r>
            <a:r>
              <a:rPr lang="en-US" sz="1600" dirty="0">
                <a:solidFill>
                  <a:prstClr val="black"/>
                </a:solidFill>
                <a:latin typeface="Times New Roman" panose="02020603050405020304" pitchFamily="18" charset="0"/>
                <a:cs typeface="Times New Roman" panose="02020603050405020304" pitchFamily="18" charset="0"/>
              </a:rPr>
              <a:t>Three Rivers (formally College of the </a:t>
            </a:r>
            <a:r>
              <a:rPr lang="en-US" sz="1600" dirty="0" err="1">
                <a:solidFill>
                  <a:prstClr val="black"/>
                </a:solidFill>
                <a:latin typeface="Times New Roman" panose="02020603050405020304" pitchFamily="18" charset="0"/>
                <a:cs typeface="Times New Roman" panose="02020603050405020304" pitchFamily="18" charset="0"/>
              </a:rPr>
              <a:t>Quachitas</a:t>
            </a:r>
            <a:r>
              <a:rPr lang="en-US" sz="1600" dirty="0">
                <a:solidFill>
                  <a:prstClr val="black"/>
                </a:solidFill>
                <a:latin typeface="Times New Roman" panose="02020603050405020304" pitchFamily="18" charset="0"/>
                <a:cs typeface="Times New Roman" panose="02020603050405020304" pitchFamily="18" charset="0"/>
              </a:rPr>
              <a:t>).  She also has served many administrative, managerial and teaching </a:t>
            </a:r>
            <a:r>
              <a:rPr lang="en-US" sz="1600" dirty="0" smtClean="0">
                <a:solidFill>
                  <a:prstClr val="black"/>
                </a:solidFill>
                <a:latin typeface="Times New Roman" panose="02020603050405020304" pitchFamily="18" charset="0"/>
                <a:cs typeface="Times New Roman" panose="02020603050405020304" pitchFamily="18" charset="0"/>
              </a:rPr>
              <a:t>positions </a:t>
            </a:r>
            <a:r>
              <a:rPr lang="en-US" sz="1600" dirty="0">
                <a:solidFill>
                  <a:prstClr val="black"/>
                </a:solidFill>
                <a:latin typeface="Times New Roman" panose="02020603050405020304" pitchFamily="18" charset="0"/>
                <a:cs typeface="Times New Roman" panose="02020603050405020304" pitchFamily="18" charset="0"/>
              </a:rPr>
              <a:t>at the University of Arkansas </a:t>
            </a:r>
            <a:r>
              <a:rPr lang="en-US" sz="1600" dirty="0" smtClean="0">
                <a:solidFill>
                  <a:prstClr val="black"/>
                </a:solidFill>
                <a:latin typeface="Times New Roman" panose="02020603050405020304" pitchFamily="18" charset="0"/>
                <a:cs typeface="Times New Roman" panose="02020603050405020304" pitchFamily="18" charset="0"/>
              </a:rPr>
              <a:t>at Pine </a:t>
            </a:r>
            <a:r>
              <a:rPr lang="en-US" sz="1600" dirty="0">
                <a:solidFill>
                  <a:prstClr val="black"/>
                </a:solidFill>
                <a:latin typeface="Times New Roman" panose="02020603050405020304" pitchFamily="18" charset="0"/>
                <a:cs typeface="Times New Roman" panose="02020603050405020304" pitchFamily="18" charset="0"/>
              </a:rPr>
              <a:t>Bluff. She received her Ph.D. in Higher Education </a:t>
            </a:r>
            <a:r>
              <a:rPr lang="en-US" sz="1600" dirty="0" smtClean="0">
                <a:solidFill>
                  <a:prstClr val="black"/>
                </a:solidFill>
                <a:latin typeface="Times New Roman" panose="02020603050405020304" pitchFamily="18" charset="0"/>
                <a:cs typeface="Times New Roman" panose="02020603050405020304" pitchFamily="18" charset="0"/>
              </a:rPr>
              <a:t>Administration, her </a:t>
            </a:r>
            <a:r>
              <a:rPr lang="en-US" sz="1600" dirty="0">
                <a:solidFill>
                  <a:prstClr val="black"/>
                </a:solidFill>
                <a:latin typeface="Times New Roman" panose="02020603050405020304" pitchFamily="18" charset="0"/>
                <a:cs typeface="Times New Roman" panose="02020603050405020304" pitchFamily="18" charset="0"/>
              </a:rPr>
              <a:t>ME in Family and Consumer Sciences from Iowa State </a:t>
            </a:r>
            <a:r>
              <a:rPr lang="en-US" sz="1600" dirty="0" smtClean="0">
                <a:solidFill>
                  <a:prstClr val="black"/>
                </a:solidFill>
                <a:latin typeface="Times New Roman" panose="02020603050405020304" pitchFamily="18" charset="0"/>
                <a:cs typeface="Times New Roman" panose="02020603050405020304" pitchFamily="18" charset="0"/>
              </a:rPr>
              <a:t>University and her </a:t>
            </a:r>
            <a:r>
              <a:rPr lang="en-US" sz="1600" dirty="0">
                <a:solidFill>
                  <a:prstClr val="black"/>
                </a:solidFill>
                <a:latin typeface="Times New Roman" panose="02020603050405020304" pitchFamily="18" charset="0"/>
                <a:cs typeface="Times New Roman" panose="02020603050405020304" pitchFamily="18" charset="0"/>
              </a:rPr>
              <a:t>BS in Family and Consumer Sciences from </a:t>
            </a:r>
            <a:r>
              <a:rPr lang="en-US" sz="1600" dirty="0" smtClean="0">
                <a:solidFill>
                  <a:prstClr val="black"/>
                </a:solidFill>
                <a:latin typeface="Times New Roman" panose="02020603050405020304" pitchFamily="18" charset="0"/>
                <a:cs typeface="Times New Roman" panose="02020603050405020304" pitchFamily="18" charset="0"/>
              </a:rPr>
              <a:t>UAPB.</a:t>
            </a:r>
            <a:endParaRPr kumimoji="0" lang="en-US" sz="1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endParaRPr lang="en-US"/>
          </a:p>
        </p:txBody>
      </p:sp>
      <p:sp>
        <p:nvSpPr>
          <p:cNvPr id="13" name="Title 1"/>
          <p:cNvSpPr txBox="1">
            <a:spLocks/>
          </p:cNvSpPr>
          <p:nvPr/>
        </p:nvSpPr>
        <p:spPr>
          <a:xfrm>
            <a:off x="0" y="274638"/>
            <a:ext cx="9144000" cy="114300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j-ea"/>
                <a:cs typeface="Times New Roman" panose="02020603050405020304" pitchFamily="18" charset="0"/>
              </a:rPr>
              <a:t>Agency Staff Changes</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22294" y="2690174"/>
            <a:ext cx="1859014" cy="2247556"/>
          </a:xfrm>
          <a:prstGeom prst="rect">
            <a:avLst/>
          </a:prstGeom>
        </p:spPr>
      </p:pic>
    </p:spTree>
    <p:extLst>
      <p:ext uri="{BB962C8B-B14F-4D97-AF65-F5344CB8AC3E}">
        <p14:creationId xmlns:p14="http://schemas.microsoft.com/office/powerpoint/2010/main" val="2415129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pPr algn="ctr"/>
            <a:r>
              <a:rPr lang="en-US" sz="4400" dirty="0" smtClean="0"/>
              <a:t>Institutional Leadership</a:t>
            </a:r>
            <a:endParaRPr lang="en-US" sz="4400" dirty="0"/>
          </a:p>
        </p:txBody>
      </p:sp>
      <p:sp>
        <p:nvSpPr>
          <p:cNvPr id="7" name="Content Placeholder 2"/>
          <p:cNvSpPr txBox="1">
            <a:spLocks/>
          </p:cNvSpPr>
          <p:nvPr/>
        </p:nvSpPr>
        <p:spPr>
          <a:xfrm>
            <a:off x="3255264" y="2137683"/>
            <a:ext cx="5005072" cy="1472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tab pos="2743200" algn="ctr"/>
                <a:tab pos="5486400" algn="r"/>
              </a:tabLst>
              <a:defRPr/>
            </a:pPr>
            <a:r>
              <a:rPr kumimoji="0" lang="en-US" sz="1800" b="1" i="0" u="none" strike="noStrike" kern="1400" cap="none" spc="0" normalizeH="0" baseline="0" noProof="0" dirty="0" smtClean="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Dr. Sandra Massey</a:t>
            </a:r>
            <a:r>
              <a:rPr kumimoji="0" lang="en-US" sz="1800" b="0" i="0" u="none" strike="noStrike" kern="1400" cap="none" spc="0" normalizeH="0" baseline="0" noProof="0" dirty="0" smtClean="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4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Arkansas State </a:t>
            </a:r>
            <a:r>
              <a:rPr kumimoji="0" lang="en-US" sz="1800" b="0" i="0" u="none" strike="noStrike" kern="1400" cap="none" spc="0" normalizeH="0" baseline="0" noProof="0" dirty="0" smtClean="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University-Newport Chancellor, </a:t>
            </a:r>
            <a:r>
              <a:rPr kumimoji="0" lang="en-US" sz="1800" b="0" i="0" u="none" strike="noStrike" kern="14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is retiring at the end of the year. Before becoming chancellor, Dr. Massey served as ASU-Newport’s Vice Chancellor for Academic Affairs. She has been at ASU-Newport for seven years. </a:t>
            </a:r>
            <a:endParaRPr kumimoji="0" lang="en-US" sz="1800" b="0" i="0" u="none" strike="noStrike" kern="1200" cap="none" spc="0" normalizeH="0" baseline="0" noProof="0" dirty="0">
              <a:ln>
                <a:noFill/>
              </a:ln>
              <a:solidFill>
                <a:srgbClr val="000000"/>
              </a:solidFill>
              <a:effectLst/>
              <a:uLnTx/>
              <a:uFillTx/>
              <a:latin typeface="Calibri" panose="020F0502020204030204"/>
            </a:endParaRPr>
          </a:p>
        </p:txBody>
      </p:sp>
      <p:pic>
        <p:nvPicPr>
          <p:cNvPr id="1026" name="Picture 2" descr="Mass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 y="2137683"/>
            <a:ext cx="1885366" cy="188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965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600200"/>
          </a:xfrm>
          <a:solidFill>
            <a:schemeClr val="accent1"/>
          </a:solidFill>
        </p:spPr>
        <p:txBody>
          <a:bodyPr>
            <a:normAutofit/>
          </a:bodyPr>
          <a:lstStyle/>
          <a:p>
            <a:pPr algn="ctr"/>
            <a:r>
              <a:rPr lang="en-US" sz="4800" dirty="0" smtClean="0">
                <a:solidFill>
                  <a:schemeClr val="bg1"/>
                </a:solidFill>
                <a:effectLst>
                  <a:outerShdw blurRad="50800" dist="38100" dir="5400000" algn="t" rotWithShape="0">
                    <a:prstClr val="black">
                      <a:alpha val="40000"/>
                    </a:prstClr>
                  </a:outerShdw>
                </a:effectLst>
              </a:rPr>
              <a:t>Challenge Scholarship &amp;</a:t>
            </a:r>
            <a:br>
              <a:rPr lang="en-US" sz="4800" dirty="0" smtClean="0">
                <a:solidFill>
                  <a:schemeClr val="bg1"/>
                </a:solidFill>
                <a:effectLst>
                  <a:outerShdw blurRad="50800" dist="38100" dir="5400000" algn="t" rotWithShape="0">
                    <a:prstClr val="black">
                      <a:alpha val="40000"/>
                    </a:prstClr>
                  </a:outerShdw>
                </a:effectLst>
              </a:rPr>
            </a:br>
            <a:r>
              <a:rPr lang="en-US" sz="4800" dirty="0" smtClean="0">
                <a:solidFill>
                  <a:schemeClr val="bg1"/>
                </a:solidFill>
                <a:effectLst>
                  <a:outerShdw blurRad="50800" dist="38100" dir="5400000" algn="t" rotWithShape="0">
                    <a:prstClr val="black">
                      <a:alpha val="40000"/>
                    </a:prstClr>
                  </a:outerShdw>
                </a:effectLst>
              </a:rPr>
              <a:t>Lottery Updates</a:t>
            </a:r>
            <a:endParaRPr lang="en-US" sz="4800" dirty="0">
              <a:solidFill>
                <a:schemeClr val="bg1"/>
              </a:solidFill>
              <a:effectLst>
                <a:outerShdw blurRad="50800" dist="38100" dir="5400000" algn="t" rotWithShape="0">
                  <a:prstClr val="black">
                    <a:alpha val="40000"/>
                  </a:prstClr>
                </a:outerShdw>
              </a:effectLst>
            </a:endParaRPr>
          </a:p>
        </p:txBody>
      </p:sp>
      <p:sp>
        <p:nvSpPr>
          <p:cNvPr id="7" name="Rectangle 6"/>
          <p:cNvSpPr/>
          <p:nvPr/>
        </p:nvSpPr>
        <p:spPr>
          <a:xfrm>
            <a:off x="6858000" y="5257800"/>
            <a:ext cx="22098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aphicFrame>
        <p:nvGraphicFramePr>
          <p:cNvPr id="2" name="Table 1"/>
          <p:cNvGraphicFramePr>
            <a:graphicFrameLocks noGrp="1"/>
          </p:cNvGraphicFramePr>
          <p:nvPr>
            <p:extLst/>
          </p:nvPr>
        </p:nvGraphicFramePr>
        <p:xfrm>
          <a:off x="475784" y="2090239"/>
          <a:ext cx="8222168" cy="4224261"/>
        </p:xfrm>
        <a:graphic>
          <a:graphicData uri="http://schemas.openxmlformats.org/drawingml/2006/table">
            <a:tbl>
              <a:tblPr firstRow="1" firstCol="1" bandRow="1">
                <a:tableStyleId>{00A15C55-8517-42AA-B614-E9B94910E393}</a:tableStyleId>
              </a:tblPr>
              <a:tblGrid>
                <a:gridCol w="1672306">
                  <a:extLst>
                    <a:ext uri="{9D8B030D-6E8A-4147-A177-3AD203B41FA5}">
                      <a16:colId xmlns:a16="http://schemas.microsoft.com/office/drawing/2014/main" val="20000"/>
                    </a:ext>
                  </a:extLst>
                </a:gridCol>
                <a:gridCol w="1951023">
                  <a:extLst>
                    <a:ext uri="{9D8B030D-6E8A-4147-A177-3AD203B41FA5}">
                      <a16:colId xmlns:a16="http://schemas.microsoft.com/office/drawing/2014/main" val="20001"/>
                    </a:ext>
                  </a:extLst>
                </a:gridCol>
                <a:gridCol w="2787174">
                  <a:extLst>
                    <a:ext uri="{9D8B030D-6E8A-4147-A177-3AD203B41FA5}">
                      <a16:colId xmlns:a16="http://schemas.microsoft.com/office/drawing/2014/main" val="20002"/>
                    </a:ext>
                  </a:extLst>
                </a:gridCol>
                <a:gridCol w="1811665">
                  <a:extLst>
                    <a:ext uri="{9D8B030D-6E8A-4147-A177-3AD203B41FA5}">
                      <a16:colId xmlns:a16="http://schemas.microsoft.com/office/drawing/2014/main" val="20003"/>
                    </a:ext>
                  </a:extLst>
                </a:gridCol>
              </a:tblGrid>
              <a:tr h="431046">
                <a:tc>
                  <a:txBody>
                    <a:bodyPr/>
                    <a:lstStyle/>
                    <a:p>
                      <a:pPr marL="0" marR="0" algn="r">
                        <a:spcBef>
                          <a:spcPts val="0"/>
                        </a:spcBef>
                        <a:spcAft>
                          <a:spcPts val="0"/>
                        </a:spcAft>
                      </a:pPr>
                      <a:r>
                        <a:rPr lang="en-US" sz="2400" dirty="0">
                          <a:effectLst/>
                          <a:latin typeface="Times New Roman" panose="02020603050405020304" pitchFamily="18" charset="0"/>
                          <a:cs typeface="Times New Roman" panose="02020603050405020304" pitchFamily="18" charset="0"/>
                        </a:rPr>
                        <a:t>Year</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lgn="ctr">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Count</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Amount</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Status</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extLst>
                  <a:ext uri="{0D108BD9-81ED-4DB2-BD59-A6C34878D82A}">
                    <a16:rowId xmlns:a16="http://schemas.microsoft.com/office/drawing/2014/main" val="10000"/>
                  </a:ext>
                </a:extLst>
              </a:tr>
              <a:tr h="758643">
                <a:tc>
                  <a:txBody>
                    <a:bodyPr/>
                    <a:lstStyle/>
                    <a:p>
                      <a:pPr marL="0" marR="0" algn="r">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2017</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33,225 </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tc>
                  <a:txBody>
                    <a:bodyPr/>
                    <a:lstStyle/>
                    <a:p>
                      <a:pPr marL="0" marR="0">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$86,333,054</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Actual</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extLst>
                  <a:ext uri="{0D108BD9-81ED-4DB2-BD59-A6C34878D82A}">
                    <a16:rowId xmlns:a16="http://schemas.microsoft.com/office/drawing/2014/main" val="10001"/>
                  </a:ext>
                </a:extLst>
              </a:tr>
              <a:tr h="758643">
                <a:tc>
                  <a:txBody>
                    <a:bodyPr/>
                    <a:lstStyle/>
                    <a:p>
                      <a:pPr marL="0" marR="0" algn="r">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2018</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33,010 </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20000"/>
                        <a:lumOff val="80000"/>
                      </a:schemeClr>
                    </a:solidFill>
                  </a:tcPr>
                </a:tc>
                <a:tc>
                  <a:txBody>
                    <a:bodyPr/>
                    <a:lstStyle/>
                    <a:p>
                      <a:pPr marL="0" marR="0">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$91,744,450</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20000"/>
                        <a:lumOff val="8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Actual</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20000"/>
                        <a:lumOff val="80000"/>
                      </a:schemeClr>
                    </a:solidFill>
                  </a:tcPr>
                </a:tc>
                <a:extLst>
                  <a:ext uri="{0D108BD9-81ED-4DB2-BD59-A6C34878D82A}">
                    <a16:rowId xmlns:a16="http://schemas.microsoft.com/office/drawing/2014/main" val="10002"/>
                  </a:ext>
                </a:extLst>
              </a:tr>
              <a:tr h="758643">
                <a:tc>
                  <a:txBody>
                    <a:bodyPr/>
                    <a:lstStyle/>
                    <a:p>
                      <a:pPr marL="0" marR="0" algn="r">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2019</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32,486 </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tc>
                  <a:txBody>
                    <a:bodyPr/>
                    <a:lstStyle/>
                    <a:p>
                      <a:pPr marL="0" marR="0">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$89,350,575</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Actual</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extLst>
                  <a:ext uri="{0D108BD9-81ED-4DB2-BD59-A6C34878D82A}">
                    <a16:rowId xmlns:a16="http://schemas.microsoft.com/office/drawing/2014/main" val="10003"/>
                  </a:ext>
                </a:extLst>
              </a:tr>
              <a:tr h="758643">
                <a:tc>
                  <a:txBody>
                    <a:bodyPr/>
                    <a:lstStyle/>
                    <a:p>
                      <a:pPr marL="0" marR="0" algn="r">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2020</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31,645 </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20000"/>
                        <a:lumOff val="80000"/>
                      </a:schemeClr>
                    </a:solidFill>
                  </a:tcPr>
                </a:tc>
                <a:tc>
                  <a:txBody>
                    <a:bodyPr/>
                    <a:lstStyle/>
                    <a:p>
                      <a:pPr marL="0" marR="0">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$89,127,736</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20000"/>
                        <a:lumOff val="8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Actual</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20000"/>
                        <a:lumOff val="80000"/>
                      </a:schemeClr>
                    </a:solidFill>
                  </a:tcPr>
                </a:tc>
                <a:extLst>
                  <a:ext uri="{0D108BD9-81ED-4DB2-BD59-A6C34878D82A}">
                    <a16:rowId xmlns:a16="http://schemas.microsoft.com/office/drawing/2014/main" val="10004"/>
                  </a:ext>
                </a:extLst>
              </a:tr>
              <a:tr h="758643">
                <a:tc>
                  <a:txBody>
                    <a:bodyPr/>
                    <a:lstStyle/>
                    <a:p>
                      <a:pPr marL="0" marR="0" algn="r">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2021</a:t>
                      </a:r>
                      <a:endParaRPr lang="en-US" sz="2400"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60000"/>
                        <a:lumOff val="4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31,000 </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tc>
                  <a:txBody>
                    <a:bodyPr/>
                    <a:lstStyle/>
                    <a:p>
                      <a:pPr marL="0" marR="0">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$91,000,000</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tc>
                  <a:txBody>
                    <a:bodyPr/>
                    <a:lstStyle/>
                    <a:p>
                      <a:pPr marL="0" marR="0">
                        <a:spcBef>
                          <a:spcPts val="0"/>
                        </a:spcBef>
                        <a:spcAft>
                          <a:spcPts val="0"/>
                        </a:spcAft>
                      </a:pPr>
                      <a:r>
                        <a:rPr lang="en-US" sz="2400" b="1" dirty="0">
                          <a:effectLst/>
                          <a:latin typeface="Times New Roman" panose="02020603050405020304" pitchFamily="18" charset="0"/>
                          <a:cs typeface="Times New Roman" panose="02020603050405020304" pitchFamily="18" charset="0"/>
                        </a:rPr>
                        <a:t>Estimated</a:t>
                      </a:r>
                      <a:endParaRPr lang="en-US" sz="2400" b="1" dirty="0">
                        <a:effectLst/>
                        <a:latin typeface="Times New Roman" panose="02020603050405020304" pitchFamily="18" charset="0"/>
                        <a:ea typeface="Calibri"/>
                        <a:cs typeface="Times New Roman" panose="02020603050405020304" pitchFamily="18" charset="0"/>
                      </a:endParaRPr>
                    </a:p>
                  </a:txBody>
                  <a:tcPr marL="155177" marR="155177" marT="0" marB="0" anchor="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3073400" y="2928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54958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ulsa County COVID-19 Data | Tulsa Health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789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921775"/>
            <a:ext cx="9144001" cy="277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srgbClr val="002060"/>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mn-cs"/>
              </a:rPr>
              <a:t>HIGHER EDUCATION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srgbClr val="002060"/>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mn-cs"/>
              </a:rPr>
              <a:t>COVID-19 RESPONSE</a:t>
            </a:r>
            <a:endParaRPr kumimoji="0" lang="en-US" sz="5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mn-cs"/>
            </a:endParaRPr>
          </a:p>
        </p:txBody>
      </p:sp>
    </p:spTree>
    <p:extLst>
      <p:ext uri="{BB962C8B-B14F-4D97-AF65-F5344CB8AC3E}">
        <p14:creationId xmlns:p14="http://schemas.microsoft.com/office/powerpoint/2010/main" val="1952397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0000">
              <a:schemeClr val="tx1"/>
            </a:gs>
            <a:gs pos="0">
              <a:schemeClr val="accent5">
                <a:lumMod val="89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Legislative Update | 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92" y="656303"/>
            <a:ext cx="8639019" cy="547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38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663125" y="4517290"/>
            <a:ext cx="7618726"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57200"/>
            <a:ext cx="2439842" cy="1719072"/>
          </a:xfrm>
          <a:prstGeom prst="rect">
            <a:avLst/>
          </a:prstGeom>
        </p:spPr>
      </p:pic>
      <p:sp>
        <p:nvSpPr>
          <p:cNvPr id="3" name="TextBox 2"/>
          <p:cNvSpPr txBox="1"/>
          <p:nvPr/>
        </p:nvSpPr>
        <p:spPr>
          <a:xfrm>
            <a:off x="533400" y="4517290"/>
            <a:ext cx="5489003" cy="1200329"/>
          </a:xfrm>
          <a:prstGeom prst="rect">
            <a:avLst/>
          </a:prstGeom>
          <a:noFill/>
        </p:spPr>
        <p:txBody>
          <a:bodyPr wrap="none" rtlCol="0">
            <a:spAutoFit/>
          </a:bodyPr>
          <a:lstStyle/>
          <a:p>
            <a:pPr lvl="0">
              <a:defRPr/>
            </a:pPr>
            <a:r>
              <a:rPr lang="en-US" sz="2400" dirty="0">
                <a:solidFill>
                  <a:schemeClr val="accent2"/>
                </a:solidFill>
                <a:ea typeface="Roboto Condensed bold" panose="02000000000000000000" pitchFamily="2" charset="0"/>
                <a:cs typeface="Roboto Condensed bold" panose="02000000000000000000" pitchFamily="2" charset="0"/>
              </a:rPr>
              <a:t>Dr. Jessie J Walker</a:t>
            </a:r>
          </a:p>
          <a:p>
            <a:pPr>
              <a:defRPr/>
            </a:pPr>
            <a:r>
              <a:rPr lang="en-US" sz="2400" dirty="0">
                <a:solidFill>
                  <a:schemeClr val="accent2"/>
                </a:solidFill>
              </a:rPr>
              <a:t>Assistant Director for Academic Affairs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alpha val="70000"/>
                </a:prstClr>
              </a:solidFill>
              <a:effectLst/>
              <a:uLnTx/>
              <a:uFillTx/>
              <a:latin typeface="Georgia"/>
              <a:ea typeface="Roboto Condensed bold" panose="02000000000000000000" pitchFamily="2" charset="0"/>
              <a:cs typeface="Roboto Condensed bold" panose="02000000000000000000" pitchFamily="2" charset="0"/>
            </a:endParaRPr>
          </a:p>
        </p:txBody>
      </p:sp>
      <p:sp>
        <p:nvSpPr>
          <p:cNvPr id="4" name="Rectangle 3"/>
          <p:cNvSpPr/>
          <p:nvPr/>
        </p:nvSpPr>
        <p:spPr>
          <a:xfrm>
            <a:off x="508686" y="4114800"/>
            <a:ext cx="547297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Annual Review of Faculty Performance</a:t>
            </a:r>
          </a:p>
        </p:txBody>
      </p:sp>
    </p:spTree>
    <p:extLst>
      <p:ext uri="{BB962C8B-B14F-4D97-AF65-F5344CB8AC3E}">
        <p14:creationId xmlns:p14="http://schemas.microsoft.com/office/powerpoint/2010/main" val="3180359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Athletic Report</a:t>
            </a:r>
            <a:endParaRPr lang="en-US" dirty="0"/>
          </a:p>
        </p:txBody>
      </p:sp>
      <p:sp>
        <p:nvSpPr>
          <p:cNvPr id="3" name="Content Placeholder 2"/>
          <p:cNvSpPr>
            <a:spLocks noGrp="1"/>
          </p:cNvSpPr>
          <p:nvPr>
            <p:ph sz="half" idx="10"/>
          </p:nvPr>
        </p:nvSpPr>
        <p:spPr>
          <a:xfrm>
            <a:off x="457200" y="1600200"/>
            <a:ext cx="8229600" cy="4953000"/>
          </a:xfrm>
        </p:spPr>
        <p:txBody>
          <a:bodyPr/>
          <a:lstStyle/>
          <a:p>
            <a:pPr>
              <a:spcBef>
                <a:spcPts val="0"/>
              </a:spcBef>
              <a:spcAft>
                <a:spcPts val="600"/>
              </a:spcAft>
            </a:pPr>
            <a:endParaRPr lang="en-US" sz="2000" dirty="0" smtClean="0"/>
          </a:p>
          <a:p>
            <a:pPr>
              <a:spcBef>
                <a:spcPts val="0"/>
              </a:spcBef>
              <a:spcAft>
                <a:spcPts val="600"/>
              </a:spcAft>
            </a:pPr>
            <a:endParaRPr lang="en-US" sz="2000" dirty="0" smtClean="0"/>
          </a:p>
          <a:p>
            <a:r>
              <a:rPr lang="en-US" sz="2000" dirty="0"/>
              <a:t>A.C.A. §6-62-106 directs AHECB to develop and establish uniform accounting standards and procedures for reporting revenues and expenditures.</a:t>
            </a:r>
          </a:p>
          <a:p>
            <a:pPr>
              <a:buNone/>
            </a:pPr>
            <a:endParaRPr lang="en-US" sz="2000" dirty="0"/>
          </a:p>
          <a:p>
            <a:pPr>
              <a:spcBef>
                <a:spcPts val="0"/>
              </a:spcBef>
              <a:spcAft>
                <a:spcPts val="600"/>
              </a:spcAft>
            </a:pPr>
            <a:r>
              <a:rPr lang="en-US" sz="2000" dirty="0" smtClean="0"/>
              <a:t>The 2019-20 </a:t>
            </a:r>
            <a:r>
              <a:rPr lang="en-US" sz="2000" dirty="0"/>
              <a:t>Athletic actual expenditures for state-supported universities was </a:t>
            </a:r>
            <a:r>
              <a:rPr lang="en-US" sz="2000" dirty="0" smtClean="0"/>
              <a:t>$191.5 </a:t>
            </a:r>
            <a:r>
              <a:rPr lang="en-US" sz="2000" dirty="0"/>
              <a:t>million and </a:t>
            </a:r>
            <a:r>
              <a:rPr lang="en-US" sz="2000" dirty="0" smtClean="0"/>
              <a:t>$1.75 million </a:t>
            </a:r>
            <a:r>
              <a:rPr lang="en-US" sz="2000" dirty="0"/>
              <a:t>for two-year colleges. </a:t>
            </a:r>
            <a:endParaRPr lang="en-US" sz="2000" dirty="0" smtClean="0"/>
          </a:p>
          <a:p>
            <a:pPr marL="0" indent="0">
              <a:spcBef>
                <a:spcPts val="0"/>
              </a:spcBef>
              <a:spcAft>
                <a:spcPts val="600"/>
              </a:spcAft>
              <a:buNone/>
            </a:pPr>
            <a:endParaRPr lang="en-US" sz="2000" dirty="0" smtClean="0"/>
          </a:p>
          <a:p>
            <a:pPr>
              <a:spcBef>
                <a:spcPts val="0"/>
              </a:spcBef>
              <a:spcAft>
                <a:spcPts val="600"/>
              </a:spcAft>
            </a:pPr>
            <a:r>
              <a:rPr lang="en-US" sz="2000" dirty="0" smtClean="0"/>
              <a:t>This represents an </a:t>
            </a:r>
            <a:r>
              <a:rPr lang="en-US" sz="2000" b="1" dirty="0" smtClean="0"/>
              <a:t>decrease</a:t>
            </a:r>
            <a:r>
              <a:rPr lang="en-US" sz="2000" dirty="0" smtClean="0"/>
              <a:t> of 4.8 percent over 2018-19.</a:t>
            </a:r>
          </a:p>
          <a:p>
            <a:pPr>
              <a:spcBef>
                <a:spcPts val="0"/>
              </a:spcBef>
              <a:spcAft>
                <a:spcPts val="600"/>
              </a:spcAft>
            </a:pPr>
            <a:endParaRPr lang="en-US" sz="2400" dirty="0"/>
          </a:p>
          <a:p>
            <a:pPr>
              <a:spcBef>
                <a:spcPts val="0"/>
              </a:spcBef>
              <a:spcAft>
                <a:spcPts val="600"/>
              </a:spcAft>
            </a:pPr>
            <a:endParaRPr lang="en-US" sz="2400" dirty="0" smtClean="0"/>
          </a:p>
          <a:p>
            <a:pPr>
              <a:spcBef>
                <a:spcPts val="0"/>
              </a:spcBef>
              <a:spcAft>
                <a:spcPts val="600"/>
              </a:spcAft>
            </a:pPr>
            <a:endParaRPr lang="en-US" sz="2400" dirty="0"/>
          </a:p>
        </p:txBody>
      </p:sp>
    </p:spTree>
    <p:extLst>
      <p:ext uri="{BB962C8B-B14F-4D97-AF65-F5344CB8AC3E}">
        <p14:creationId xmlns:p14="http://schemas.microsoft.com/office/powerpoint/2010/main" val="3169820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Annual Review of Faculty Performance</a:t>
            </a:r>
          </a:p>
        </p:txBody>
      </p:sp>
      <p:sp>
        <p:nvSpPr>
          <p:cNvPr id="7" name="Content Placeholder 6"/>
          <p:cNvSpPr>
            <a:spLocks noGrp="1"/>
          </p:cNvSpPr>
          <p:nvPr>
            <p:ph sz="half" idx="10"/>
          </p:nvPr>
        </p:nvSpPr>
        <p:spPr>
          <a:xfrm>
            <a:off x="457200" y="1676400"/>
            <a:ext cx="8229600" cy="3916363"/>
          </a:xfrm>
        </p:spPr>
        <p:txBody>
          <a:bodyPr/>
          <a:lstStyle/>
          <a:p>
            <a:r>
              <a:rPr lang="en-US" sz="2000" dirty="0"/>
              <a:t>Colleges and universities are required to conduct faculty performance reviews under Arkansas Code Annotated §6-63-104 and AHECB policy 5.5. </a:t>
            </a:r>
          </a:p>
          <a:p>
            <a:r>
              <a:rPr lang="en-US" sz="2000" dirty="0"/>
              <a:t>ADHE staff is required to monitor faculty evaluation processes adopted at Arkansas public institutions and report annually to the AHECB and Legislative Council.</a:t>
            </a:r>
          </a:p>
          <a:p>
            <a:r>
              <a:rPr lang="en-US" sz="2000" dirty="0"/>
              <a:t>All institutions conducted faculty performance reviews during </a:t>
            </a:r>
            <a:r>
              <a:rPr lang="en-US" sz="2000" dirty="0" smtClean="0"/>
              <a:t>2019-2020 </a:t>
            </a:r>
            <a:r>
              <a:rPr lang="en-US" sz="2000" dirty="0"/>
              <a:t>using a variety of methods including assessment by students, classroom visits by administrators, peer review, and self-evaluation activities. </a:t>
            </a:r>
          </a:p>
          <a:p>
            <a:endParaRPr lang="en-US" sz="2000" dirty="0"/>
          </a:p>
        </p:txBody>
      </p:sp>
      <p:graphicFrame>
        <p:nvGraphicFramePr>
          <p:cNvPr id="4" name="Content Placeholder 3">
            <a:extLst>
              <a:ext uri="{FF2B5EF4-FFF2-40B4-BE49-F238E27FC236}">
                <a16:creationId xmlns:a16="http://schemas.microsoft.com/office/drawing/2014/main" id="{27B6880A-2C0B-1D4C-BC14-2CBE707ED923}"/>
              </a:ext>
            </a:extLst>
          </p:cNvPr>
          <p:cNvGraphicFramePr>
            <a:graphicFrameLocks/>
          </p:cNvGraphicFramePr>
          <p:nvPr>
            <p:extLst/>
          </p:nvPr>
        </p:nvGraphicFramePr>
        <p:xfrm>
          <a:off x="152400" y="4495800"/>
          <a:ext cx="62484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753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Annual Review of Faculty Performance Notable Findings</a:t>
            </a:r>
          </a:p>
        </p:txBody>
      </p:sp>
      <p:sp>
        <p:nvSpPr>
          <p:cNvPr id="7" name="Content Placeholder 6"/>
          <p:cNvSpPr>
            <a:spLocks noGrp="1"/>
          </p:cNvSpPr>
          <p:nvPr>
            <p:ph sz="half" idx="10"/>
          </p:nvPr>
        </p:nvSpPr>
        <p:spPr>
          <a:xfrm>
            <a:off x="457200" y="1676400"/>
            <a:ext cx="4876800" cy="3916363"/>
          </a:xfrm>
        </p:spPr>
        <p:txBody>
          <a:bodyPr/>
          <a:lstStyle/>
          <a:p>
            <a:r>
              <a:rPr lang="en-US" sz="2000" dirty="0"/>
              <a:t>Institutions have implemented a variety of training programs to strength faculty development around performance review elements: </a:t>
            </a:r>
          </a:p>
          <a:p>
            <a:pPr lvl="1"/>
            <a:r>
              <a:rPr lang="en-US" sz="1800" dirty="0"/>
              <a:t>Advising Techniques (e.g. intrusive advising, coaching, and mentoring) </a:t>
            </a:r>
          </a:p>
          <a:p>
            <a:pPr lvl="1"/>
            <a:r>
              <a:rPr lang="en-US" sz="1800" dirty="0"/>
              <a:t>Tools/approaches to assess student learning outcomes (capstone projects, </a:t>
            </a:r>
            <a:r>
              <a:rPr lang="en-US" sz="1800" dirty="0" smtClean="0"/>
              <a:t>e-portfolios</a:t>
            </a:r>
            <a:r>
              <a:rPr lang="en-US" sz="1800" dirty="0"/>
              <a:t>, rubrics)</a:t>
            </a:r>
          </a:p>
          <a:p>
            <a:pPr marL="457200" lvl="1" indent="0">
              <a:buNone/>
            </a:pPr>
            <a:endParaRPr lang="en-US" sz="1800" dirty="0"/>
          </a:p>
          <a:p>
            <a:r>
              <a:rPr lang="en-US" sz="2000" dirty="0"/>
              <a:t>Development of quantitative/qualitative component ratings of faculty</a:t>
            </a:r>
          </a:p>
          <a:p>
            <a:pPr lvl="1"/>
            <a:r>
              <a:rPr lang="en-US" sz="1800" dirty="0"/>
              <a:t>Utilization of technology in the classroom </a:t>
            </a:r>
          </a:p>
          <a:p>
            <a:pPr lvl="1"/>
            <a:r>
              <a:rPr lang="en-US" sz="1800" dirty="0"/>
              <a:t>Participation in English training including: English as a Second Language courses, and accent reduction training. </a:t>
            </a:r>
          </a:p>
          <a:p>
            <a:pPr lvl="1"/>
            <a:endParaRPr lang="en-US" sz="1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676400"/>
            <a:ext cx="2944091" cy="381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70933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txBox="1">
            <a:spLocks/>
          </p:cNvSpPr>
          <p:nvPr/>
        </p:nvSpPr>
        <p:spPr>
          <a:xfrm>
            <a:off x="3323331" y="1894423"/>
            <a:ext cx="5410361" cy="2469907"/>
          </a:xfrm>
          <a:prstGeom prst="rect">
            <a:avLst/>
          </a:prstGeom>
        </p:spPr>
        <p:txBody>
          <a:bodyPr vert="horz" wrap="square" lIns="68580" tIns="34290" rIns="68580" bIns="3429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100" b="1" dirty="0">
              <a:solidFill>
                <a:schemeClr val="tx1"/>
              </a:solidFill>
              <a:latin typeface="Calibri" charset="0"/>
              <a:ea typeface="Calibri" charset="0"/>
              <a:cs typeface="Calibri" charset="0"/>
            </a:endParaRPr>
          </a:p>
          <a:p>
            <a:pPr algn="ctr">
              <a:defRPr/>
            </a:pPr>
            <a:r>
              <a:rPr lang="en-US" sz="2100" b="1" dirty="0">
                <a:solidFill>
                  <a:schemeClr val="tx1"/>
                </a:solidFill>
                <a:latin typeface="Calibri" charset="0"/>
                <a:ea typeface="Calibri" charset="0"/>
                <a:cs typeface="Calibri" charset="0"/>
              </a:rPr>
              <a:t>Annual Report on</a:t>
            </a:r>
          </a:p>
          <a:p>
            <a:pPr algn="ctr">
              <a:defRPr/>
            </a:pPr>
            <a:r>
              <a:rPr lang="en-US" sz="2100" b="1" dirty="0">
                <a:solidFill>
                  <a:schemeClr val="tx1"/>
                </a:solidFill>
                <a:latin typeface="Calibri" charset="0"/>
                <a:ea typeface="Calibri" charset="0"/>
                <a:cs typeface="Calibri" charset="0"/>
              </a:rPr>
              <a:t>Academic Program Deletions</a:t>
            </a:r>
          </a:p>
          <a:p>
            <a:pPr algn="ctr">
              <a:defRPr/>
            </a:pPr>
            <a:endParaRPr lang="en-US" sz="2100" b="1" dirty="0">
              <a:solidFill>
                <a:schemeClr val="tx1"/>
              </a:solidFill>
              <a:latin typeface="Calibri" charset="0"/>
              <a:ea typeface="Calibri" charset="0"/>
              <a:cs typeface="Calibri" charset="0"/>
            </a:endParaRPr>
          </a:p>
          <a:p>
            <a:pPr algn="ctr">
              <a:defRPr/>
            </a:pPr>
            <a:endParaRPr lang="en-US" sz="1800" b="1" dirty="0">
              <a:solidFill>
                <a:schemeClr val="tx1"/>
              </a:solidFill>
              <a:latin typeface="Calibri" charset="0"/>
              <a:ea typeface="Calibri" charset="0"/>
              <a:cs typeface="Calibri" charset="0"/>
            </a:endParaRPr>
          </a:p>
          <a:p>
            <a:pPr algn="ctr">
              <a:defRPr/>
            </a:pPr>
            <a:r>
              <a:rPr lang="en-US" sz="1800" b="1" dirty="0">
                <a:solidFill>
                  <a:schemeClr val="tx1"/>
                </a:solidFill>
                <a:latin typeface="Calibri" charset="0"/>
                <a:ea typeface="Calibri" charset="0"/>
                <a:cs typeface="Calibri" charset="0"/>
              </a:rPr>
              <a:t>AHECB Meeting</a:t>
            </a:r>
          </a:p>
          <a:p>
            <a:pPr algn="ctr">
              <a:defRPr/>
            </a:pPr>
            <a:r>
              <a:rPr lang="en-US" sz="1800" b="1" dirty="0">
                <a:solidFill>
                  <a:schemeClr val="tx1"/>
                </a:solidFill>
                <a:latin typeface="Calibri" charset="0"/>
                <a:ea typeface="Calibri" charset="0"/>
                <a:cs typeface="Calibri" charset="0"/>
              </a:rPr>
              <a:t>October 30, 2020</a:t>
            </a:r>
          </a:p>
          <a:p>
            <a:pPr algn="ctr">
              <a:defRPr/>
            </a:pPr>
            <a:r>
              <a:rPr lang="en-US" sz="1800" b="1" dirty="0">
                <a:solidFill>
                  <a:schemeClr val="tx1"/>
                </a:solidFill>
                <a:latin typeface="Calibri" charset="0"/>
                <a:ea typeface="Calibri" charset="0"/>
                <a:cs typeface="Calibri" charset="0"/>
              </a:rPr>
              <a:t>Agenda Item 6</a:t>
            </a:r>
          </a:p>
        </p:txBody>
      </p:sp>
      <p:cxnSp>
        <p:nvCxnSpPr>
          <p:cNvPr id="3" name="Straight Connector 2"/>
          <p:cNvCxnSpPr/>
          <p:nvPr/>
        </p:nvCxnSpPr>
        <p:spPr>
          <a:xfrm>
            <a:off x="3191431" y="1552884"/>
            <a:ext cx="9798" cy="2899703"/>
          </a:xfrm>
          <a:prstGeom prst="line">
            <a:avLst/>
          </a:prstGeom>
          <a:ln w="50800" cmpd="sng">
            <a:solidFill>
              <a:schemeClr val="accent1">
                <a:lumMod val="50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p:nvCxnSpPr>
        <p:spPr>
          <a:xfrm flipV="1">
            <a:off x="632223" y="4461829"/>
            <a:ext cx="8072629" cy="2"/>
          </a:xfrm>
          <a:prstGeom prst="line">
            <a:avLst/>
          </a:prstGeom>
          <a:ln w="50800">
            <a:solidFill>
              <a:srgbClr val="254275"/>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1285" y="4481693"/>
            <a:ext cx="6288231" cy="553998"/>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Sonia Hazelwood, Assistant Director</a:t>
            </a:r>
          </a:p>
          <a:p>
            <a:r>
              <a:rPr lang="en-US" sz="1500" dirty="0">
                <a:latin typeface="Calibri" panose="020F0502020204030204" pitchFamily="34" charset="0"/>
                <a:cs typeface="Calibri" panose="020F0502020204030204" pitchFamily="34" charset="0"/>
              </a:rPr>
              <a:t>Information Technology, Data &amp; Analytics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85" y="2345680"/>
            <a:ext cx="2458044" cy="1941017"/>
          </a:xfrm>
          <a:prstGeom prst="rect">
            <a:avLst/>
          </a:prstGeom>
        </p:spPr>
      </p:pic>
    </p:spTree>
    <p:extLst>
      <p:ext uri="{BB962C8B-B14F-4D97-AF65-F5344CB8AC3E}">
        <p14:creationId xmlns:p14="http://schemas.microsoft.com/office/powerpoint/2010/main" val="367996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txBox="1">
            <a:spLocks/>
          </p:cNvSpPr>
          <p:nvPr/>
        </p:nvSpPr>
        <p:spPr>
          <a:xfrm>
            <a:off x="2355012" y="1392917"/>
            <a:ext cx="4364288" cy="484748"/>
          </a:xfrm>
          <a:prstGeom prst="rect">
            <a:avLst/>
          </a:prstGeom>
        </p:spPr>
        <p:txBody>
          <a:bodyPr vert="horz" wrap="square" lIns="68580" tIns="34290" rIns="68580" bIns="3429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700" b="1" dirty="0">
                <a:solidFill>
                  <a:schemeClr val="tx1"/>
                </a:solidFill>
                <a:latin typeface="Calibri" panose="020F0502020204030204" pitchFamily="34" charset="0"/>
                <a:ea typeface="Roboto Condensed bold" panose="02000000000000000000" pitchFamily="2" charset="0"/>
                <a:cs typeface="Calibri" panose="020F0502020204030204" pitchFamily="34" charset="0"/>
              </a:rPr>
              <a:t>Academic Program Deletions</a:t>
            </a:r>
            <a:endParaRPr lang="en-US" sz="2700" b="1" dirty="0">
              <a:solidFill>
                <a:srgbClr val="F3644D"/>
              </a:solidFill>
              <a:latin typeface="Calibri" panose="020F0502020204030204" pitchFamily="34" charset="0"/>
              <a:ea typeface="Roboto Condensed bold" panose="02000000000000000000" pitchFamily="2" charset="0"/>
              <a:cs typeface="Calibri" panose="020F0502020204030204" pitchFamily="34" charset="0"/>
            </a:endParaRPr>
          </a:p>
        </p:txBody>
      </p:sp>
      <p:cxnSp>
        <p:nvCxnSpPr>
          <p:cNvPr id="3" name="Straight Connector 2"/>
          <p:cNvCxnSpPr>
            <a:cxnSpLocks/>
          </p:cNvCxnSpPr>
          <p:nvPr/>
        </p:nvCxnSpPr>
        <p:spPr>
          <a:xfrm>
            <a:off x="315566" y="1675631"/>
            <a:ext cx="2039445" cy="0"/>
          </a:xfrm>
          <a:prstGeom prst="line">
            <a:avLst/>
          </a:prstGeom>
          <a:ln w="508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17142" y="2076743"/>
            <a:ext cx="7304926" cy="2215991"/>
          </a:xfrm>
          <a:prstGeom prst="rect">
            <a:avLst/>
          </a:prstGeom>
          <a:noFill/>
        </p:spPr>
        <p:txBody>
          <a:bodyPr wrap="square" rtlCol="0">
            <a:spAutoFit/>
          </a:bodyPr>
          <a:lstStyle/>
          <a:p>
            <a:r>
              <a:rPr lang="en-US" b="1" dirty="0">
                <a:solidFill>
                  <a:srgbClr val="254275"/>
                </a:solidFill>
                <a:latin typeface="Calibri" panose="020F0502020204030204" pitchFamily="34" charset="0"/>
                <a:cs typeface="Calibri" panose="020F0502020204030204" pitchFamily="34" charset="0"/>
              </a:rPr>
              <a:t>Throughout the year, ADHE Academic Staff receive Letters of Notification from colleges and universities informing us of their intent to delete an academic program. Each quarter those deletions are presented for approval in the Letters of Notification agenda item.</a:t>
            </a:r>
          </a:p>
          <a:p>
            <a:endParaRPr lang="en-US" b="1" dirty="0">
              <a:solidFill>
                <a:srgbClr val="254275"/>
              </a:solidFill>
              <a:latin typeface="Calibri" panose="020F0502020204030204" pitchFamily="34" charset="0"/>
              <a:cs typeface="Calibri" panose="020F0502020204030204" pitchFamily="34" charset="0"/>
            </a:endParaRPr>
          </a:p>
          <a:p>
            <a:r>
              <a:rPr lang="en-US" b="1" dirty="0">
                <a:solidFill>
                  <a:srgbClr val="254275"/>
                </a:solidFill>
                <a:latin typeface="Calibri" panose="020F0502020204030204" pitchFamily="34" charset="0"/>
                <a:cs typeface="Calibri" panose="020F0502020204030204" pitchFamily="34" charset="0"/>
              </a:rPr>
              <a:t>This annual report provides a summary of all academic programs deleted during the 2019-20 academic year.</a:t>
            </a:r>
          </a:p>
          <a:p>
            <a:endParaRPr lang="en-US" sz="1200" b="1" dirty="0">
              <a:solidFill>
                <a:srgbClr val="254275"/>
              </a:solidFill>
              <a:latin typeface="Calibri" panose="020F0502020204030204" pitchFamily="34" charset="0"/>
              <a:cs typeface="Calibri" panose="020F0502020204030204" pitchFamily="34" charset="0"/>
            </a:endParaRPr>
          </a:p>
        </p:txBody>
      </p:sp>
      <p:cxnSp>
        <p:nvCxnSpPr>
          <p:cNvPr id="7" name="Straight Connector 6"/>
          <p:cNvCxnSpPr>
            <a:cxnSpLocks/>
          </p:cNvCxnSpPr>
          <p:nvPr/>
        </p:nvCxnSpPr>
        <p:spPr>
          <a:xfrm>
            <a:off x="6788650" y="1675631"/>
            <a:ext cx="2005727" cy="0"/>
          </a:xfrm>
          <a:prstGeom prst="line">
            <a:avLst/>
          </a:prstGeom>
          <a:ln w="508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90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D8FF11-5312-492C-B83C-305A82E0953F}"/>
              </a:ext>
            </a:extLst>
          </p:cNvPr>
          <p:cNvSpPr txBox="1"/>
          <p:nvPr/>
        </p:nvSpPr>
        <p:spPr>
          <a:xfrm>
            <a:off x="6353519" y="1705996"/>
            <a:ext cx="2117445" cy="3600986"/>
          </a:xfrm>
          <a:prstGeom prst="rect">
            <a:avLst/>
          </a:prstGeom>
          <a:noFill/>
        </p:spPr>
        <p:txBody>
          <a:bodyPr wrap="square" rtlCol="0">
            <a:spAutoFit/>
          </a:bodyPr>
          <a:lstStyle/>
          <a:p>
            <a:pPr marL="214313" indent="-214313">
              <a:buFont typeface="Arial" panose="020B0604020202020204" pitchFamily="34" charset="0"/>
              <a:buChar char="•"/>
            </a:pPr>
            <a:r>
              <a:rPr lang="en-US" sz="1650" dirty="0">
                <a:latin typeface="Tw Cen MT" panose="020B0602020104020603" pitchFamily="34" charset="0"/>
              </a:rPr>
              <a:t>2-Year Colleges accounted for 57.5% of all academic program deletions in AY 2019-20</a:t>
            </a:r>
          </a:p>
          <a:p>
            <a:pPr marL="214313" indent="-214313">
              <a:buFont typeface="Arial" panose="020B0604020202020204" pitchFamily="34" charset="0"/>
              <a:buChar char="•"/>
            </a:pPr>
            <a:endParaRPr lang="en-US" sz="1650" dirty="0">
              <a:latin typeface="Tw Cen MT" panose="020B0602020104020603" pitchFamily="34" charset="0"/>
            </a:endParaRPr>
          </a:p>
          <a:p>
            <a:endParaRPr lang="en-US" sz="1650" dirty="0">
              <a:latin typeface="Tw Cen MT" panose="020B0602020104020603" pitchFamily="34" charset="0"/>
            </a:endParaRPr>
          </a:p>
          <a:p>
            <a:pPr marL="214313" indent="-214313">
              <a:buFont typeface="Arial" panose="020B0604020202020204" pitchFamily="34" charset="0"/>
              <a:buChar char="•"/>
            </a:pPr>
            <a:r>
              <a:rPr lang="en-US" sz="1650" dirty="0">
                <a:latin typeface="Tw Cen MT" panose="020B0602020104020603" pitchFamily="34" charset="0"/>
              </a:rPr>
              <a:t>4-Year Universities had 42.5% of the AY 2019-20 academic program deletions</a:t>
            </a:r>
          </a:p>
          <a:p>
            <a:pPr marL="214313" indent="-214313">
              <a:buFont typeface="Arial" panose="020B0604020202020204" pitchFamily="34" charset="0"/>
              <a:buChar char="•"/>
            </a:pPr>
            <a:endParaRPr lang="en-US" sz="1350" dirty="0"/>
          </a:p>
        </p:txBody>
      </p:sp>
      <p:sp>
        <p:nvSpPr>
          <p:cNvPr id="2" name="Rectangle 2"/>
          <p:cNvSpPr>
            <a:spLocks noChangeArrowheads="1"/>
          </p:cNvSpPr>
          <p:nvPr/>
        </p:nvSpPr>
        <p:spPr bwMode="auto">
          <a:xfrm>
            <a:off x="254285" y="1329228"/>
            <a:ext cx="103548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dirty="0"/>
          </a:p>
        </p:txBody>
      </p:sp>
      <p:pic>
        <p:nvPicPr>
          <p:cNvPr id="4" name="Picture 3"/>
          <p:cNvPicPr>
            <a:picLocks noChangeAspect="1"/>
          </p:cNvPicPr>
          <p:nvPr/>
        </p:nvPicPr>
        <p:blipFill>
          <a:blip r:embed="rId3"/>
          <a:stretch>
            <a:fillRect/>
          </a:stretch>
        </p:blipFill>
        <p:spPr>
          <a:xfrm>
            <a:off x="1114076" y="1718996"/>
            <a:ext cx="4860440" cy="3226416"/>
          </a:xfrm>
          <a:prstGeom prst="rect">
            <a:avLst/>
          </a:prstGeom>
        </p:spPr>
      </p:pic>
    </p:spTree>
    <p:extLst>
      <p:ext uri="{BB962C8B-B14F-4D97-AF65-F5344CB8AC3E}">
        <p14:creationId xmlns:p14="http://schemas.microsoft.com/office/powerpoint/2010/main" val="145420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D8FF11-5312-492C-B83C-305A82E0953F}"/>
              </a:ext>
            </a:extLst>
          </p:cNvPr>
          <p:cNvSpPr txBox="1"/>
          <p:nvPr/>
        </p:nvSpPr>
        <p:spPr>
          <a:xfrm>
            <a:off x="5991969" y="1596461"/>
            <a:ext cx="1953883" cy="3901068"/>
          </a:xfrm>
          <a:prstGeom prst="rect">
            <a:avLst/>
          </a:prstGeom>
          <a:noFill/>
        </p:spPr>
        <p:txBody>
          <a:bodyPr wrap="square" rtlCol="0">
            <a:spAutoFit/>
          </a:bodyPr>
          <a:lstStyle/>
          <a:p>
            <a:pPr marL="214313" indent="-214313">
              <a:buFont typeface="Arial" panose="020B0604020202020204" pitchFamily="34" charset="0"/>
              <a:buChar char="•"/>
            </a:pPr>
            <a:r>
              <a:rPr lang="en-US" sz="1650" dirty="0">
                <a:latin typeface="Tw Cen MT" panose="020B0602020104020603" pitchFamily="34" charset="0"/>
              </a:rPr>
              <a:t>Associate degrees and certificates accounted for 70% of the AY 2019-20 academic program deletions</a:t>
            </a:r>
          </a:p>
          <a:p>
            <a:endParaRPr lang="en-US" sz="1650" dirty="0">
              <a:latin typeface="Tw Cen MT" panose="020B0602020104020603" pitchFamily="34" charset="0"/>
            </a:endParaRPr>
          </a:p>
          <a:p>
            <a:pPr marL="214313" indent="-214313">
              <a:buFont typeface="Arial" panose="020B0604020202020204" pitchFamily="34" charset="0"/>
              <a:buChar char="•"/>
            </a:pPr>
            <a:r>
              <a:rPr lang="en-US" sz="1650" dirty="0">
                <a:latin typeface="Tw Cen MT" panose="020B0602020104020603" pitchFamily="34" charset="0"/>
              </a:rPr>
              <a:t>Bachelor’s and higher-level credentials comprised 30% of all academic program deletions in AY 2019-20</a:t>
            </a:r>
          </a:p>
        </p:txBody>
      </p:sp>
      <p:pic>
        <p:nvPicPr>
          <p:cNvPr id="2" name="Picture 1"/>
          <p:cNvPicPr>
            <a:picLocks noChangeAspect="1"/>
          </p:cNvPicPr>
          <p:nvPr/>
        </p:nvPicPr>
        <p:blipFill>
          <a:blip r:embed="rId3"/>
          <a:stretch>
            <a:fillRect/>
          </a:stretch>
        </p:blipFill>
        <p:spPr>
          <a:xfrm>
            <a:off x="944725" y="1596461"/>
            <a:ext cx="5115508" cy="3507522"/>
          </a:xfrm>
          <a:prstGeom prst="rect">
            <a:avLst/>
          </a:prstGeom>
        </p:spPr>
      </p:pic>
    </p:spTree>
    <p:extLst>
      <p:ext uri="{BB962C8B-B14F-4D97-AF65-F5344CB8AC3E}">
        <p14:creationId xmlns:p14="http://schemas.microsoft.com/office/powerpoint/2010/main" val="339850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D8FF11-5312-492C-B83C-305A82E0953F}"/>
              </a:ext>
            </a:extLst>
          </p:cNvPr>
          <p:cNvSpPr txBox="1"/>
          <p:nvPr/>
        </p:nvSpPr>
        <p:spPr>
          <a:xfrm>
            <a:off x="6569265" y="1756008"/>
            <a:ext cx="1953883" cy="3647152"/>
          </a:xfrm>
          <a:prstGeom prst="rect">
            <a:avLst/>
          </a:prstGeom>
          <a:noFill/>
        </p:spPr>
        <p:txBody>
          <a:bodyPr wrap="square" rtlCol="0">
            <a:spAutoFit/>
          </a:bodyPr>
          <a:lstStyle/>
          <a:p>
            <a:pPr marL="214313" indent="-214313">
              <a:buFont typeface="Arial" panose="020B0604020202020204" pitchFamily="34" charset="0"/>
              <a:buChar char="•"/>
            </a:pPr>
            <a:r>
              <a:rPr lang="en-US" sz="1650" dirty="0">
                <a:latin typeface="Tw Cen MT" panose="020B0602020104020603" pitchFamily="34" charset="0"/>
              </a:rPr>
              <a:t>UALR, ASUJ, UCA &amp; UAMS deleted the most academic programs during the 2019-20 academic year</a:t>
            </a:r>
          </a:p>
          <a:p>
            <a:pPr marL="214313" indent="-214313">
              <a:buFont typeface="Arial" panose="020B0604020202020204" pitchFamily="34" charset="0"/>
              <a:buChar char="•"/>
            </a:pPr>
            <a:endParaRPr lang="en-US" sz="1650" dirty="0">
              <a:latin typeface="Tw Cen MT" panose="020B0602020104020603" pitchFamily="34" charset="0"/>
            </a:endParaRPr>
          </a:p>
          <a:p>
            <a:pPr marL="214313" indent="-214313">
              <a:buFont typeface="Arial" panose="020B0604020202020204" pitchFamily="34" charset="0"/>
              <a:buChar char="•"/>
            </a:pPr>
            <a:r>
              <a:rPr lang="en-US" sz="1650" dirty="0">
                <a:latin typeface="Tw Cen MT" panose="020B0602020104020603" pitchFamily="34" charset="0"/>
              </a:rPr>
              <a:t>Of the 11 programs UALR deleted, 7 of those were Graduate and Doctoral Programs.</a:t>
            </a:r>
          </a:p>
        </p:txBody>
      </p:sp>
      <p:pic>
        <p:nvPicPr>
          <p:cNvPr id="2" name="Picture 1"/>
          <p:cNvPicPr>
            <a:picLocks noChangeAspect="1"/>
          </p:cNvPicPr>
          <p:nvPr/>
        </p:nvPicPr>
        <p:blipFill>
          <a:blip r:embed="rId3"/>
          <a:stretch>
            <a:fillRect/>
          </a:stretch>
        </p:blipFill>
        <p:spPr>
          <a:xfrm>
            <a:off x="1162627" y="1933971"/>
            <a:ext cx="4911602" cy="3014226"/>
          </a:xfrm>
          <a:prstGeom prst="rect">
            <a:avLst/>
          </a:prstGeom>
        </p:spPr>
      </p:pic>
    </p:spTree>
    <p:extLst>
      <p:ext uri="{BB962C8B-B14F-4D97-AF65-F5344CB8AC3E}">
        <p14:creationId xmlns:p14="http://schemas.microsoft.com/office/powerpoint/2010/main" val="222946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D8FF11-5312-492C-B83C-305A82E0953F}"/>
              </a:ext>
            </a:extLst>
          </p:cNvPr>
          <p:cNvSpPr txBox="1"/>
          <p:nvPr/>
        </p:nvSpPr>
        <p:spPr>
          <a:xfrm>
            <a:off x="6257983" y="1918793"/>
            <a:ext cx="2226632" cy="3393237"/>
          </a:xfrm>
          <a:prstGeom prst="rect">
            <a:avLst/>
          </a:prstGeom>
          <a:noFill/>
        </p:spPr>
        <p:txBody>
          <a:bodyPr wrap="square" rtlCol="0">
            <a:spAutoFit/>
          </a:bodyPr>
          <a:lstStyle/>
          <a:p>
            <a:pPr marL="214313" indent="-214313">
              <a:buFont typeface="Arial" panose="020B0604020202020204" pitchFamily="34" charset="0"/>
              <a:buChar char="•"/>
            </a:pPr>
            <a:r>
              <a:rPr lang="en-US" sz="1650" dirty="0">
                <a:latin typeface="Tw Cen MT" panose="020B0602020104020603" pitchFamily="34" charset="0"/>
              </a:rPr>
              <a:t>For our 2-Year Colleges, 11 of 22 deleted at least one program during the 2019-20 AY.</a:t>
            </a:r>
          </a:p>
          <a:p>
            <a:endParaRPr lang="en-US" sz="1650" dirty="0">
              <a:latin typeface="Tw Cen MT" panose="020B0602020104020603" pitchFamily="34" charset="0"/>
            </a:endParaRPr>
          </a:p>
          <a:p>
            <a:pPr marL="214313" indent="-214313">
              <a:buFont typeface="Arial" panose="020B0604020202020204" pitchFamily="34" charset="0"/>
              <a:buChar char="•"/>
            </a:pPr>
            <a:r>
              <a:rPr lang="en-US" sz="1650" dirty="0">
                <a:latin typeface="Tw Cen MT" panose="020B0602020104020603" pitchFamily="34" charset="0"/>
              </a:rPr>
              <a:t>BRTC and NWACC deleted the most academic programs during AY 2020, followed by EACC, CCCUA, and UACCHT.</a:t>
            </a:r>
          </a:p>
        </p:txBody>
      </p:sp>
      <p:pic>
        <p:nvPicPr>
          <p:cNvPr id="2" name="Picture 1"/>
          <p:cNvPicPr>
            <a:picLocks noChangeAspect="1"/>
          </p:cNvPicPr>
          <p:nvPr/>
        </p:nvPicPr>
        <p:blipFill>
          <a:blip r:embed="rId3"/>
          <a:stretch>
            <a:fillRect/>
          </a:stretch>
        </p:blipFill>
        <p:spPr>
          <a:xfrm>
            <a:off x="946041" y="1840007"/>
            <a:ext cx="5056204" cy="3195024"/>
          </a:xfrm>
          <a:prstGeom prst="rect">
            <a:avLst/>
          </a:prstGeom>
        </p:spPr>
      </p:pic>
    </p:spTree>
    <p:extLst>
      <p:ext uri="{BB962C8B-B14F-4D97-AF65-F5344CB8AC3E}">
        <p14:creationId xmlns:p14="http://schemas.microsoft.com/office/powerpoint/2010/main" val="344896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13199" y="2115296"/>
            <a:ext cx="5252633" cy="1486710"/>
          </a:xfrm>
          <a:prstGeom prst="rect">
            <a:avLst/>
          </a:prstGeom>
        </p:spPr>
      </p:pic>
      <p:sp>
        <p:nvSpPr>
          <p:cNvPr id="4" name="TextBox 3"/>
          <p:cNvSpPr txBox="1"/>
          <p:nvPr/>
        </p:nvSpPr>
        <p:spPr>
          <a:xfrm>
            <a:off x="1489264" y="1562247"/>
            <a:ext cx="5878286"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Academic Program Deletions by Program Area</a:t>
            </a:r>
          </a:p>
        </p:txBody>
      </p:sp>
    </p:spTree>
    <p:extLst>
      <p:ext uri="{BB962C8B-B14F-4D97-AF65-F5344CB8AC3E}">
        <p14:creationId xmlns:p14="http://schemas.microsoft.com/office/powerpoint/2010/main" val="108356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txBox="1">
            <a:spLocks/>
          </p:cNvSpPr>
          <p:nvPr/>
        </p:nvSpPr>
        <p:spPr>
          <a:xfrm>
            <a:off x="3635499" y="2278068"/>
            <a:ext cx="4057771" cy="1852431"/>
          </a:xfrm>
          <a:prstGeom prst="rect">
            <a:avLst/>
          </a:prstGeom>
        </p:spPr>
        <p:txBody>
          <a:bodyPr vert="horz" wrap="square" lIns="51435" tIns="25718" rIns="51435" bIns="25718"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defRPr/>
            </a:pPr>
            <a:endParaRPr lang="en-US" sz="1575" b="1" dirty="0">
              <a:solidFill>
                <a:prstClr val="black"/>
              </a:solidFill>
              <a:latin typeface="Calibri" charset="0"/>
              <a:ea typeface="Calibri" charset="0"/>
              <a:cs typeface="Calibri" charset="0"/>
            </a:endParaRPr>
          </a:p>
          <a:p>
            <a:pPr algn="ctr" defTabSz="514350">
              <a:defRPr/>
            </a:pPr>
            <a:r>
              <a:rPr lang="en-US" sz="1575" b="1" dirty="0">
                <a:solidFill>
                  <a:prstClr val="black"/>
                </a:solidFill>
                <a:latin typeface="Calibri" charset="0"/>
                <a:ea typeface="Calibri" charset="0"/>
                <a:cs typeface="Calibri" charset="0"/>
              </a:rPr>
              <a:t>Annual Report on the College-Going Rate of Arkansas Public High School Graduates</a:t>
            </a:r>
          </a:p>
          <a:p>
            <a:pPr algn="ctr" defTabSz="514350">
              <a:defRPr/>
            </a:pPr>
            <a:endParaRPr lang="en-US" sz="1575" b="1" dirty="0">
              <a:solidFill>
                <a:prstClr val="black"/>
              </a:solidFill>
              <a:latin typeface="Calibri" charset="0"/>
              <a:ea typeface="Calibri" charset="0"/>
              <a:cs typeface="Calibri" charset="0"/>
            </a:endParaRPr>
          </a:p>
          <a:p>
            <a:pPr algn="ctr" defTabSz="514350">
              <a:defRPr/>
            </a:pPr>
            <a:endParaRPr lang="en-US" sz="1350" b="1" dirty="0">
              <a:solidFill>
                <a:prstClr val="black"/>
              </a:solidFill>
              <a:latin typeface="Calibri" charset="0"/>
              <a:ea typeface="Calibri" charset="0"/>
              <a:cs typeface="Calibri" charset="0"/>
            </a:endParaRPr>
          </a:p>
          <a:p>
            <a:pPr algn="ctr" defTabSz="514350">
              <a:defRPr/>
            </a:pPr>
            <a:r>
              <a:rPr lang="en-US" sz="1350" b="1" dirty="0">
                <a:solidFill>
                  <a:prstClr val="black"/>
                </a:solidFill>
                <a:latin typeface="Calibri" charset="0"/>
                <a:ea typeface="Calibri" charset="0"/>
                <a:cs typeface="Calibri" charset="0"/>
              </a:rPr>
              <a:t>AHECB Meeting</a:t>
            </a:r>
          </a:p>
          <a:p>
            <a:pPr algn="ctr" defTabSz="514350">
              <a:defRPr/>
            </a:pPr>
            <a:r>
              <a:rPr lang="en-US" sz="1350" b="1" dirty="0">
                <a:solidFill>
                  <a:prstClr val="black"/>
                </a:solidFill>
                <a:latin typeface="Calibri" charset="0"/>
                <a:ea typeface="Calibri" charset="0"/>
                <a:cs typeface="Calibri" charset="0"/>
              </a:rPr>
              <a:t>October 30, 2020</a:t>
            </a:r>
          </a:p>
          <a:p>
            <a:pPr algn="ctr" defTabSz="514350">
              <a:defRPr/>
            </a:pPr>
            <a:r>
              <a:rPr lang="en-US" sz="1350" b="1" dirty="0">
                <a:solidFill>
                  <a:prstClr val="black"/>
                </a:solidFill>
                <a:latin typeface="Calibri" charset="0"/>
                <a:ea typeface="Calibri" charset="0"/>
                <a:cs typeface="Calibri" charset="0"/>
              </a:rPr>
              <a:t>Agenda Item 7</a:t>
            </a:r>
          </a:p>
        </p:txBody>
      </p:sp>
      <p:cxnSp>
        <p:nvCxnSpPr>
          <p:cNvPr id="3" name="Straight Connector 2"/>
          <p:cNvCxnSpPr/>
          <p:nvPr/>
        </p:nvCxnSpPr>
        <p:spPr>
          <a:xfrm>
            <a:off x="3536573" y="2021914"/>
            <a:ext cx="7349" cy="2174777"/>
          </a:xfrm>
          <a:prstGeom prst="line">
            <a:avLst/>
          </a:prstGeom>
          <a:ln w="50800" cmpd="sng">
            <a:solidFill>
              <a:schemeClr val="accent1">
                <a:lumMod val="50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p:nvCxnSpPr>
        <p:spPr>
          <a:xfrm flipV="1">
            <a:off x="1617168" y="4203622"/>
            <a:ext cx="6054472" cy="2"/>
          </a:xfrm>
          <a:prstGeom prst="line">
            <a:avLst/>
          </a:prstGeom>
          <a:ln w="50800">
            <a:solidFill>
              <a:srgbClr val="254275"/>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1465" y="4218520"/>
            <a:ext cx="4716173" cy="438582"/>
          </a:xfrm>
          <a:prstGeom prst="rect">
            <a:avLst/>
          </a:prstGeom>
          <a:noFill/>
        </p:spPr>
        <p:txBody>
          <a:bodyPr wrap="square" rtlCol="0">
            <a:spAutoFit/>
          </a:bodyPr>
          <a:lstStyle/>
          <a:p>
            <a:pPr defTabSz="514350"/>
            <a:r>
              <a:rPr lang="en-US" sz="1125" dirty="0">
                <a:solidFill>
                  <a:prstClr val="black"/>
                </a:solidFill>
                <a:latin typeface="Calibri" panose="020F0502020204030204" pitchFamily="34" charset="0"/>
                <a:cs typeface="Calibri" panose="020F0502020204030204" pitchFamily="34" charset="0"/>
              </a:rPr>
              <a:t>Sonia Hazelwood, Assistant Director</a:t>
            </a:r>
          </a:p>
          <a:p>
            <a:pPr defTabSz="514350"/>
            <a:r>
              <a:rPr lang="en-US" sz="1125" dirty="0">
                <a:solidFill>
                  <a:prstClr val="black"/>
                </a:solidFill>
                <a:latin typeface="Calibri" panose="020F0502020204030204" pitchFamily="34" charset="0"/>
                <a:cs typeface="Calibri" panose="020F0502020204030204" pitchFamily="34" charset="0"/>
              </a:rPr>
              <a:t>Information Technology, Data &amp; Analytics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464" y="2616511"/>
            <a:ext cx="1843533" cy="1455763"/>
          </a:xfrm>
          <a:prstGeom prst="rect">
            <a:avLst/>
          </a:prstGeom>
        </p:spPr>
      </p:pic>
    </p:spTree>
    <p:extLst>
      <p:ext uri="{BB962C8B-B14F-4D97-AF65-F5344CB8AC3E}">
        <p14:creationId xmlns:p14="http://schemas.microsoft.com/office/powerpoint/2010/main" val="3422051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Revenues by Source</a:t>
            </a:r>
          </a:p>
        </p:txBody>
      </p:sp>
      <p:pic>
        <p:nvPicPr>
          <p:cNvPr id="3" name="Picture 2"/>
          <p:cNvPicPr>
            <a:picLocks noChangeAspect="1"/>
          </p:cNvPicPr>
          <p:nvPr/>
        </p:nvPicPr>
        <p:blipFill>
          <a:blip r:embed="rId2"/>
          <a:stretch>
            <a:fillRect/>
          </a:stretch>
        </p:blipFill>
        <p:spPr>
          <a:xfrm>
            <a:off x="525780" y="1805940"/>
            <a:ext cx="8046720" cy="4354830"/>
          </a:xfrm>
          <a:prstGeom prst="rect">
            <a:avLst/>
          </a:prstGeom>
        </p:spPr>
      </p:pic>
    </p:spTree>
    <p:extLst>
      <p:ext uri="{BB962C8B-B14F-4D97-AF65-F5344CB8AC3E}">
        <p14:creationId xmlns:p14="http://schemas.microsoft.com/office/powerpoint/2010/main" val="971573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txBox="1">
            <a:spLocks/>
          </p:cNvSpPr>
          <p:nvPr/>
        </p:nvSpPr>
        <p:spPr>
          <a:xfrm>
            <a:off x="3429001" y="1314451"/>
            <a:ext cx="2077721" cy="398187"/>
          </a:xfrm>
          <a:prstGeom prst="rect">
            <a:avLst/>
          </a:prstGeom>
        </p:spPr>
        <p:txBody>
          <a:bodyPr vert="horz" wrap="square" lIns="51435" tIns="25718" rIns="51435" bIns="25718"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defRPr/>
            </a:pPr>
            <a:r>
              <a:rPr lang="en-US" sz="2250" b="1" dirty="0">
                <a:solidFill>
                  <a:prstClr val="black"/>
                </a:solidFill>
                <a:latin typeface="Tw Cen MT" panose="020B0602020104020603"/>
                <a:ea typeface="Roboto Condensed bold" panose="02000000000000000000" pitchFamily="2" charset="0"/>
                <a:cs typeface="Roboto Condensed bold" panose="02000000000000000000" pitchFamily="2" charset="0"/>
              </a:rPr>
              <a:t>Methodology</a:t>
            </a:r>
            <a:endParaRPr lang="en-US" sz="2250" b="1" dirty="0">
              <a:solidFill>
                <a:srgbClr val="F3644D"/>
              </a:solidFill>
              <a:latin typeface="Tw Cen MT" panose="020B0602020104020603"/>
              <a:ea typeface="Roboto Condensed bold" panose="02000000000000000000" pitchFamily="2" charset="0"/>
              <a:cs typeface="Roboto Condensed bold" panose="02000000000000000000" pitchFamily="2" charset="0"/>
            </a:endParaRPr>
          </a:p>
        </p:txBody>
      </p:sp>
      <p:cxnSp>
        <p:nvCxnSpPr>
          <p:cNvPr id="3" name="Straight Connector 2"/>
          <p:cNvCxnSpPr/>
          <p:nvPr/>
        </p:nvCxnSpPr>
        <p:spPr>
          <a:xfrm>
            <a:off x="1320067" y="1543799"/>
            <a:ext cx="2255207" cy="0"/>
          </a:xfrm>
          <a:prstGeom prst="line">
            <a:avLst/>
          </a:prstGeom>
          <a:ln w="50800" cmpd="sng">
            <a:solidFill>
              <a:srgbClr val="308CBA"/>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943100" y="1788058"/>
            <a:ext cx="5486400" cy="2897075"/>
          </a:xfrm>
          <a:prstGeom prst="rect">
            <a:avLst/>
          </a:prstGeom>
          <a:noFill/>
        </p:spPr>
        <p:txBody>
          <a:bodyPr wrap="square" rtlCol="0">
            <a:spAutoFit/>
          </a:bodyPr>
          <a:lstStyle/>
          <a:p>
            <a:r>
              <a:rPr lang="en-US" sz="1350" dirty="0">
                <a:latin typeface="Calibri" panose="020F0502020204030204" pitchFamily="34" charset="0"/>
                <a:cs typeface="Calibri" panose="020F0502020204030204" pitchFamily="34" charset="0"/>
              </a:rPr>
              <a:t>The college-going rate measures the proportion of students enrolling in postsecondary education in the fall semester after finishing high school. The percentage reflects the accessibility of higher education and students’ assessment of the value of attending college when compared to entering the workforce, entering the military or following other pursuits.</a:t>
            </a:r>
          </a:p>
          <a:p>
            <a:pPr defTabSz="514350"/>
            <a:endParaRPr lang="en-US" sz="1013" b="1" dirty="0">
              <a:solidFill>
                <a:srgbClr val="254275"/>
              </a:solidFill>
              <a:latin typeface="Calibri" panose="020F0502020204030204" pitchFamily="34" charset="0"/>
              <a:cs typeface="Calibri" panose="020F0502020204030204" pitchFamily="34" charset="0"/>
            </a:endParaRPr>
          </a:p>
          <a:p>
            <a:pPr defTabSz="514350"/>
            <a:endParaRPr lang="en-US" sz="1013" b="1" dirty="0">
              <a:solidFill>
                <a:srgbClr val="254275"/>
              </a:solidFill>
              <a:latin typeface="Calibri" panose="020F0502020204030204" pitchFamily="34" charset="0"/>
              <a:cs typeface="Calibri" panose="020F0502020204030204" pitchFamily="34" charset="0"/>
            </a:endParaRPr>
          </a:p>
          <a:p>
            <a:pPr defTabSz="514350"/>
            <a:r>
              <a:rPr lang="en-US" sz="1350" dirty="0">
                <a:latin typeface="Calibri" panose="020F0502020204030204" pitchFamily="34" charset="0"/>
                <a:cs typeface="Calibri" panose="020F0502020204030204" pitchFamily="34" charset="0"/>
              </a:rPr>
              <a:t>This report is a collaboration between the Division of Elementary and Secondary Education (DESE) and the Division of Higher Education (ADHE) of the Arkansas Department of Education. ADHE received 2019 public high school graduate data from DESE and combined it with Fall 2019 data submitted to ADHE from all Arkansas public and private institutions. The College-Going Rate calculations provided include only students graduating from an Arkansas Public High School or Public Charter High School.</a:t>
            </a:r>
            <a:endParaRPr lang="en-US" sz="1350" b="1" dirty="0">
              <a:solidFill>
                <a:srgbClr val="254275"/>
              </a:solidFill>
              <a:latin typeface="Calibri" panose="020F0502020204030204" pitchFamily="34" charset="0"/>
              <a:cs typeface="Calibri" panose="020F0502020204030204" pitchFamily="34" charset="0"/>
            </a:endParaRPr>
          </a:p>
        </p:txBody>
      </p:sp>
      <p:cxnSp>
        <p:nvCxnSpPr>
          <p:cNvPr id="7" name="Straight Connector 6"/>
          <p:cNvCxnSpPr/>
          <p:nvPr/>
        </p:nvCxnSpPr>
        <p:spPr>
          <a:xfrm>
            <a:off x="5313200" y="1543799"/>
            <a:ext cx="2365973" cy="0"/>
          </a:xfrm>
          <a:prstGeom prst="line">
            <a:avLst/>
          </a:prstGeom>
          <a:ln w="50800" cmpd="sng">
            <a:solidFill>
              <a:srgbClr val="308CBA"/>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02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439223" y="1487574"/>
            <a:ext cx="1236356" cy="1"/>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686051" y="1314451"/>
            <a:ext cx="3987011" cy="369332"/>
          </a:xfrm>
          <a:prstGeom prst="rect">
            <a:avLst/>
          </a:prstGeom>
          <a:noFill/>
        </p:spPr>
        <p:txBody>
          <a:bodyPr wrap="square" rtlCol="0">
            <a:spAutoFit/>
          </a:bodyPr>
          <a:lstStyle/>
          <a:p>
            <a:pPr defTabSz="514350"/>
            <a:r>
              <a:rPr lang="en-US" b="1" dirty="0">
                <a:solidFill>
                  <a:prstClr val="black"/>
                </a:solidFill>
                <a:latin typeface="Calibri" panose="020F0502020204030204" pitchFamily="34" charset="0"/>
                <a:cs typeface="Calibri" panose="020F0502020204030204" pitchFamily="34" charset="0"/>
              </a:rPr>
              <a:t>College-Going Rate – 5 Year Review</a:t>
            </a:r>
            <a:endParaRPr lang="en-US" sz="900" b="1" dirty="0">
              <a:solidFill>
                <a:prstClr val="black"/>
              </a:solidFill>
              <a:latin typeface="Calibri" panose="020F0502020204030204" pitchFamily="34" charset="0"/>
              <a:cs typeface="Calibri" panose="020F0502020204030204" pitchFamily="34" charset="0"/>
            </a:endParaRPr>
          </a:p>
        </p:txBody>
      </p:sp>
      <p:cxnSp>
        <p:nvCxnSpPr>
          <p:cNvPr id="7" name="Straight Connector 6"/>
          <p:cNvCxnSpPr/>
          <p:nvPr/>
        </p:nvCxnSpPr>
        <p:spPr>
          <a:xfrm>
            <a:off x="6157917" y="1489328"/>
            <a:ext cx="1463183" cy="0"/>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1327A07-105E-4264-B362-B0CC4AB2CC51}"/>
              </a:ext>
            </a:extLst>
          </p:cNvPr>
          <p:cNvSpPr txBox="1"/>
          <p:nvPr/>
        </p:nvSpPr>
        <p:spPr>
          <a:xfrm>
            <a:off x="1738011" y="4686300"/>
            <a:ext cx="5883089" cy="715581"/>
          </a:xfrm>
          <a:prstGeom prst="rect">
            <a:avLst/>
          </a:prstGeom>
          <a:noFill/>
        </p:spPr>
        <p:txBody>
          <a:bodyPr wrap="square" rtlCol="0">
            <a:spAutoFit/>
          </a:bodyPr>
          <a:lstStyle/>
          <a:p>
            <a:pPr defTabSz="514350"/>
            <a:r>
              <a:rPr lang="en-US" sz="1350" dirty="0">
                <a:solidFill>
                  <a:prstClr val="black"/>
                </a:solidFill>
                <a:latin typeface="Tw Cen MT" panose="020B0602020104020603" pitchFamily="34" charset="0"/>
                <a:cs typeface="Calibri" panose="020F0502020204030204" pitchFamily="34" charset="0"/>
              </a:rPr>
              <a:t>The public high school student college-going rate for all Arkansas </a:t>
            </a:r>
            <a:r>
              <a:rPr lang="en-US" sz="1350" b="1" dirty="0">
                <a:solidFill>
                  <a:prstClr val="black"/>
                </a:solidFill>
                <a:latin typeface="Tw Cen MT" panose="020B0602020104020603" pitchFamily="34" charset="0"/>
                <a:cs typeface="Calibri" panose="020F0502020204030204" pitchFamily="34" charset="0"/>
              </a:rPr>
              <a:t>public </a:t>
            </a:r>
            <a:r>
              <a:rPr lang="en-US" sz="1350" b="1" u="heavy" dirty="0">
                <a:solidFill>
                  <a:prstClr val="black"/>
                </a:solidFill>
                <a:latin typeface="Tw Cen MT" panose="020B0602020104020603" pitchFamily="34" charset="0"/>
                <a:cs typeface="Calibri" panose="020F0502020204030204" pitchFamily="34" charset="0"/>
              </a:rPr>
              <a:t>and</a:t>
            </a:r>
            <a:r>
              <a:rPr lang="en-US" sz="1350" b="1" dirty="0">
                <a:solidFill>
                  <a:prstClr val="black"/>
                </a:solidFill>
                <a:latin typeface="Tw Cen MT" panose="020B0602020104020603" pitchFamily="34" charset="0"/>
                <a:cs typeface="Calibri" panose="020F0502020204030204" pitchFamily="34" charset="0"/>
              </a:rPr>
              <a:t> private/independent colleges and universities </a:t>
            </a:r>
            <a:r>
              <a:rPr lang="en-US" sz="1350" dirty="0">
                <a:solidFill>
                  <a:prstClr val="black"/>
                </a:solidFill>
                <a:latin typeface="Tw Cen MT" panose="020B0602020104020603" pitchFamily="34" charset="0"/>
                <a:cs typeface="Calibri" panose="020F0502020204030204" pitchFamily="34" charset="0"/>
              </a:rPr>
              <a:t>for the Fall 2019 term was </a:t>
            </a:r>
            <a:r>
              <a:rPr lang="en-US" sz="1350" b="1" dirty="0">
                <a:solidFill>
                  <a:prstClr val="black"/>
                </a:solidFill>
                <a:latin typeface="Tw Cen MT" panose="020B0602020104020603" pitchFamily="34" charset="0"/>
                <a:cs typeface="Calibri" panose="020F0502020204030204" pitchFamily="34" charset="0"/>
              </a:rPr>
              <a:t>48.5%</a:t>
            </a:r>
            <a:r>
              <a:rPr lang="en-US" sz="1350" dirty="0">
                <a:solidFill>
                  <a:prstClr val="black"/>
                </a:solidFill>
                <a:latin typeface="Tw Cen MT" panose="020B0602020104020603" pitchFamily="34" charset="0"/>
                <a:cs typeface="Calibri" panose="020F0502020204030204" pitchFamily="34" charset="0"/>
              </a:rPr>
              <a:t>.  This represents an increase of 1.4% from the previous fall term.  </a:t>
            </a:r>
          </a:p>
        </p:txBody>
      </p:sp>
      <p:pic>
        <p:nvPicPr>
          <p:cNvPr id="3" name="Picture 2"/>
          <p:cNvPicPr>
            <a:picLocks noChangeAspect="1"/>
          </p:cNvPicPr>
          <p:nvPr/>
        </p:nvPicPr>
        <p:blipFill>
          <a:blip r:embed="rId3"/>
          <a:stretch>
            <a:fillRect/>
          </a:stretch>
        </p:blipFill>
        <p:spPr>
          <a:xfrm>
            <a:off x="1828800" y="1794062"/>
            <a:ext cx="5429250" cy="2672776"/>
          </a:xfrm>
          <a:prstGeom prst="rect">
            <a:avLst/>
          </a:prstGeom>
        </p:spPr>
      </p:pic>
    </p:spTree>
    <p:extLst>
      <p:ext uri="{BB962C8B-B14F-4D97-AF65-F5344CB8AC3E}">
        <p14:creationId xmlns:p14="http://schemas.microsoft.com/office/powerpoint/2010/main" val="2167623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EFC984-8172-4271-8E24-F1D27191DD69}"/>
              </a:ext>
            </a:extLst>
          </p:cNvPr>
          <p:cNvSpPr txBox="1"/>
          <p:nvPr/>
        </p:nvSpPr>
        <p:spPr>
          <a:xfrm>
            <a:off x="1659303" y="1929317"/>
            <a:ext cx="5926207" cy="1131079"/>
          </a:xfrm>
          <a:prstGeom prst="rect">
            <a:avLst/>
          </a:prstGeom>
          <a:noFill/>
        </p:spPr>
        <p:txBody>
          <a:bodyPr wrap="square" rtlCol="0">
            <a:spAutoFit/>
          </a:bodyPr>
          <a:lstStyle/>
          <a:p>
            <a:pPr defTabSz="514350"/>
            <a:r>
              <a:rPr lang="en-US" sz="1350" dirty="0">
                <a:latin typeface="Tw Cen MT" panose="020B0602020104020603" pitchFamily="34" charset="0"/>
                <a:cs typeface="Calibri" panose="020F0502020204030204" pitchFamily="34" charset="0"/>
              </a:rPr>
              <a:t>The table below provides the actual number of Arkansas public high school graduates along with the total number of students entering Arkansas public and private higher education the year following their high school graduation. The CGR column represents the college-going rate for that year.</a:t>
            </a:r>
          </a:p>
          <a:p>
            <a:pPr defTabSz="514350"/>
            <a:endParaRPr lang="en-US" sz="1350" dirty="0">
              <a:solidFill>
                <a:prstClr val="black"/>
              </a:solidFill>
              <a:latin typeface="Calibri" panose="020F0502020204030204" pitchFamily="34" charset="0"/>
              <a:cs typeface="Calibri" panose="020F0502020204030204" pitchFamily="34" charset="0"/>
            </a:endParaRPr>
          </a:p>
        </p:txBody>
      </p:sp>
      <p:cxnSp>
        <p:nvCxnSpPr>
          <p:cNvPr id="5" name="Straight Connector 4"/>
          <p:cNvCxnSpPr>
            <a:endCxn id="6" idx="1"/>
          </p:cNvCxnSpPr>
          <p:nvPr/>
        </p:nvCxnSpPr>
        <p:spPr>
          <a:xfrm>
            <a:off x="1392545" y="1536069"/>
            <a:ext cx="1236356" cy="1"/>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628901" y="1371601"/>
            <a:ext cx="3987011" cy="369332"/>
          </a:xfrm>
          <a:prstGeom prst="rect">
            <a:avLst/>
          </a:prstGeom>
          <a:noFill/>
        </p:spPr>
        <p:txBody>
          <a:bodyPr wrap="square" rtlCol="0">
            <a:spAutoFit/>
          </a:bodyPr>
          <a:lstStyle/>
          <a:p>
            <a:pPr defTabSz="514350"/>
            <a:r>
              <a:rPr lang="en-US" b="1" dirty="0">
                <a:solidFill>
                  <a:prstClr val="black"/>
                </a:solidFill>
                <a:latin typeface="Tw Cen MT" panose="020B0602020104020603" pitchFamily="34" charset="0"/>
                <a:cs typeface="Calibri" panose="020F0502020204030204" pitchFamily="34" charset="0"/>
              </a:rPr>
              <a:t>College-Going Rate – 5 Year Review</a:t>
            </a:r>
            <a:endParaRPr lang="en-US" sz="900" b="1" dirty="0">
              <a:solidFill>
                <a:prstClr val="black"/>
              </a:solidFill>
              <a:latin typeface="Tw Cen MT" panose="020B0602020104020603" pitchFamily="34" charset="0"/>
              <a:cs typeface="Calibri" panose="020F0502020204030204" pitchFamily="34" charset="0"/>
            </a:endParaRPr>
          </a:p>
        </p:txBody>
      </p:sp>
      <p:cxnSp>
        <p:nvCxnSpPr>
          <p:cNvPr id="7" name="Straight Connector 6"/>
          <p:cNvCxnSpPr/>
          <p:nvPr/>
        </p:nvCxnSpPr>
        <p:spPr>
          <a:xfrm>
            <a:off x="6117535" y="1536068"/>
            <a:ext cx="1463183" cy="0"/>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2000250" y="3037313"/>
            <a:ext cx="4705029" cy="2058450"/>
          </a:xfrm>
          <a:prstGeom prst="rect">
            <a:avLst/>
          </a:prstGeom>
        </p:spPr>
      </p:pic>
    </p:spTree>
    <p:extLst>
      <p:ext uri="{BB962C8B-B14F-4D97-AF65-F5344CB8AC3E}">
        <p14:creationId xmlns:p14="http://schemas.microsoft.com/office/powerpoint/2010/main" val="423167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DF3C9-488C-424F-BA70-F14FD286574E}"/>
              </a:ext>
            </a:extLst>
          </p:cNvPr>
          <p:cNvSpPr txBox="1"/>
          <p:nvPr/>
        </p:nvSpPr>
        <p:spPr>
          <a:xfrm>
            <a:off x="1621320" y="1786276"/>
            <a:ext cx="5804808" cy="663836"/>
          </a:xfrm>
          <a:prstGeom prst="rect">
            <a:avLst/>
          </a:prstGeom>
          <a:noFill/>
        </p:spPr>
        <p:txBody>
          <a:bodyPr wrap="square" rtlCol="0">
            <a:spAutoFit/>
          </a:bodyPr>
          <a:lstStyle/>
          <a:p>
            <a:pPr defTabSz="514350"/>
            <a:r>
              <a:rPr lang="en-US" sz="1238" dirty="0">
                <a:solidFill>
                  <a:prstClr val="black"/>
                </a:solidFill>
                <a:latin typeface="Tw Cen MT" panose="020B0602020104020603" pitchFamily="34" charset="0"/>
                <a:cs typeface="Calibri" panose="020F0502020204030204" pitchFamily="34" charset="0"/>
              </a:rPr>
              <a:t>The following chart provides the gender breakdown for each institution type for Spring 2019 High School Graduates who entered Arkansas Public and Private/Independent institutions in the Fall 2019 semester.</a:t>
            </a:r>
          </a:p>
        </p:txBody>
      </p:sp>
      <p:cxnSp>
        <p:nvCxnSpPr>
          <p:cNvPr id="7" name="Straight Connector 6"/>
          <p:cNvCxnSpPr/>
          <p:nvPr/>
        </p:nvCxnSpPr>
        <p:spPr>
          <a:xfrm>
            <a:off x="1611381" y="1421769"/>
            <a:ext cx="2278820" cy="11528"/>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65817" y="1257301"/>
            <a:ext cx="1016453" cy="369332"/>
          </a:xfrm>
          <a:prstGeom prst="rect">
            <a:avLst/>
          </a:prstGeom>
          <a:noFill/>
        </p:spPr>
        <p:txBody>
          <a:bodyPr wrap="square" rtlCol="0">
            <a:spAutoFit/>
          </a:bodyPr>
          <a:lstStyle/>
          <a:p>
            <a:pPr defTabSz="514350"/>
            <a:r>
              <a:rPr lang="en-US" b="1" dirty="0">
                <a:solidFill>
                  <a:prstClr val="black"/>
                </a:solidFill>
                <a:latin typeface="Tw Cen MT" panose="020B0602020104020603"/>
              </a:rPr>
              <a:t>GENDER</a:t>
            </a:r>
            <a:endParaRPr lang="en-US" sz="900" b="1" dirty="0">
              <a:solidFill>
                <a:prstClr val="black"/>
              </a:solidFill>
              <a:latin typeface="Tw Cen MT" panose="020B0602020104020603"/>
            </a:endParaRPr>
          </a:p>
        </p:txBody>
      </p:sp>
      <p:cxnSp>
        <p:nvCxnSpPr>
          <p:cNvPr id="12" name="Straight Connector 11"/>
          <p:cNvCxnSpPr/>
          <p:nvPr/>
        </p:nvCxnSpPr>
        <p:spPr>
          <a:xfrm>
            <a:off x="4895473" y="1433296"/>
            <a:ext cx="2445641" cy="2447"/>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2114551" y="2743200"/>
            <a:ext cx="5026295" cy="2567277"/>
          </a:xfrm>
          <a:prstGeom prst="rect">
            <a:avLst/>
          </a:prstGeom>
        </p:spPr>
      </p:pic>
    </p:spTree>
    <p:extLst>
      <p:ext uri="{BB962C8B-B14F-4D97-AF65-F5344CB8AC3E}">
        <p14:creationId xmlns:p14="http://schemas.microsoft.com/office/powerpoint/2010/main" val="1387918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DF3C9-488C-424F-BA70-F14FD286574E}"/>
              </a:ext>
            </a:extLst>
          </p:cNvPr>
          <p:cNvSpPr txBox="1"/>
          <p:nvPr/>
        </p:nvSpPr>
        <p:spPr>
          <a:xfrm>
            <a:off x="1657351" y="1638964"/>
            <a:ext cx="5617384" cy="663836"/>
          </a:xfrm>
          <a:prstGeom prst="rect">
            <a:avLst/>
          </a:prstGeom>
          <a:noFill/>
        </p:spPr>
        <p:txBody>
          <a:bodyPr wrap="square" rtlCol="0">
            <a:spAutoFit/>
          </a:bodyPr>
          <a:lstStyle/>
          <a:p>
            <a:pPr defTabSz="514350"/>
            <a:r>
              <a:rPr lang="en-US" sz="1238" dirty="0">
                <a:solidFill>
                  <a:prstClr val="black"/>
                </a:solidFill>
                <a:latin typeface="Tw Cen MT" panose="020B0602020104020603" pitchFamily="34" charset="0"/>
                <a:cs typeface="Calibri" panose="020F0502020204030204" pitchFamily="34" charset="0"/>
              </a:rPr>
              <a:t>The following chart provides the race/ethnicity breakdown for each institution type for Spring 2019 High School Graduates who entered Arkansas Public and Private/Independent institutions in the Fall 2019 semester.</a:t>
            </a:r>
          </a:p>
        </p:txBody>
      </p:sp>
      <p:cxnSp>
        <p:nvCxnSpPr>
          <p:cNvPr id="7" name="Straight Connector 6"/>
          <p:cNvCxnSpPr/>
          <p:nvPr/>
        </p:nvCxnSpPr>
        <p:spPr>
          <a:xfrm flipH="1" flipV="1">
            <a:off x="1563283" y="1458012"/>
            <a:ext cx="1805354" cy="15658"/>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00450" y="1292716"/>
            <a:ext cx="1543050" cy="369332"/>
          </a:xfrm>
          <a:prstGeom prst="rect">
            <a:avLst/>
          </a:prstGeom>
          <a:noFill/>
        </p:spPr>
        <p:txBody>
          <a:bodyPr wrap="square" rtlCol="0">
            <a:spAutoFit/>
          </a:bodyPr>
          <a:lstStyle/>
          <a:p>
            <a:pPr defTabSz="514350"/>
            <a:r>
              <a:rPr lang="en-US" b="1" dirty="0">
                <a:solidFill>
                  <a:prstClr val="black"/>
                </a:solidFill>
                <a:latin typeface="Tw Cen MT" panose="020B0602020104020603"/>
              </a:rPr>
              <a:t>Race/Ethnicity</a:t>
            </a:r>
            <a:endParaRPr lang="en-US" sz="900" b="1" dirty="0">
              <a:solidFill>
                <a:prstClr val="black"/>
              </a:solidFill>
              <a:latin typeface="Tw Cen MT" panose="020B0602020104020603"/>
            </a:endParaRPr>
          </a:p>
        </p:txBody>
      </p:sp>
      <p:cxnSp>
        <p:nvCxnSpPr>
          <p:cNvPr id="12" name="Straight Connector 11"/>
          <p:cNvCxnSpPr/>
          <p:nvPr/>
        </p:nvCxnSpPr>
        <p:spPr>
          <a:xfrm>
            <a:off x="5220548" y="1465840"/>
            <a:ext cx="2136045" cy="15354"/>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2069374" y="2414570"/>
            <a:ext cx="4793336" cy="3067934"/>
          </a:xfrm>
          <a:prstGeom prst="rect">
            <a:avLst/>
          </a:prstGeom>
        </p:spPr>
      </p:pic>
    </p:spTree>
    <p:extLst>
      <p:ext uri="{BB962C8B-B14F-4D97-AF65-F5344CB8AC3E}">
        <p14:creationId xmlns:p14="http://schemas.microsoft.com/office/powerpoint/2010/main" val="41974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DF3C9-488C-424F-BA70-F14FD286574E}"/>
              </a:ext>
            </a:extLst>
          </p:cNvPr>
          <p:cNvSpPr txBox="1"/>
          <p:nvPr/>
        </p:nvSpPr>
        <p:spPr>
          <a:xfrm>
            <a:off x="1657351" y="1724504"/>
            <a:ext cx="5617384" cy="663836"/>
          </a:xfrm>
          <a:prstGeom prst="rect">
            <a:avLst/>
          </a:prstGeom>
          <a:noFill/>
        </p:spPr>
        <p:txBody>
          <a:bodyPr wrap="square" rtlCol="0">
            <a:spAutoFit/>
          </a:bodyPr>
          <a:lstStyle/>
          <a:p>
            <a:pPr defTabSz="514350"/>
            <a:r>
              <a:rPr lang="en-US" sz="1238" dirty="0">
                <a:solidFill>
                  <a:prstClr val="black"/>
                </a:solidFill>
                <a:latin typeface="Tw Cen MT" panose="020B0602020104020603" pitchFamily="34" charset="0"/>
                <a:cs typeface="Calibri" panose="020F0502020204030204" pitchFamily="34" charset="0"/>
              </a:rPr>
              <a:t>The following chart provides the attendance status (FT/PT) breakdown for each institution type for Spring 2019 High School Graduates who entered Arkansas Public and Private/Independent institutions in the Fall 2019 semester.</a:t>
            </a:r>
          </a:p>
        </p:txBody>
      </p:sp>
      <p:cxnSp>
        <p:nvCxnSpPr>
          <p:cNvPr id="7" name="Straight Connector 6"/>
          <p:cNvCxnSpPr/>
          <p:nvPr/>
        </p:nvCxnSpPr>
        <p:spPr>
          <a:xfrm flipH="1">
            <a:off x="1526366" y="1428750"/>
            <a:ext cx="1788335" cy="0"/>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46020" y="1255626"/>
            <a:ext cx="1926080" cy="369332"/>
          </a:xfrm>
          <a:prstGeom prst="rect">
            <a:avLst/>
          </a:prstGeom>
          <a:noFill/>
        </p:spPr>
        <p:txBody>
          <a:bodyPr wrap="square" rtlCol="0">
            <a:spAutoFit/>
          </a:bodyPr>
          <a:lstStyle/>
          <a:p>
            <a:pPr defTabSz="514350"/>
            <a:r>
              <a:rPr lang="en-US" b="1" dirty="0">
                <a:solidFill>
                  <a:prstClr val="black"/>
                </a:solidFill>
                <a:latin typeface="Tw Cen MT" panose="020B0602020104020603"/>
              </a:rPr>
              <a:t>Attendance Status</a:t>
            </a:r>
            <a:endParaRPr lang="en-US" sz="900" b="1" dirty="0">
              <a:solidFill>
                <a:prstClr val="black"/>
              </a:solidFill>
              <a:latin typeface="Tw Cen MT" panose="020B0602020104020603"/>
            </a:endParaRPr>
          </a:p>
        </p:txBody>
      </p:sp>
      <p:cxnSp>
        <p:nvCxnSpPr>
          <p:cNvPr id="12" name="Straight Connector 11"/>
          <p:cNvCxnSpPr/>
          <p:nvPr/>
        </p:nvCxnSpPr>
        <p:spPr>
          <a:xfrm>
            <a:off x="5372100" y="1428750"/>
            <a:ext cx="2136045" cy="15354"/>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747752" y="2571750"/>
            <a:ext cx="5436579" cy="2571750"/>
          </a:xfrm>
          <a:prstGeom prst="rect">
            <a:avLst/>
          </a:prstGeom>
        </p:spPr>
      </p:pic>
    </p:spTree>
    <p:extLst>
      <p:ext uri="{BB962C8B-B14F-4D97-AF65-F5344CB8AC3E}">
        <p14:creationId xmlns:p14="http://schemas.microsoft.com/office/powerpoint/2010/main" val="595787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DF3C9-488C-424F-BA70-F14FD286574E}"/>
              </a:ext>
            </a:extLst>
          </p:cNvPr>
          <p:cNvSpPr txBox="1"/>
          <p:nvPr/>
        </p:nvSpPr>
        <p:spPr>
          <a:xfrm>
            <a:off x="1714501" y="1726879"/>
            <a:ext cx="5617384" cy="923330"/>
          </a:xfrm>
          <a:prstGeom prst="rect">
            <a:avLst/>
          </a:prstGeom>
          <a:noFill/>
        </p:spPr>
        <p:txBody>
          <a:bodyPr wrap="square" rtlCol="0">
            <a:spAutoFit/>
          </a:bodyPr>
          <a:lstStyle/>
          <a:p>
            <a:r>
              <a:rPr lang="en-US" sz="1350" dirty="0">
                <a:latin typeface="Tw Cen MT" panose="020B0602020104020603" pitchFamily="34" charset="0"/>
              </a:rPr>
              <a:t>The table below shows the number of Spring 2019 public high school graduates entering into their 4-Year university of choice for the Fall 2019 term. The UAF enrolled almost 2,000 Arkansas public high school graduates, followed by ATU, UCA, and ASUJ.</a:t>
            </a:r>
          </a:p>
        </p:txBody>
      </p:sp>
      <p:cxnSp>
        <p:nvCxnSpPr>
          <p:cNvPr id="7" name="Straight Connector 6"/>
          <p:cNvCxnSpPr/>
          <p:nvPr/>
        </p:nvCxnSpPr>
        <p:spPr>
          <a:xfrm flipH="1" flipV="1">
            <a:off x="1583180" y="1487575"/>
            <a:ext cx="1845822" cy="12455"/>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75389" y="1302909"/>
            <a:ext cx="2295605" cy="369332"/>
          </a:xfrm>
          <a:prstGeom prst="rect">
            <a:avLst/>
          </a:prstGeom>
          <a:noFill/>
        </p:spPr>
        <p:txBody>
          <a:bodyPr wrap="square" rtlCol="0">
            <a:spAutoFit/>
          </a:bodyPr>
          <a:lstStyle/>
          <a:p>
            <a:pPr defTabSz="514350"/>
            <a:r>
              <a:rPr lang="en-US" b="1" dirty="0">
                <a:solidFill>
                  <a:prstClr val="black"/>
                </a:solidFill>
                <a:latin typeface="Tw Cen MT" panose="020B0602020104020603"/>
              </a:rPr>
              <a:t>4-Year Universities</a:t>
            </a:r>
            <a:endParaRPr lang="en-US" sz="900" b="1" dirty="0">
              <a:solidFill>
                <a:prstClr val="black"/>
              </a:solidFill>
              <a:latin typeface="Tw Cen MT" panose="020B0602020104020603"/>
            </a:endParaRPr>
          </a:p>
        </p:txBody>
      </p:sp>
      <p:cxnSp>
        <p:nvCxnSpPr>
          <p:cNvPr id="12" name="Straight Connector 11"/>
          <p:cNvCxnSpPr/>
          <p:nvPr/>
        </p:nvCxnSpPr>
        <p:spPr>
          <a:xfrm>
            <a:off x="5297930" y="1512987"/>
            <a:ext cx="2136045" cy="15354"/>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970604" y="2641481"/>
            <a:ext cx="5105176" cy="2951430"/>
          </a:xfrm>
          <a:prstGeom prst="rect">
            <a:avLst/>
          </a:prstGeom>
        </p:spPr>
      </p:pic>
    </p:spTree>
    <p:extLst>
      <p:ext uri="{BB962C8B-B14F-4D97-AF65-F5344CB8AC3E}">
        <p14:creationId xmlns:p14="http://schemas.microsoft.com/office/powerpoint/2010/main" val="79232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DF3C9-488C-424F-BA70-F14FD286574E}"/>
              </a:ext>
            </a:extLst>
          </p:cNvPr>
          <p:cNvSpPr txBox="1"/>
          <p:nvPr/>
        </p:nvSpPr>
        <p:spPr>
          <a:xfrm>
            <a:off x="6057900" y="2228850"/>
            <a:ext cx="1600200" cy="1131079"/>
          </a:xfrm>
          <a:prstGeom prst="rect">
            <a:avLst/>
          </a:prstGeom>
          <a:noFill/>
        </p:spPr>
        <p:txBody>
          <a:bodyPr wrap="square" rtlCol="0">
            <a:spAutoFit/>
          </a:bodyPr>
          <a:lstStyle/>
          <a:p>
            <a:r>
              <a:rPr lang="en-US" sz="1350" dirty="0">
                <a:latin typeface="Tw Cen MT" panose="020B0602020104020603" pitchFamily="34" charset="0"/>
              </a:rPr>
              <a:t>The top three 2-Year Colleges were NWACC, UAPTC, and ASUB.</a:t>
            </a:r>
          </a:p>
          <a:p>
            <a:endParaRPr lang="en-US" sz="1350" dirty="0"/>
          </a:p>
        </p:txBody>
      </p:sp>
      <p:cxnSp>
        <p:nvCxnSpPr>
          <p:cNvPr id="7" name="Straight Connector 6"/>
          <p:cNvCxnSpPr/>
          <p:nvPr/>
        </p:nvCxnSpPr>
        <p:spPr>
          <a:xfrm flipH="1">
            <a:off x="1424275" y="1370763"/>
            <a:ext cx="2095580" cy="0"/>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46020" y="1182659"/>
            <a:ext cx="1926080" cy="369332"/>
          </a:xfrm>
          <a:prstGeom prst="rect">
            <a:avLst/>
          </a:prstGeom>
          <a:noFill/>
        </p:spPr>
        <p:txBody>
          <a:bodyPr wrap="square" rtlCol="0">
            <a:spAutoFit/>
          </a:bodyPr>
          <a:lstStyle/>
          <a:p>
            <a:pPr algn="ctr" defTabSz="514350"/>
            <a:r>
              <a:rPr lang="en-US" b="1" dirty="0">
                <a:solidFill>
                  <a:prstClr val="black"/>
                </a:solidFill>
                <a:latin typeface="Tw Cen MT" panose="020B0602020104020603"/>
              </a:rPr>
              <a:t>2-Year Colleges</a:t>
            </a:r>
            <a:endParaRPr lang="en-US" sz="900" b="1" dirty="0">
              <a:solidFill>
                <a:prstClr val="black"/>
              </a:solidFill>
              <a:latin typeface="Tw Cen MT" panose="020B0602020104020603"/>
            </a:endParaRPr>
          </a:p>
        </p:txBody>
      </p:sp>
      <p:cxnSp>
        <p:nvCxnSpPr>
          <p:cNvPr id="12" name="Straight Connector 11"/>
          <p:cNvCxnSpPr/>
          <p:nvPr/>
        </p:nvCxnSpPr>
        <p:spPr>
          <a:xfrm>
            <a:off x="5257800" y="1370763"/>
            <a:ext cx="2136045" cy="15354"/>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1428750" y="1574222"/>
            <a:ext cx="4629150" cy="4130693"/>
          </a:xfrm>
          <a:prstGeom prst="rect">
            <a:avLst/>
          </a:prstGeom>
        </p:spPr>
      </p:pic>
    </p:spTree>
    <p:extLst>
      <p:ext uri="{BB962C8B-B14F-4D97-AF65-F5344CB8AC3E}">
        <p14:creationId xmlns:p14="http://schemas.microsoft.com/office/powerpoint/2010/main" val="341675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1657272" y="1409218"/>
            <a:ext cx="1200150" cy="0"/>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877378" y="1236093"/>
            <a:ext cx="3257550" cy="323165"/>
          </a:xfrm>
          <a:prstGeom prst="rect">
            <a:avLst/>
          </a:prstGeom>
          <a:noFill/>
        </p:spPr>
        <p:txBody>
          <a:bodyPr wrap="square" rtlCol="0">
            <a:spAutoFit/>
          </a:bodyPr>
          <a:lstStyle/>
          <a:p>
            <a:pPr algn="ctr" defTabSz="514350"/>
            <a:r>
              <a:rPr lang="en-US" sz="1500" b="1" dirty="0">
                <a:solidFill>
                  <a:prstClr val="black"/>
                </a:solidFill>
                <a:latin typeface="Tw Cen MT" panose="020B0602020104020603"/>
              </a:rPr>
              <a:t>Arkansas Graduates Leaving the State</a:t>
            </a:r>
            <a:endParaRPr lang="en-US" sz="825" b="1" dirty="0">
              <a:solidFill>
                <a:prstClr val="black"/>
              </a:solidFill>
              <a:latin typeface="Tw Cen MT" panose="020B0602020104020603"/>
            </a:endParaRPr>
          </a:p>
        </p:txBody>
      </p:sp>
      <p:cxnSp>
        <p:nvCxnSpPr>
          <p:cNvPr id="4" name="Straight Connector 3"/>
          <p:cNvCxnSpPr/>
          <p:nvPr/>
        </p:nvCxnSpPr>
        <p:spPr>
          <a:xfrm>
            <a:off x="6115050" y="1409218"/>
            <a:ext cx="1278795" cy="12881"/>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657272" y="1595224"/>
            <a:ext cx="5736573" cy="4455066"/>
          </a:xfrm>
          <a:prstGeom prst="rect">
            <a:avLst/>
          </a:prstGeom>
          <a:noFill/>
        </p:spPr>
        <p:txBody>
          <a:bodyPr wrap="square" rtlCol="0">
            <a:spAutoFit/>
          </a:bodyPr>
          <a:lstStyle/>
          <a:p>
            <a:r>
              <a:rPr lang="en-US" sz="1350" dirty="0">
                <a:latin typeface="Tw Cen MT" panose="020B0602020104020603" pitchFamily="34" charset="0"/>
              </a:rPr>
              <a:t>ADE’s Division of Elementary and Secondary Education (DESE) sends high school graduate data to the National Student Clearinghouse.  The Clearinghouse does a data match to its college enrollment database and provides a data file back to DESE.  The Clearinghouse data was shared with ADHE this year, allowing us the opportunity to report on our Arkansas Public High School graduates who chose to attend an out-of-state college or university.</a:t>
            </a:r>
          </a:p>
          <a:p>
            <a:endParaRPr lang="en-US" sz="1350" dirty="0">
              <a:latin typeface="Tw Cen MT" panose="020B0602020104020603" pitchFamily="34" charset="0"/>
            </a:endParaRPr>
          </a:p>
          <a:p>
            <a:r>
              <a:rPr lang="en-US" sz="1350" dirty="0">
                <a:latin typeface="Tw Cen MT" panose="020B0602020104020603" pitchFamily="34" charset="0"/>
              </a:rPr>
              <a:t>The Clearinghouse data reported 2,035 (6.3%) of our 32,325 public high school graduates attended college outside of Arkansas during the Fall 2019 semester.  48 different states are represented as well as the District of Columbia and Puerto Rico. These 2,035 students attended 616 different colleges and universities. Including these graduates in the college-going rate increases the rate to 54.8%.</a:t>
            </a:r>
          </a:p>
          <a:p>
            <a:endParaRPr lang="en-US" sz="1350" dirty="0">
              <a:latin typeface="Tw Cen MT" panose="020B0602020104020603" pitchFamily="34" charset="0"/>
            </a:endParaRPr>
          </a:p>
          <a:p>
            <a:pPr marL="214313" indent="-214313">
              <a:buFont typeface="Wingdings" panose="05000000000000000000" pitchFamily="2" charset="2"/>
              <a:buChar char="§"/>
            </a:pPr>
            <a:r>
              <a:rPr lang="en-US" sz="1350" dirty="0">
                <a:latin typeface="Tw Cen MT" panose="020B0602020104020603" pitchFamily="34" charset="0"/>
              </a:rPr>
              <a:t>The top 6 states:</a:t>
            </a:r>
          </a:p>
          <a:p>
            <a:pPr marL="557213" lvl="1" indent="-214313">
              <a:buFont typeface="Wingdings" panose="05000000000000000000" pitchFamily="2" charset="2"/>
              <a:buChar char="§"/>
            </a:pPr>
            <a:r>
              <a:rPr lang="en-US" sz="1350" dirty="0">
                <a:latin typeface="Tw Cen MT" panose="020B0602020104020603" pitchFamily="34" charset="0"/>
              </a:rPr>
              <a:t>Missouri – 325 students</a:t>
            </a:r>
          </a:p>
          <a:p>
            <a:pPr marL="557213" lvl="1" indent="-214313">
              <a:buFont typeface="Wingdings" panose="05000000000000000000" pitchFamily="2" charset="2"/>
              <a:buChar char="§"/>
            </a:pPr>
            <a:r>
              <a:rPr lang="en-US" sz="1350" dirty="0">
                <a:latin typeface="Tw Cen MT" panose="020B0602020104020603" pitchFamily="34" charset="0"/>
              </a:rPr>
              <a:t>Oklahoma – 235 students</a:t>
            </a:r>
          </a:p>
          <a:p>
            <a:pPr marL="557213" lvl="1" indent="-214313">
              <a:buFont typeface="Wingdings" panose="05000000000000000000" pitchFamily="2" charset="2"/>
              <a:buChar char="§"/>
            </a:pPr>
            <a:r>
              <a:rPr lang="en-US" sz="1350" dirty="0">
                <a:latin typeface="Tw Cen MT" panose="020B0602020104020603" pitchFamily="34" charset="0"/>
              </a:rPr>
              <a:t>Texas – 232 students</a:t>
            </a:r>
          </a:p>
          <a:p>
            <a:pPr marL="557213" lvl="1" indent="-214313">
              <a:buFont typeface="Wingdings" panose="05000000000000000000" pitchFamily="2" charset="2"/>
              <a:buChar char="§"/>
            </a:pPr>
            <a:r>
              <a:rPr lang="en-US" sz="1350" dirty="0">
                <a:latin typeface="Tw Cen MT" panose="020B0602020104020603" pitchFamily="34" charset="0"/>
              </a:rPr>
              <a:t>Tennessee – 153 students</a:t>
            </a:r>
          </a:p>
          <a:p>
            <a:pPr marL="557213" lvl="1" indent="-214313">
              <a:buFont typeface="Wingdings" panose="05000000000000000000" pitchFamily="2" charset="2"/>
              <a:buChar char="§"/>
            </a:pPr>
            <a:r>
              <a:rPr lang="en-US" sz="1350" dirty="0">
                <a:latin typeface="Tw Cen MT" panose="020B0602020104020603" pitchFamily="34" charset="0"/>
              </a:rPr>
              <a:t>Louisiana – 143 students</a:t>
            </a:r>
          </a:p>
          <a:p>
            <a:pPr marL="557213" lvl="1" indent="-214313">
              <a:buFont typeface="Wingdings" panose="05000000000000000000" pitchFamily="2" charset="2"/>
              <a:buChar char="§"/>
            </a:pPr>
            <a:r>
              <a:rPr lang="en-US" sz="1350" dirty="0">
                <a:latin typeface="Tw Cen MT" panose="020B0602020104020603" pitchFamily="34" charset="0"/>
              </a:rPr>
              <a:t>Mississippi – 138 students</a:t>
            </a:r>
          </a:p>
        </p:txBody>
      </p:sp>
    </p:spTree>
    <p:extLst>
      <p:ext uri="{BB962C8B-B14F-4D97-AF65-F5344CB8AC3E}">
        <p14:creationId xmlns:p14="http://schemas.microsoft.com/office/powerpoint/2010/main" val="1864267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flipV="1">
            <a:off x="1657272" y="1409218"/>
            <a:ext cx="1657428" cy="12881"/>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877378" y="1236094"/>
            <a:ext cx="3257550" cy="369332"/>
          </a:xfrm>
          <a:prstGeom prst="rect">
            <a:avLst/>
          </a:prstGeom>
          <a:noFill/>
        </p:spPr>
        <p:txBody>
          <a:bodyPr wrap="square" rtlCol="0">
            <a:spAutoFit/>
          </a:bodyPr>
          <a:lstStyle/>
          <a:p>
            <a:pPr algn="ctr" defTabSz="514350"/>
            <a:r>
              <a:rPr lang="en-US" b="1" dirty="0">
                <a:solidFill>
                  <a:prstClr val="black"/>
                </a:solidFill>
                <a:latin typeface="Tw Cen MT" panose="020B0602020104020603"/>
              </a:rPr>
              <a:t>Out-of-State Institutions</a:t>
            </a:r>
            <a:endParaRPr lang="en-US" sz="900" b="1" dirty="0">
              <a:solidFill>
                <a:prstClr val="black"/>
              </a:solidFill>
              <a:latin typeface="Tw Cen MT" panose="020B0602020104020603"/>
            </a:endParaRPr>
          </a:p>
        </p:txBody>
      </p:sp>
      <p:cxnSp>
        <p:nvCxnSpPr>
          <p:cNvPr id="4" name="Straight Connector 3"/>
          <p:cNvCxnSpPr/>
          <p:nvPr/>
        </p:nvCxnSpPr>
        <p:spPr>
          <a:xfrm flipV="1">
            <a:off x="5696298" y="1422098"/>
            <a:ext cx="1447452" cy="10044"/>
          </a:xfrm>
          <a:prstGeom prst="line">
            <a:avLst/>
          </a:prstGeom>
          <a:ln w="38100" cmpd="sng">
            <a:solidFill>
              <a:srgbClr val="25427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914650" y="1943101"/>
            <a:ext cx="3300413" cy="2607469"/>
          </a:xfrm>
          <a:prstGeom prst="rect">
            <a:avLst/>
          </a:prstGeom>
        </p:spPr>
      </p:pic>
    </p:spTree>
    <p:extLst>
      <p:ext uri="{BB962C8B-B14F-4D97-AF65-F5344CB8AC3E}">
        <p14:creationId xmlns:p14="http://schemas.microsoft.com/office/powerpoint/2010/main" val="3687118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90504"/>
            <a:ext cx="7010400" cy="1527175"/>
          </a:xfrm>
          <a:prstGeom prst="rect">
            <a:avLst/>
          </a:prstGeom>
        </p:spPr>
        <p:txBody>
          <a:bodyPr/>
          <a:lstStyle/>
          <a:p>
            <a:pPr fontAlgn="base">
              <a:spcBef>
                <a:spcPct val="0"/>
              </a:spcBef>
              <a:spcAft>
                <a:spcPct val="0"/>
              </a:spcAft>
              <a:defRPr/>
            </a:pPr>
            <a:r>
              <a:rPr lang="en-US" sz="4000" kern="0" dirty="0">
                <a:solidFill>
                  <a:srgbClr val="1F497D"/>
                </a:solidFill>
              </a:rPr>
              <a:t>Athletic Revenues by Source 2009-10</a:t>
            </a:r>
          </a:p>
        </p:txBody>
      </p:sp>
      <p:sp>
        <p:nvSpPr>
          <p:cNvPr id="6" name="Title 5"/>
          <p:cNvSpPr>
            <a:spLocks noGrp="1"/>
          </p:cNvSpPr>
          <p:nvPr>
            <p:ph type="title"/>
          </p:nvPr>
        </p:nvSpPr>
        <p:spPr/>
        <p:txBody>
          <a:bodyPr>
            <a:normAutofit fontScale="90000"/>
          </a:bodyPr>
          <a:lstStyle/>
          <a:p>
            <a:r>
              <a:rPr lang="en-US" dirty="0" smtClean="0"/>
              <a:t>% of Athletic Revenues By Source 2019-20</a:t>
            </a:r>
            <a:endParaRPr lang="en-US" dirty="0"/>
          </a:p>
        </p:txBody>
      </p:sp>
      <p:pic>
        <p:nvPicPr>
          <p:cNvPr id="2" name="Picture 1"/>
          <p:cNvPicPr>
            <a:picLocks noChangeAspect="1"/>
          </p:cNvPicPr>
          <p:nvPr/>
        </p:nvPicPr>
        <p:blipFill>
          <a:blip r:embed="rId2"/>
          <a:stretch>
            <a:fillRect/>
          </a:stretch>
        </p:blipFill>
        <p:spPr>
          <a:xfrm>
            <a:off x="1" y="1417638"/>
            <a:ext cx="9143999" cy="5501431"/>
          </a:xfrm>
          <a:prstGeom prst="rect">
            <a:avLst/>
          </a:prstGeom>
        </p:spPr>
      </p:pic>
    </p:spTree>
    <p:extLst>
      <p:ext uri="{BB962C8B-B14F-4D97-AF65-F5344CB8AC3E}">
        <p14:creationId xmlns:p14="http://schemas.microsoft.com/office/powerpoint/2010/main" val="5950053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44367" y="2274210"/>
            <a:ext cx="3333441" cy="2347637"/>
          </a:xfrm>
          <a:prstGeom prst="rect">
            <a:avLst/>
          </a:prstGeom>
        </p:spPr>
      </p:pic>
      <p:pic>
        <p:nvPicPr>
          <p:cNvPr id="14" name="Picture 13"/>
          <p:cNvPicPr>
            <a:picLocks noChangeAspect="1"/>
          </p:cNvPicPr>
          <p:nvPr/>
        </p:nvPicPr>
        <p:blipFill>
          <a:blip r:embed="rId4"/>
          <a:stretch>
            <a:fillRect/>
          </a:stretch>
        </p:blipFill>
        <p:spPr>
          <a:xfrm>
            <a:off x="6067234" y="1977712"/>
            <a:ext cx="1801733" cy="616577"/>
          </a:xfrm>
          <a:prstGeom prst="rect">
            <a:avLst/>
          </a:prstGeom>
        </p:spPr>
      </p:pic>
      <p:pic>
        <p:nvPicPr>
          <p:cNvPr id="15" name="Picture 14"/>
          <p:cNvPicPr>
            <a:picLocks noChangeAspect="1"/>
          </p:cNvPicPr>
          <p:nvPr/>
        </p:nvPicPr>
        <p:blipFill>
          <a:blip r:embed="rId5"/>
          <a:stretch>
            <a:fillRect/>
          </a:stretch>
        </p:blipFill>
        <p:spPr>
          <a:xfrm>
            <a:off x="6082002" y="2971800"/>
            <a:ext cx="1882094" cy="628650"/>
          </a:xfrm>
          <a:prstGeom prst="rect">
            <a:avLst/>
          </a:prstGeom>
        </p:spPr>
      </p:pic>
      <p:pic>
        <p:nvPicPr>
          <p:cNvPr id="16" name="Picture 15"/>
          <p:cNvPicPr>
            <a:picLocks noChangeAspect="1"/>
          </p:cNvPicPr>
          <p:nvPr/>
        </p:nvPicPr>
        <p:blipFill>
          <a:blip r:embed="rId6"/>
          <a:stretch>
            <a:fillRect/>
          </a:stretch>
        </p:blipFill>
        <p:spPr>
          <a:xfrm>
            <a:off x="5715001" y="3769330"/>
            <a:ext cx="2168735" cy="791569"/>
          </a:xfrm>
          <a:prstGeom prst="rect">
            <a:avLst/>
          </a:prstGeom>
        </p:spPr>
      </p:pic>
      <p:pic>
        <p:nvPicPr>
          <p:cNvPr id="19" name="Picture 18"/>
          <p:cNvPicPr>
            <a:picLocks noChangeAspect="1"/>
          </p:cNvPicPr>
          <p:nvPr/>
        </p:nvPicPr>
        <p:blipFill>
          <a:blip r:embed="rId7"/>
          <a:stretch>
            <a:fillRect/>
          </a:stretch>
        </p:blipFill>
        <p:spPr>
          <a:xfrm>
            <a:off x="1263309" y="3459819"/>
            <a:ext cx="1877360" cy="654982"/>
          </a:xfrm>
          <a:prstGeom prst="rect">
            <a:avLst/>
          </a:prstGeom>
        </p:spPr>
      </p:pic>
      <p:pic>
        <p:nvPicPr>
          <p:cNvPr id="21" name="Picture 20"/>
          <p:cNvPicPr>
            <a:picLocks noChangeAspect="1"/>
          </p:cNvPicPr>
          <p:nvPr/>
        </p:nvPicPr>
        <p:blipFill>
          <a:blip r:embed="rId8"/>
          <a:stretch>
            <a:fillRect/>
          </a:stretch>
        </p:blipFill>
        <p:spPr>
          <a:xfrm>
            <a:off x="1263308" y="2621488"/>
            <a:ext cx="1804176" cy="644087"/>
          </a:xfrm>
          <a:prstGeom prst="rect">
            <a:avLst/>
          </a:prstGeom>
        </p:spPr>
      </p:pic>
      <p:pic>
        <p:nvPicPr>
          <p:cNvPr id="22" name="Picture 21"/>
          <p:cNvPicPr>
            <a:picLocks noChangeAspect="1"/>
          </p:cNvPicPr>
          <p:nvPr/>
        </p:nvPicPr>
        <p:blipFill>
          <a:blip r:embed="rId9"/>
          <a:stretch>
            <a:fillRect/>
          </a:stretch>
        </p:blipFill>
        <p:spPr>
          <a:xfrm>
            <a:off x="1445013" y="4278660"/>
            <a:ext cx="1979348" cy="824055"/>
          </a:xfrm>
          <a:prstGeom prst="rect">
            <a:avLst/>
          </a:prstGeom>
        </p:spPr>
      </p:pic>
      <p:pic>
        <p:nvPicPr>
          <p:cNvPr id="26" name="Picture 25"/>
          <p:cNvPicPr>
            <a:picLocks noChangeAspect="1"/>
          </p:cNvPicPr>
          <p:nvPr/>
        </p:nvPicPr>
        <p:blipFill>
          <a:blip r:embed="rId10"/>
          <a:stretch>
            <a:fillRect/>
          </a:stretch>
        </p:blipFill>
        <p:spPr>
          <a:xfrm>
            <a:off x="1943100" y="1442031"/>
            <a:ext cx="1719270" cy="749783"/>
          </a:xfrm>
          <a:prstGeom prst="rect">
            <a:avLst/>
          </a:prstGeom>
        </p:spPr>
      </p:pic>
      <p:pic>
        <p:nvPicPr>
          <p:cNvPr id="27" name="Picture 26"/>
          <p:cNvPicPr>
            <a:picLocks noChangeAspect="1"/>
          </p:cNvPicPr>
          <p:nvPr/>
        </p:nvPicPr>
        <p:blipFill>
          <a:blip r:embed="rId11"/>
          <a:stretch>
            <a:fillRect/>
          </a:stretch>
        </p:blipFill>
        <p:spPr>
          <a:xfrm>
            <a:off x="3943351" y="1415504"/>
            <a:ext cx="1885950" cy="774940"/>
          </a:xfrm>
          <a:prstGeom prst="rect">
            <a:avLst/>
          </a:prstGeom>
        </p:spPr>
      </p:pic>
      <p:pic>
        <p:nvPicPr>
          <p:cNvPr id="2" name="Picture 1"/>
          <p:cNvPicPr>
            <a:picLocks noChangeAspect="1"/>
          </p:cNvPicPr>
          <p:nvPr/>
        </p:nvPicPr>
        <p:blipFill>
          <a:blip r:embed="rId12"/>
          <a:stretch>
            <a:fillRect/>
          </a:stretch>
        </p:blipFill>
        <p:spPr>
          <a:xfrm>
            <a:off x="4286250" y="4621847"/>
            <a:ext cx="1943100" cy="792371"/>
          </a:xfrm>
          <a:prstGeom prst="rect">
            <a:avLst/>
          </a:prstGeom>
        </p:spPr>
      </p:pic>
    </p:spTree>
    <p:extLst>
      <p:ext uri="{BB962C8B-B14F-4D97-AF65-F5344CB8AC3E}">
        <p14:creationId xmlns:p14="http://schemas.microsoft.com/office/powerpoint/2010/main" val="2950843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txBox="1">
            <a:spLocks/>
          </p:cNvSpPr>
          <p:nvPr/>
        </p:nvSpPr>
        <p:spPr>
          <a:xfrm>
            <a:off x="3635499" y="2278068"/>
            <a:ext cx="4057771" cy="1852431"/>
          </a:xfrm>
          <a:prstGeom prst="rect">
            <a:avLst/>
          </a:prstGeom>
        </p:spPr>
        <p:txBody>
          <a:bodyPr vert="horz" wrap="square" lIns="51435" tIns="25718" rIns="51435" bIns="25718"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575" b="1" dirty="0">
              <a:solidFill>
                <a:schemeClr val="tx1"/>
              </a:solidFill>
              <a:latin typeface="Calibri" charset="0"/>
              <a:ea typeface="Calibri" charset="0"/>
              <a:cs typeface="Calibri" charset="0"/>
            </a:endParaRPr>
          </a:p>
          <a:p>
            <a:pPr algn="ctr">
              <a:defRPr/>
            </a:pPr>
            <a:r>
              <a:rPr lang="en-US" sz="1575" b="1" dirty="0">
                <a:solidFill>
                  <a:schemeClr val="tx1"/>
                </a:solidFill>
                <a:latin typeface="Calibri" charset="0"/>
                <a:ea typeface="Calibri" charset="0"/>
                <a:cs typeface="Calibri" charset="0"/>
              </a:rPr>
              <a:t>Annual Report of</a:t>
            </a:r>
          </a:p>
          <a:p>
            <a:pPr algn="ctr">
              <a:defRPr/>
            </a:pPr>
            <a:r>
              <a:rPr lang="en-US" sz="1575" b="1" dirty="0">
                <a:solidFill>
                  <a:schemeClr val="tx1"/>
                </a:solidFill>
                <a:latin typeface="Calibri" charset="0"/>
                <a:ea typeface="Calibri" charset="0"/>
                <a:cs typeface="Calibri" charset="0"/>
              </a:rPr>
              <a:t>Credentials Awarded</a:t>
            </a:r>
          </a:p>
          <a:p>
            <a:pPr algn="ctr">
              <a:defRPr/>
            </a:pPr>
            <a:endParaRPr lang="en-US" sz="1575" b="1" dirty="0">
              <a:solidFill>
                <a:schemeClr val="tx1"/>
              </a:solidFill>
              <a:latin typeface="Calibri" charset="0"/>
              <a:ea typeface="Calibri" charset="0"/>
              <a:cs typeface="Calibri" charset="0"/>
            </a:endParaRPr>
          </a:p>
          <a:p>
            <a:pPr algn="ctr">
              <a:defRPr/>
            </a:pPr>
            <a:endParaRPr lang="en-US" sz="1350" b="1" dirty="0">
              <a:solidFill>
                <a:schemeClr val="tx1"/>
              </a:solidFill>
              <a:latin typeface="Calibri" charset="0"/>
              <a:ea typeface="Calibri" charset="0"/>
              <a:cs typeface="Calibri" charset="0"/>
            </a:endParaRPr>
          </a:p>
          <a:p>
            <a:pPr algn="ctr">
              <a:defRPr/>
            </a:pPr>
            <a:r>
              <a:rPr lang="en-US" sz="1350" b="1" dirty="0">
                <a:solidFill>
                  <a:schemeClr val="tx1"/>
                </a:solidFill>
                <a:latin typeface="Calibri" charset="0"/>
                <a:ea typeface="Calibri" charset="0"/>
                <a:cs typeface="Calibri" charset="0"/>
              </a:rPr>
              <a:t>AHECB Meeting</a:t>
            </a:r>
          </a:p>
          <a:p>
            <a:pPr algn="ctr">
              <a:defRPr/>
            </a:pPr>
            <a:r>
              <a:rPr lang="en-US" sz="1350" b="1" dirty="0">
                <a:solidFill>
                  <a:schemeClr val="tx1"/>
                </a:solidFill>
                <a:latin typeface="Calibri" charset="0"/>
                <a:ea typeface="Calibri" charset="0"/>
                <a:cs typeface="Calibri" charset="0"/>
              </a:rPr>
              <a:t>October 30, 2020</a:t>
            </a:r>
          </a:p>
          <a:p>
            <a:pPr algn="ctr">
              <a:defRPr/>
            </a:pPr>
            <a:r>
              <a:rPr lang="en-US" sz="1350" b="1" dirty="0">
                <a:solidFill>
                  <a:schemeClr val="tx1"/>
                </a:solidFill>
                <a:latin typeface="Calibri" charset="0"/>
                <a:ea typeface="Calibri" charset="0"/>
                <a:cs typeface="Calibri" charset="0"/>
              </a:rPr>
              <a:t>Agenda Item 8</a:t>
            </a:r>
          </a:p>
        </p:txBody>
      </p:sp>
      <p:cxnSp>
        <p:nvCxnSpPr>
          <p:cNvPr id="3" name="Straight Connector 2"/>
          <p:cNvCxnSpPr/>
          <p:nvPr/>
        </p:nvCxnSpPr>
        <p:spPr>
          <a:xfrm>
            <a:off x="3536573" y="2021914"/>
            <a:ext cx="7349" cy="2174777"/>
          </a:xfrm>
          <a:prstGeom prst="line">
            <a:avLst/>
          </a:prstGeom>
          <a:ln w="50800" cmpd="sng">
            <a:solidFill>
              <a:schemeClr val="accent1">
                <a:lumMod val="50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p:nvCxnSpPr>
        <p:spPr>
          <a:xfrm flipV="1">
            <a:off x="1617168" y="4203622"/>
            <a:ext cx="6054472" cy="2"/>
          </a:xfrm>
          <a:prstGeom prst="line">
            <a:avLst/>
          </a:prstGeom>
          <a:ln w="50800">
            <a:solidFill>
              <a:srgbClr val="254275"/>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1465" y="4218520"/>
            <a:ext cx="4716173" cy="438582"/>
          </a:xfrm>
          <a:prstGeom prst="rect">
            <a:avLst/>
          </a:prstGeom>
          <a:noFill/>
        </p:spPr>
        <p:txBody>
          <a:bodyPr wrap="square" rtlCol="0">
            <a:spAutoFit/>
          </a:bodyPr>
          <a:lstStyle/>
          <a:p>
            <a:r>
              <a:rPr lang="en-US" sz="1125" dirty="0">
                <a:latin typeface="Calibri" panose="020F0502020204030204" pitchFamily="34" charset="0"/>
                <a:cs typeface="Calibri" panose="020F0502020204030204" pitchFamily="34" charset="0"/>
              </a:rPr>
              <a:t>Sonia Hazelwood, Assistant Director</a:t>
            </a:r>
          </a:p>
          <a:p>
            <a:r>
              <a:rPr lang="en-US" sz="1125" dirty="0">
                <a:latin typeface="Calibri" panose="020F0502020204030204" pitchFamily="34" charset="0"/>
                <a:cs typeface="Calibri" panose="020F0502020204030204" pitchFamily="34" charset="0"/>
              </a:rPr>
              <a:t>Information Technology, Data &amp; Analytics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464" y="2616511"/>
            <a:ext cx="1843533" cy="1455763"/>
          </a:xfrm>
          <a:prstGeom prst="rect">
            <a:avLst/>
          </a:prstGeom>
        </p:spPr>
      </p:pic>
    </p:spTree>
    <p:extLst>
      <p:ext uri="{BB962C8B-B14F-4D97-AF65-F5344CB8AC3E}">
        <p14:creationId xmlns:p14="http://schemas.microsoft.com/office/powerpoint/2010/main" val="409824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2D1BDD-188D-40A2-96DA-32670F29F10A}"/>
              </a:ext>
            </a:extLst>
          </p:cNvPr>
          <p:cNvSpPr txBox="1"/>
          <p:nvPr/>
        </p:nvSpPr>
        <p:spPr>
          <a:xfrm rot="10800000" flipV="1">
            <a:off x="2865547" y="1263260"/>
            <a:ext cx="3414489" cy="577081"/>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 by </a:t>
            </a:r>
          </a:p>
          <a:p>
            <a:pPr algn="ctr"/>
            <a:r>
              <a:rPr lang="en-US" sz="1575" b="1" dirty="0">
                <a:solidFill>
                  <a:prstClr val="black"/>
                </a:solidFill>
                <a:latin typeface="Tw Cen MT" panose="020B0602020104020603" pitchFamily="34" charset="0"/>
              </a:rPr>
              <a:t>Arkansas Higher Education Institutions</a:t>
            </a:r>
          </a:p>
        </p:txBody>
      </p:sp>
      <p:sp>
        <p:nvSpPr>
          <p:cNvPr id="3" name="TextBox 2">
            <a:extLst>
              <a:ext uri="{FF2B5EF4-FFF2-40B4-BE49-F238E27FC236}">
                <a16:creationId xmlns:a16="http://schemas.microsoft.com/office/drawing/2014/main" id="{25F9CE14-3F93-45C8-B577-65A54F56B1DA}"/>
              </a:ext>
            </a:extLst>
          </p:cNvPr>
          <p:cNvSpPr txBox="1"/>
          <p:nvPr/>
        </p:nvSpPr>
        <p:spPr>
          <a:xfrm>
            <a:off x="1810941" y="2112149"/>
            <a:ext cx="5597941" cy="3785652"/>
          </a:xfrm>
          <a:prstGeom prst="rect">
            <a:avLst/>
          </a:prstGeom>
          <a:noFill/>
        </p:spPr>
        <p:txBody>
          <a:bodyPr wrap="square" rtlCol="0">
            <a:spAutoFit/>
          </a:bodyPr>
          <a:lstStyle/>
          <a:p>
            <a:pPr marL="214313" indent="-214313">
              <a:lnSpc>
                <a:spcPct val="150000"/>
              </a:lnSpc>
              <a:buFont typeface="Wingdings" panose="05000000000000000000" pitchFamily="2" charset="2"/>
              <a:buChar char="§"/>
            </a:pPr>
            <a:r>
              <a:rPr lang="en-US" sz="1600" dirty="0">
                <a:solidFill>
                  <a:prstClr val="black"/>
                </a:solidFill>
                <a:latin typeface="Tw Cen MT" panose="020B0602020104020603" pitchFamily="34" charset="0"/>
              </a:rPr>
              <a:t>Every year colleges and universities submit a Graduated Student File to the Arkansas Higher Education Information System (AHEIS).</a:t>
            </a:r>
          </a:p>
          <a:p>
            <a:pPr>
              <a:lnSpc>
                <a:spcPct val="150000"/>
              </a:lnSpc>
            </a:pPr>
            <a:endParaRPr lang="en-US" sz="1600" dirty="0">
              <a:solidFill>
                <a:prstClr val="black"/>
              </a:solidFill>
              <a:latin typeface="Tw Cen MT" panose="020B0602020104020603" pitchFamily="34" charset="0"/>
            </a:endParaRPr>
          </a:p>
          <a:p>
            <a:pPr marL="214313" indent="-214313">
              <a:lnSpc>
                <a:spcPct val="150000"/>
              </a:lnSpc>
              <a:buFont typeface="Wingdings" panose="05000000000000000000" pitchFamily="2" charset="2"/>
              <a:buChar char="§"/>
            </a:pPr>
            <a:r>
              <a:rPr lang="en-US" sz="1600" dirty="0">
                <a:solidFill>
                  <a:prstClr val="black"/>
                </a:solidFill>
                <a:latin typeface="Tw Cen MT" panose="020B0602020104020603" pitchFamily="34" charset="0"/>
              </a:rPr>
              <a:t>This file contains a record for every certificate and degree awarded to students by the institution between July 1</a:t>
            </a:r>
            <a:r>
              <a:rPr lang="en-US" sz="1600" baseline="30000" dirty="0">
                <a:solidFill>
                  <a:prstClr val="black"/>
                </a:solidFill>
                <a:latin typeface="Tw Cen MT" panose="020B0602020104020603" pitchFamily="34" charset="0"/>
              </a:rPr>
              <a:t>st</a:t>
            </a:r>
            <a:r>
              <a:rPr lang="en-US" sz="1600" dirty="0">
                <a:solidFill>
                  <a:prstClr val="black"/>
                </a:solidFill>
                <a:latin typeface="Tw Cen MT" panose="020B0602020104020603" pitchFamily="34" charset="0"/>
              </a:rPr>
              <a:t> and June 30</a:t>
            </a:r>
            <a:r>
              <a:rPr lang="en-US" sz="1600" baseline="30000" dirty="0">
                <a:solidFill>
                  <a:prstClr val="black"/>
                </a:solidFill>
                <a:latin typeface="Tw Cen MT" panose="020B0602020104020603" pitchFamily="34" charset="0"/>
              </a:rPr>
              <a:t>th</a:t>
            </a:r>
            <a:r>
              <a:rPr lang="en-US" sz="1600" dirty="0">
                <a:solidFill>
                  <a:prstClr val="black"/>
                </a:solidFill>
                <a:latin typeface="Tw Cen MT" panose="020B0602020104020603" pitchFamily="34" charset="0"/>
              </a:rPr>
              <a:t> of each year.</a:t>
            </a:r>
          </a:p>
          <a:p>
            <a:pPr>
              <a:lnSpc>
                <a:spcPct val="150000"/>
              </a:lnSpc>
            </a:pPr>
            <a:endParaRPr lang="en-US" sz="1600" dirty="0">
              <a:solidFill>
                <a:prstClr val="black"/>
              </a:solidFill>
              <a:latin typeface="Tw Cen MT" panose="020B0602020104020603" pitchFamily="34" charset="0"/>
            </a:endParaRPr>
          </a:p>
          <a:p>
            <a:pPr marL="214313" indent="-214313">
              <a:lnSpc>
                <a:spcPct val="150000"/>
              </a:lnSpc>
              <a:buFont typeface="Wingdings" panose="05000000000000000000" pitchFamily="2" charset="2"/>
              <a:buChar char="§"/>
            </a:pPr>
            <a:r>
              <a:rPr lang="en-US" sz="1600" dirty="0">
                <a:solidFill>
                  <a:prstClr val="black"/>
                </a:solidFill>
                <a:latin typeface="Tw Cen MT" panose="020B0602020104020603" pitchFamily="34" charset="0"/>
              </a:rPr>
              <a:t>This year’s annual report includes AY 2020 credentials awarded between July 1, 2019 and June 30, 2020.</a:t>
            </a:r>
          </a:p>
        </p:txBody>
      </p:sp>
      <p:cxnSp>
        <p:nvCxnSpPr>
          <p:cNvPr id="5" name="Straight Connector 4"/>
          <p:cNvCxnSpPr/>
          <p:nvPr/>
        </p:nvCxnSpPr>
        <p:spPr>
          <a:xfrm>
            <a:off x="1724516" y="1479148"/>
            <a:ext cx="111000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311061" y="1479148"/>
            <a:ext cx="1097821"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43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D1BDD-188D-40A2-96DA-32670F29F10A}"/>
              </a:ext>
            </a:extLst>
          </p:cNvPr>
          <p:cNvSpPr txBox="1"/>
          <p:nvPr/>
        </p:nvSpPr>
        <p:spPr>
          <a:xfrm rot="10800000" flipV="1">
            <a:off x="2559259" y="1147896"/>
            <a:ext cx="3699239" cy="334707"/>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a:t>
            </a:r>
          </a:p>
        </p:txBody>
      </p:sp>
      <p:sp>
        <p:nvSpPr>
          <p:cNvPr id="10" name="TextBox 9"/>
          <p:cNvSpPr txBox="1"/>
          <p:nvPr/>
        </p:nvSpPr>
        <p:spPr>
          <a:xfrm>
            <a:off x="2628901" y="4914901"/>
            <a:ext cx="5110307" cy="923330"/>
          </a:xfrm>
          <a:prstGeom prst="rect">
            <a:avLst/>
          </a:prstGeom>
          <a:noFill/>
        </p:spPr>
        <p:txBody>
          <a:bodyPr wrap="square" rtlCol="0">
            <a:spAutoFit/>
          </a:bodyPr>
          <a:lstStyle/>
          <a:p>
            <a:r>
              <a:rPr lang="en-US" sz="1350" dirty="0">
                <a:latin typeface="Tw Cen MT" panose="020B0602020104020603" pitchFamily="34" charset="0"/>
              </a:rPr>
              <a:t>This is the first decline in total credentials since the 2011 and 2012 academic years. It is likely the Covid-19 pandemic played a significant role in delaying graduation for some students who expected to graduate in Spring 2020.</a:t>
            </a:r>
            <a:endParaRPr lang="en-US" sz="1350" dirty="0">
              <a:solidFill>
                <a:prstClr val="black"/>
              </a:solidFill>
              <a:latin typeface="Tw Cen MT" panose="020B0602020104020603" pitchFamily="34" charset="0"/>
              <a:ea typeface="Times New Roman" panose="02020603050405020304" pitchFamily="18" charset="0"/>
            </a:endParaRPr>
          </a:p>
        </p:txBody>
      </p:sp>
      <p:sp>
        <p:nvSpPr>
          <p:cNvPr id="12" name="TextBox 11"/>
          <p:cNvSpPr txBox="1"/>
          <p:nvPr/>
        </p:nvSpPr>
        <p:spPr>
          <a:xfrm>
            <a:off x="1314450" y="2289702"/>
            <a:ext cx="1200150" cy="2169825"/>
          </a:xfrm>
          <a:prstGeom prst="rect">
            <a:avLst/>
          </a:prstGeom>
          <a:noFill/>
        </p:spPr>
        <p:txBody>
          <a:bodyPr wrap="square" rtlCol="0">
            <a:spAutoFit/>
          </a:bodyPr>
          <a:lstStyle/>
          <a:p>
            <a:r>
              <a:rPr lang="en-US" sz="1350" dirty="0">
                <a:solidFill>
                  <a:prstClr val="black"/>
                </a:solidFill>
                <a:latin typeface="Tw Cen MT" panose="020B0602020104020603" pitchFamily="34" charset="0"/>
              </a:rPr>
              <a:t>There was a </a:t>
            </a:r>
            <a:r>
              <a:rPr lang="en-US" sz="1350" b="1" dirty="0">
                <a:solidFill>
                  <a:srgbClr val="00A249"/>
                </a:solidFill>
                <a:latin typeface="Tw Cen MT" panose="020B0602020104020603" pitchFamily="34" charset="0"/>
              </a:rPr>
              <a:t>7.6%</a:t>
            </a:r>
            <a:r>
              <a:rPr lang="en-US" sz="1350" dirty="0">
                <a:solidFill>
                  <a:prstClr val="black"/>
                </a:solidFill>
                <a:latin typeface="Tw Cen MT" panose="020B0602020104020603" pitchFamily="34" charset="0"/>
              </a:rPr>
              <a:t> increase in total credentials from 2018 to 2019, but 2020 credentials declined </a:t>
            </a:r>
            <a:r>
              <a:rPr lang="en-US" sz="1350" b="1" dirty="0">
                <a:solidFill>
                  <a:srgbClr val="C00000"/>
                </a:solidFill>
                <a:latin typeface="Tw Cen MT" panose="020B0602020104020603" pitchFamily="34" charset="0"/>
              </a:rPr>
              <a:t>0.9%</a:t>
            </a:r>
            <a:r>
              <a:rPr lang="en-US" sz="1350" dirty="0">
                <a:solidFill>
                  <a:prstClr val="black"/>
                </a:solidFill>
                <a:latin typeface="Tw Cen MT" panose="020B0602020104020603" pitchFamily="34" charset="0"/>
              </a:rPr>
              <a:t> over 2019.</a:t>
            </a:r>
            <a:endParaRPr lang="en-US" sz="1350" dirty="0">
              <a:latin typeface="Tw Cen MT" panose="020B0602020104020603" pitchFamily="34" charset="0"/>
            </a:endParaRPr>
          </a:p>
        </p:txBody>
      </p:sp>
      <p:pic>
        <p:nvPicPr>
          <p:cNvPr id="6" name="Picture 5"/>
          <p:cNvPicPr>
            <a:picLocks noChangeAspect="1"/>
          </p:cNvPicPr>
          <p:nvPr/>
        </p:nvPicPr>
        <p:blipFill>
          <a:blip r:embed="rId3"/>
          <a:stretch>
            <a:fillRect/>
          </a:stretch>
        </p:blipFill>
        <p:spPr>
          <a:xfrm>
            <a:off x="2674620" y="1611788"/>
            <a:ext cx="4866986" cy="3249807"/>
          </a:xfrm>
          <a:prstGeom prst="rect">
            <a:avLst/>
          </a:prstGeom>
        </p:spPr>
      </p:pic>
      <p:cxnSp>
        <p:nvCxnSpPr>
          <p:cNvPr id="9" name="Straight Connector 8"/>
          <p:cNvCxnSpPr/>
          <p:nvPr/>
        </p:nvCxnSpPr>
        <p:spPr>
          <a:xfrm>
            <a:off x="1428750" y="1329521"/>
            <a:ext cx="139575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3250" y="1329522"/>
            <a:ext cx="1485900" cy="23897"/>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34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D1BDD-188D-40A2-96DA-32670F29F10A}"/>
              </a:ext>
            </a:extLst>
          </p:cNvPr>
          <p:cNvSpPr txBox="1"/>
          <p:nvPr/>
        </p:nvSpPr>
        <p:spPr>
          <a:xfrm rot="10800000" flipV="1">
            <a:off x="2770862" y="1134719"/>
            <a:ext cx="3276033" cy="334707"/>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a:t>
            </a:r>
          </a:p>
        </p:txBody>
      </p:sp>
      <p:sp>
        <p:nvSpPr>
          <p:cNvPr id="10" name="TextBox 9"/>
          <p:cNvSpPr txBox="1"/>
          <p:nvPr/>
        </p:nvSpPr>
        <p:spPr>
          <a:xfrm>
            <a:off x="1362773" y="4959817"/>
            <a:ext cx="5110307" cy="507831"/>
          </a:xfrm>
          <a:prstGeom prst="rect">
            <a:avLst/>
          </a:prstGeom>
          <a:noFill/>
        </p:spPr>
        <p:txBody>
          <a:bodyPr wrap="square" rtlCol="0">
            <a:spAutoFit/>
          </a:bodyPr>
          <a:lstStyle/>
          <a:p>
            <a:r>
              <a:rPr lang="en-US" sz="1350" dirty="0">
                <a:latin typeface="Tw Cen MT" panose="020B0602020104020603" pitchFamily="34" charset="0"/>
              </a:rPr>
              <a:t>Both the Technical Certificates and the Certificates of Proficiency categories experienced declines of 3.4% and 2.5% in 2020.</a:t>
            </a:r>
            <a:endParaRPr lang="en-US" sz="1350" dirty="0">
              <a:solidFill>
                <a:prstClr val="black"/>
              </a:solidFill>
              <a:latin typeface="Tw Cen MT" panose="020B0602020104020603" pitchFamily="34" charset="0"/>
              <a:ea typeface="Times New Roman" panose="02020603050405020304" pitchFamily="18" charset="0"/>
            </a:endParaRPr>
          </a:p>
        </p:txBody>
      </p:sp>
      <p:sp>
        <p:nvSpPr>
          <p:cNvPr id="12" name="TextBox 11"/>
          <p:cNvSpPr txBox="1"/>
          <p:nvPr/>
        </p:nvSpPr>
        <p:spPr>
          <a:xfrm>
            <a:off x="6539057" y="2343150"/>
            <a:ext cx="1200150" cy="2169825"/>
          </a:xfrm>
          <a:prstGeom prst="rect">
            <a:avLst/>
          </a:prstGeom>
          <a:noFill/>
        </p:spPr>
        <p:txBody>
          <a:bodyPr wrap="square" rtlCol="0">
            <a:spAutoFit/>
          </a:bodyPr>
          <a:lstStyle/>
          <a:p>
            <a:r>
              <a:rPr lang="en-US" sz="1350" dirty="0">
                <a:latin typeface="Tw Cen MT" panose="020B0602020104020603" pitchFamily="34" charset="0"/>
              </a:rPr>
              <a:t>Bachelor and Associate degree credentials awarded in 2020 remained basically unchanged over 2019. </a:t>
            </a:r>
          </a:p>
        </p:txBody>
      </p:sp>
      <p:cxnSp>
        <p:nvCxnSpPr>
          <p:cNvPr id="9" name="Straight Connector 8"/>
          <p:cNvCxnSpPr/>
          <p:nvPr/>
        </p:nvCxnSpPr>
        <p:spPr>
          <a:xfrm>
            <a:off x="1428750" y="1329521"/>
            <a:ext cx="139575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3250" y="1329522"/>
            <a:ext cx="1485900" cy="23897"/>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1428750" y="1695202"/>
            <a:ext cx="4978352" cy="3147770"/>
          </a:xfrm>
          <a:prstGeom prst="rect">
            <a:avLst/>
          </a:prstGeom>
        </p:spPr>
      </p:pic>
    </p:spTree>
    <p:extLst>
      <p:ext uri="{BB962C8B-B14F-4D97-AF65-F5344CB8AC3E}">
        <p14:creationId xmlns:p14="http://schemas.microsoft.com/office/powerpoint/2010/main" val="1302065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D1BDD-188D-40A2-96DA-32670F29F10A}"/>
              </a:ext>
            </a:extLst>
          </p:cNvPr>
          <p:cNvSpPr txBox="1"/>
          <p:nvPr/>
        </p:nvSpPr>
        <p:spPr>
          <a:xfrm rot="10800000" flipV="1">
            <a:off x="2824506" y="1147097"/>
            <a:ext cx="3276033" cy="334707"/>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a:t>
            </a:r>
          </a:p>
        </p:txBody>
      </p:sp>
      <p:sp>
        <p:nvSpPr>
          <p:cNvPr id="10" name="TextBox 9"/>
          <p:cNvSpPr txBox="1"/>
          <p:nvPr/>
        </p:nvSpPr>
        <p:spPr>
          <a:xfrm>
            <a:off x="1771651" y="4957756"/>
            <a:ext cx="5396261" cy="715581"/>
          </a:xfrm>
          <a:prstGeom prst="rect">
            <a:avLst/>
          </a:prstGeom>
          <a:noFill/>
        </p:spPr>
        <p:txBody>
          <a:bodyPr wrap="square" rtlCol="0">
            <a:spAutoFit/>
          </a:bodyPr>
          <a:lstStyle/>
          <a:p>
            <a:r>
              <a:rPr lang="en-US" sz="1350" dirty="0">
                <a:latin typeface="Tw Cen MT" panose="020B0602020104020603" pitchFamily="34" charset="0"/>
              </a:rPr>
              <a:t>For the graduate level credentials, Masters credentials reported a 1.8% decline and Doctoral credentials, including both Research and Professional Practice degrees, reported a 4.1% increase from 2019 to 2020.</a:t>
            </a:r>
            <a:endParaRPr lang="en-US" sz="1350" dirty="0">
              <a:solidFill>
                <a:prstClr val="black"/>
              </a:solidFill>
              <a:latin typeface="Tw Cen MT" panose="020B0602020104020603" pitchFamily="34" charset="0"/>
              <a:ea typeface="Times New Roman" panose="02020603050405020304" pitchFamily="18" charset="0"/>
            </a:endParaRPr>
          </a:p>
        </p:txBody>
      </p:sp>
      <p:cxnSp>
        <p:nvCxnSpPr>
          <p:cNvPr id="9" name="Straight Connector 8"/>
          <p:cNvCxnSpPr/>
          <p:nvPr/>
        </p:nvCxnSpPr>
        <p:spPr>
          <a:xfrm>
            <a:off x="1428750" y="1329521"/>
            <a:ext cx="139575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3250" y="1329522"/>
            <a:ext cx="1485900" cy="23897"/>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1771650" y="1629332"/>
            <a:ext cx="5396261" cy="3169357"/>
          </a:xfrm>
          <a:prstGeom prst="rect">
            <a:avLst/>
          </a:prstGeom>
        </p:spPr>
      </p:pic>
    </p:spTree>
    <p:extLst>
      <p:ext uri="{BB962C8B-B14F-4D97-AF65-F5344CB8AC3E}">
        <p14:creationId xmlns:p14="http://schemas.microsoft.com/office/powerpoint/2010/main" val="2546308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D1BDD-188D-40A2-96DA-32670F29F10A}"/>
              </a:ext>
            </a:extLst>
          </p:cNvPr>
          <p:cNvSpPr txBox="1"/>
          <p:nvPr/>
        </p:nvSpPr>
        <p:spPr>
          <a:xfrm rot="10800000" flipV="1">
            <a:off x="2824506" y="1147097"/>
            <a:ext cx="3276033" cy="334707"/>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a:t>
            </a:r>
          </a:p>
        </p:txBody>
      </p:sp>
      <p:sp>
        <p:nvSpPr>
          <p:cNvPr id="10" name="TextBox 9"/>
          <p:cNvSpPr txBox="1"/>
          <p:nvPr/>
        </p:nvSpPr>
        <p:spPr>
          <a:xfrm>
            <a:off x="1818672" y="4818836"/>
            <a:ext cx="5429249" cy="715581"/>
          </a:xfrm>
          <a:prstGeom prst="rect">
            <a:avLst/>
          </a:prstGeom>
          <a:noFill/>
        </p:spPr>
        <p:txBody>
          <a:bodyPr wrap="square" rtlCol="0">
            <a:spAutoFit/>
          </a:bodyPr>
          <a:lstStyle/>
          <a:p>
            <a:r>
              <a:rPr lang="en-US" sz="1350" dirty="0">
                <a:latin typeface="Tw Cen MT" panose="020B0602020104020603" pitchFamily="34" charset="0"/>
              </a:rPr>
              <a:t>For both the 2-year and 4-year public institutions, credentials awarded to female students remained consistent from 2019 to 2020, but the private institutions experienced a 4% decline in awards made to female students.</a:t>
            </a:r>
            <a:endParaRPr lang="en-US" sz="1350" dirty="0">
              <a:solidFill>
                <a:prstClr val="black"/>
              </a:solidFill>
              <a:latin typeface="Tw Cen MT" panose="020B0602020104020603" pitchFamily="34" charset="0"/>
              <a:ea typeface="Times New Roman" panose="02020603050405020304" pitchFamily="18" charset="0"/>
            </a:endParaRPr>
          </a:p>
        </p:txBody>
      </p:sp>
      <p:cxnSp>
        <p:nvCxnSpPr>
          <p:cNvPr id="9" name="Straight Connector 8"/>
          <p:cNvCxnSpPr/>
          <p:nvPr/>
        </p:nvCxnSpPr>
        <p:spPr>
          <a:xfrm>
            <a:off x="1428750" y="1329521"/>
            <a:ext cx="139575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3250" y="1329522"/>
            <a:ext cx="1485900" cy="23897"/>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1875821" y="1573774"/>
            <a:ext cx="5314950" cy="3115833"/>
          </a:xfrm>
          <a:prstGeom prst="rect">
            <a:avLst/>
          </a:prstGeom>
        </p:spPr>
      </p:pic>
    </p:spTree>
    <p:extLst>
      <p:ext uri="{BB962C8B-B14F-4D97-AF65-F5344CB8AC3E}">
        <p14:creationId xmlns:p14="http://schemas.microsoft.com/office/powerpoint/2010/main" val="52921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D1BDD-188D-40A2-96DA-32670F29F10A}"/>
              </a:ext>
            </a:extLst>
          </p:cNvPr>
          <p:cNvSpPr txBox="1"/>
          <p:nvPr/>
        </p:nvSpPr>
        <p:spPr>
          <a:xfrm rot="10800000" flipV="1">
            <a:off x="2824506" y="1147097"/>
            <a:ext cx="3276033" cy="334707"/>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a:t>
            </a:r>
          </a:p>
        </p:txBody>
      </p:sp>
      <p:sp>
        <p:nvSpPr>
          <p:cNvPr id="10" name="TextBox 9"/>
          <p:cNvSpPr txBox="1"/>
          <p:nvPr/>
        </p:nvSpPr>
        <p:spPr>
          <a:xfrm>
            <a:off x="1853142" y="4884256"/>
            <a:ext cx="5429249" cy="715581"/>
          </a:xfrm>
          <a:prstGeom prst="rect">
            <a:avLst/>
          </a:prstGeom>
          <a:noFill/>
        </p:spPr>
        <p:txBody>
          <a:bodyPr wrap="square" rtlCol="0">
            <a:spAutoFit/>
          </a:bodyPr>
          <a:lstStyle/>
          <a:p>
            <a:r>
              <a:rPr lang="en-US" sz="1350" dirty="0">
                <a:latin typeface="Tw Cen MT" panose="020B0602020104020603" pitchFamily="34" charset="0"/>
              </a:rPr>
              <a:t>For both the 2-year and 4-year public institutions, credentials awarded to male students remained consistent from 2019 to 2020, but the private institutions reported a 9.1% decline in awards made to male students.</a:t>
            </a:r>
            <a:endParaRPr lang="en-US" sz="1350" dirty="0">
              <a:solidFill>
                <a:prstClr val="black"/>
              </a:solidFill>
              <a:latin typeface="Tw Cen MT" panose="020B0602020104020603" pitchFamily="34" charset="0"/>
              <a:ea typeface="Times New Roman" panose="02020603050405020304" pitchFamily="18" charset="0"/>
            </a:endParaRPr>
          </a:p>
        </p:txBody>
      </p:sp>
      <p:cxnSp>
        <p:nvCxnSpPr>
          <p:cNvPr id="9" name="Straight Connector 8"/>
          <p:cNvCxnSpPr/>
          <p:nvPr/>
        </p:nvCxnSpPr>
        <p:spPr>
          <a:xfrm>
            <a:off x="1428750" y="1329521"/>
            <a:ext cx="139575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3250" y="1329522"/>
            <a:ext cx="1485900" cy="23897"/>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1853142" y="1646861"/>
            <a:ext cx="5394779" cy="3094411"/>
          </a:xfrm>
          <a:prstGeom prst="rect">
            <a:avLst/>
          </a:prstGeom>
        </p:spPr>
      </p:pic>
    </p:spTree>
    <p:extLst>
      <p:ext uri="{BB962C8B-B14F-4D97-AF65-F5344CB8AC3E}">
        <p14:creationId xmlns:p14="http://schemas.microsoft.com/office/powerpoint/2010/main" val="136382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D1BDD-188D-40A2-96DA-32670F29F10A}"/>
              </a:ext>
            </a:extLst>
          </p:cNvPr>
          <p:cNvSpPr txBox="1"/>
          <p:nvPr/>
        </p:nvSpPr>
        <p:spPr>
          <a:xfrm rot="10800000" flipV="1">
            <a:off x="2824506" y="1147097"/>
            <a:ext cx="3276033" cy="334707"/>
          </a:xfrm>
          <a:prstGeom prst="rect">
            <a:avLst/>
          </a:prstGeom>
          <a:noFill/>
        </p:spPr>
        <p:txBody>
          <a:bodyPr wrap="square" rtlCol="0">
            <a:spAutoFit/>
          </a:bodyPr>
          <a:lstStyle/>
          <a:p>
            <a:pPr algn="ctr"/>
            <a:r>
              <a:rPr lang="en-US" sz="1575" b="1" dirty="0">
                <a:solidFill>
                  <a:prstClr val="black"/>
                </a:solidFill>
                <a:latin typeface="Tw Cen MT" panose="020B0602020104020603" pitchFamily="34" charset="0"/>
              </a:rPr>
              <a:t>Certificates and Degrees Awarded</a:t>
            </a:r>
          </a:p>
        </p:txBody>
      </p:sp>
      <p:cxnSp>
        <p:nvCxnSpPr>
          <p:cNvPr id="9" name="Straight Connector 8"/>
          <p:cNvCxnSpPr/>
          <p:nvPr/>
        </p:nvCxnSpPr>
        <p:spPr>
          <a:xfrm>
            <a:off x="1428750" y="1329521"/>
            <a:ext cx="1395756" cy="0"/>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3250" y="1329522"/>
            <a:ext cx="1485900" cy="23897"/>
          </a:xfrm>
          <a:prstGeom prst="line">
            <a:avLst/>
          </a:prstGeom>
          <a:ln w="41275" cmpd="sng">
            <a:solidFill>
              <a:srgbClr val="AD520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2022933" y="1714500"/>
            <a:ext cx="4879181" cy="1885950"/>
          </a:xfrm>
          <a:prstGeom prst="rect">
            <a:avLst/>
          </a:prstGeom>
        </p:spPr>
      </p:pic>
    </p:spTree>
    <p:extLst>
      <p:ext uri="{BB962C8B-B14F-4D97-AF65-F5344CB8AC3E}">
        <p14:creationId xmlns:p14="http://schemas.microsoft.com/office/powerpoint/2010/main" val="3914151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124" y="1342124"/>
            <a:ext cx="6400800" cy="1485900"/>
          </a:xfrm>
        </p:spPr>
        <p:txBody>
          <a:bodyPr/>
          <a:lstStyle/>
          <a:p>
            <a:r>
              <a:rPr lang="en-US" sz="2100" dirty="0"/>
              <a:t>Agenda item no. 9</a:t>
            </a:r>
            <a:br>
              <a:rPr lang="en-US" sz="2100" dirty="0"/>
            </a:br>
            <a:r>
              <a:rPr lang="en-US" sz="2100" dirty="0"/>
              <a:t>annual status report for sexual assault PREVENTION </a:t>
            </a:r>
            <a:r>
              <a:rPr lang="en-US" sz="2100" dirty="0" smtClean="0"/>
              <a:t>ON </a:t>
            </a:r>
            <a:r>
              <a:rPr lang="en-US" sz="2100" dirty="0"/>
              <a:t>CAMPUS</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endParaRPr lang="en-US" sz="2100" dirty="0"/>
          </a:p>
        </p:txBody>
      </p:sp>
      <p:sp>
        <p:nvSpPr>
          <p:cNvPr id="3" name="Subtitle 2"/>
          <p:cNvSpPr>
            <a:spLocks noGrp="1"/>
          </p:cNvSpPr>
          <p:nvPr>
            <p:ph type="body" idx="1"/>
          </p:nvPr>
        </p:nvSpPr>
        <p:spPr>
          <a:xfrm>
            <a:off x="848124" y="2661626"/>
            <a:ext cx="6000750" cy="108585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r>
              <a:rPr lang="en-US" sz="9600" dirty="0">
                <a:solidFill>
                  <a:schemeClr val="accent2"/>
                </a:solidFill>
              </a:rPr>
              <a:t>Ann Clemmer</a:t>
            </a:r>
          </a:p>
          <a:p>
            <a:r>
              <a:rPr lang="en-US" sz="9600" dirty="0" smtClean="0">
                <a:solidFill>
                  <a:schemeClr val="accent2"/>
                </a:solidFill>
              </a:rPr>
              <a:t>Assistant Director for Government Relations</a:t>
            </a:r>
            <a:endParaRPr lang="en-US" sz="9600" dirty="0">
              <a:solidFill>
                <a:schemeClr val="accent2"/>
              </a:solidFill>
            </a:endParaRPr>
          </a:p>
          <a:p>
            <a:endParaRPr lang="en-US" dirty="0"/>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259681" y="308372"/>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Georgia"/>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373981" y="422672"/>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Georgia"/>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488281" y="536972"/>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Georgi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2384" y="5369683"/>
            <a:ext cx="1884759" cy="1488317"/>
          </a:xfrm>
          <a:prstGeom prst="rect">
            <a:avLst/>
          </a:prstGeom>
        </p:spPr>
      </p:pic>
    </p:spTree>
    <p:extLst>
      <p:ext uri="{BB962C8B-B14F-4D97-AF65-F5344CB8AC3E}">
        <p14:creationId xmlns:p14="http://schemas.microsoft.com/office/powerpoint/2010/main" val="3871921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Expenditures by Source</a:t>
            </a:r>
          </a:p>
        </p:txBody>
      </p:sp>
      <p:pic>
        <p:nvPicPr>
          <p:cNvPr id="2" name="Picture 1"/>
          <p:cNvPicPr>
            <a:picLocks noChangeAspect="1"/>
          </p:cNvPicPr>
          <p:nvPr/>
        </p:nvPicPr>
        <p:blipFill>
          <a:blip r:embed="rId2"/>
          <a:stretch>
            <a:fillRect/>
          </a:stretch>
        </p:blipFill>
        <p:spPr>
          <a:xfrm>
            <a:off x="237737" y="1655820"/>
            <a:ext cx="8668525" cy="4527810"/>
          </a:xfrm>
          <a:prstGeom prst="rect">
            <a:avLst/>
          </a:prstGeom>
        </p:spPr>
      </p:pic>
    </p:spTree>
    <p:extLst>
      <p:ext uri="{BB962C8B-B14F-4D97-AF65-F5344CB8AC3E}">
        <p14:creationId xmlns:p14="http://schemas.microsoft.com/office/powerpoint/2010/main" val="2489214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Assault on Campus</a:t>
            </a:r>
            <a:endParaRPr lang="en-US" dirty="0"/>
          </a:p>
        </p:txBody>
      </p:sp>
      <p:sp>
        <p:nvSpPr>
          <p:cNvPr id="7" name="Rectangle 6"/>
          <p:cNvSpPr/>
          <p:nvPr/>
        </p:nvSpPr>
        <p:spPr>
          <a:xfrm>
            <a:off x="983557" y="1621330"/>
            <a:ext cx="7637928" cy="5051126"/>
          </a:xfrm>
          <a:prstGeom prst="rect">
            <a:avLst/>
          </a:prstGeom>
        </p:spPr>
        <p:txBody>
          <a:bodyPr wrap="square">
            <a:spAutoFit/>
          </a:bodyPr>
          <a:lstStyle/>
          <a:p>
            <a:pPr algn="ctr" defTabSz="685800">
              <a:defRPr/>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ANNUAL STATUS REPORT FOR SEXUAL ASSAULT </a:t>
            </a:r>
          </a:p>
          <a:p>
            <a:pPr algn="ctr" defTabSz="685800">
              <a:defRPr/>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PREVENTION ON CAMPUS (ACT 563 OF 2017)</a:t>
            </a:r>
          </a:p>
          <a:p>
            <a:pPr algn="ctr" defTabSz="685800">
              <a:defRPr/>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algn="ctr" defTabSz="685800">
              <a:defRPr/>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defTabSz="685800">
              <a:lnSpc>
                <a:spcPct val="107000"/>
              </a:lnSpc>
              <a:spcAft>
                <a:spcPts val="600"/>
              </a:spcAf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Under Act 563 of 2017, the Higher Education Coordinating Board was directed to develop an action plan to address the prevention of sexual assault on College and university campuses. ADHE has collected the annual campus status reports for the 2018–2019 academic year, as required by the legislation. All campuses have submitted reports.</a:t>
            </a:r>
          </a:p>
          <a:p>
            <a:pPr defTabSz="685800">
              <a:lnSpc>
                <a:spcPct val="107000"/>
              </a:lnSpc>
              <a:spcAft>
                <a:spcPts val="600"/>
              </a:spcAf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legislative requirements for the action plan direct Arkansas public colleges and universities: </a:t>
            </a:r>
          </a:p>
          <a:p>
            <a:pPr marL="257175" indent="-257175" defTabSz="685800">
              <a:lnSpc>
                <a:spcPct val="106000"/>
              </a:lnSpc>
              <a:buFont typeface="+mj-lt"/>
              <a:buAutoNum type="arabicParenR"/>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incorporate sexual assault prevention into advising and student orientation;</a:t>
            </a:r>
          </a:p>
          <a:p>
            <a:pPr marL="257175" indent="-257175" defTabSz="685800">
              <a:lnSpc>
                <a:spcPct val="106000"/>
              </a:lnSpc>
              <a:buFont typeface="+mj-lt"/>
              <a:buAutoNum type="arabicParenR"/>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integrate information into academic courses as appropriate;</a:t>
            </a:r>
          </a:p>
          <a:p>
            <a:pPr marL="257175" indent="-257175" defTabSz="685800">
              <a:lnSpc>
                <a:spcPct val="106000"/>
              </a:lnSpc>
              <a:buFont typeface="+mj-lt"/>
              <a:buAutoNum type="arabicParenR"/>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identify opportunities to raise awareness  and provide resources for sexual assault prevention across the entire student population;</a:t>
            </a:r>
          </a:p>
          <a:p>
            <a:pPr marL="257175" indent="-257175" defTabSz="685800">
              <a:lnSpc>
                <a:spcPct val="106000"/>
              </a:lnSpc>
              <a:buFont typeface="+mj-lt"/>
              <a:buAutoNum type="arabicParenR"/>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identify available grants and partnerships to assist with the work;</a:t>
            </a:r>
          </a:p>
          <a:p>
            <a:pPr marL="257175" indent="-257175" defTabSz="685800">
              <a:lnSpc>
                <a:spcPct val="106000"/>
              </a:lnSpc>
              <a:buFont typeface="+mj-lt"/>
              <a:buAutoNum type="arabicParenR"/>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collaborate with sources for access to care; and</a:t>
            </a:r>
          </a:p>
          <a:p>
            <a:pPr marL="257175" indent="-257175" defTabSz="685800">
              <a:lnSpc>
                <a:spcPct val="106000"/>
              </a:lnSpc>
              <a:spcAft>
                <a:spcPts val="600"/>
              </a:spcAft>
              <a:buFont typeface="+mj-lt"/>
              <a:buAutoNum type="arabicParenR"/>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identify other topics or issues relating to the prevention and reduction of sexual assault.</a:t>
            </a:r>
          </a:p>
          <a:p>
            <a:pPr defTabSz="685800">
              <a:lnSpc>
                <a:spcPct val="107000"/>
              </a:lnSpc>
              <a:spcAft>
                <a:spcPts val="600"/>
              </a:spcAft>
              <a:defRPr/>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251470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849" y="1173958"/>
            <a:ext cx="6400800" cy="1485900"/>
          </a:xfrm>
        </p:spPr>
        <p:txBody>
          <a:bodyPr/>
          <a:lstStyle/>
          <a:p>
            <a:r>
              <a:rPr lang="en-US" sz="2100" dirty="0"/>
              <a:t>Agenda item no. </a:t>
            </a:r>
            <a:r>
              <a:rPr lang="en-US" sz="2100" dirty="0" smtClean="0"/>
              <a:t>10</a:t>
            </a:r>
            <a:r>
              <a:rPr lang="en-US" sz="2100" dirty="0"/>
              <a:t/>
            </a:r>
            <a:br>
              <a:rPr lang="en-US" sz="2100" dirty="0"/>
            </a:br>
            <a:r>
              <a:rPr lang="en-US" sz="2100" dirty="0"/>
              <a:t>UNPLANNED PREGNANCy prevention annual report</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endParaRPr lang="en-US" sz="2100" dirty="0"/>
          </a:p>
        </p:txBody>
      </p:sp>
      <p:sp>
        <p:nvSpPr>
          <p:cNvPr id="3" name="Subtitle 2"/>
          <p:cNvSpPr>
            <a:spLocks noGrp="1"/>
          </p:cNvSpPr>
          <p:nvPr>
            <p:ph type="body" idx="1"/>
          </p:nvPr>
        </p:nvSpPr>
        <p:spPr>
          <a:xfrm>
            <a:off x="849849" y="2378869"/>
            <a:ext cx="6000750" cy="108585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sz="9600" dirty="0" smtClean="0">
              <a:solidFill>
                <a:schemeClr val="accent2"/>
              </a:solidFill>
            </a:endParaRPr>
          </a:p>
          <a:p>
            <a:r>
              <a:rPr lang="en-US" sz="9600" dirty="0"/>
              <a:t>Ann Clemmer</a:t>
            </a:r>
          </a:p>
          <a:p>
            <a:r>
              <a:rPr lang="en-US" sz="9600" dirty="0"/>
              <a:t>Assistant Director for Government Relations</a:t>
            </a:r>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259681" y="308372"/>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Times New Roman"/>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373981" y="422672"/>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Times New Roman"/>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488281" y="536972"/>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Times New Roma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81" y="3393281"/>
            <a:ext cx="71438" cy="71438"/>
          </a:xfrm>
          <a:prstGeom prst="rect">
            <a:avLst/>
          </a:prstGeom>
        </p:spPr>
      </p:pic>
      <p:sp>
        <p:nvSpPr>
          <p:cNvPr id="11" name="AutoShape 2" descr="data:image/jpeg;base64,/9j/4AAQSkZJRgABAQAAAQABAAD/2wCEAAkGBxQTEhUUExQWFhUXFRgaGBYYFxsbGBYaIxccGhgaIBoYHykmGBwlHR0fIT0hJiouLi4yGCszODQtOCgtLisBCgoKDg0OGxAQFy8gHx83NC83LDQsLi8sLC8sNywsOCw3LDQsLDcsLDcsLCw1LCwsLCstLCssLCwyLCwsLCwsN//AABEIAFAA4AMBIgACEQEDEQH/xAAcAAEAAgMBAQEAAAAAAAAAAAAABQYBBAcDAgj/xABDEAACAQMCAwQHAwkGBwEAAAABAgMABBESIQUTMQZBUWEHFiJTgZTSI3GRCBQyQlJykqGyMzVDYnTBJWNzgpOz8BX/xAAYAQEBAQEBAAAAAAAAAAAAAAAAAQIDBP/EACERAQACAgICAgMAAAAAAAAAAAABEQJRAxIhMTNBBCIy/9oADAMBAAIRAxEAPwDuNKUoFKUoFKUoFKUoGaxmviVcggEjIIyOo864l6Tfz7hnIMfEbiQS6wdekEFdP7I6HP8AKpM03hh3mrdwzWa5T6I1uryMXc19O2iZl5J06HAUdTjPf/Kuq0ibTPHrNGaZqhekThVykNxdwX08Rjj1CFdPL2692Rmtn0a2U35vHczXc05nhU8t9OhCTnbAznupfk6/r2tdM1nNQHEeNSc821tGskqx8yQu5WOMEkRglQSWcg4GNgpJ7s/PaDjrWlhJczIqSLHnQG1DmEYChsDUNXfiqlSsOaVwj0IcUaXiEpuJJJJTCSjO5OPaGvAJ8MfhXdhUiba5MOmVSzSlKrBSlKBSlKBSlKBSlKBSlKBSlKBSlKBSlKBXIPyhx9jaH/mSf0rXX65B+UOfsLT/AKsn9IrOXp14PkhKegP+7n/1D/0rXSq5r6A/7uf/AFL/ANK10qrj6Tl/uVe7czA2ksPWS4VookHV3KnAHkBuT3AZqG7NcUkslteH3UIVzCVhkSQOkrIMsu6jQ2D5ivfXzOO6W6QWOU++STDn78KBXz2nhM3FOGxL/g864kP7K6RGn3ZYn+GiR6pr9grqSW74hK0LAPcBCxZSEEcYATbc7sxyNt6x2yiF9f2vDzvCga4uR4j9GJD95JPwrY9GUoWxknY4ElzdSk92nmsc/dgVCej3tHalrq9uLiKOW6m9lGcBkhTKxqR3Z3NLarzMx9OV8GuG4XxVdf8AgTlHPihOkn+Eg1+pFNfnL0ytbyXizW8scolj9vQwOGXbfHiCPwrsXow41+dcOgcnLoOW/wC8u38xg/Gs4+JmHX8iO2OOa20rArNbeUpSlApSlApSlApSlApSlApSlApSlApSlArkf5Q0JNtasOgmYH7ymR/Sa65UJ2v7PpfWslu5xq3VsZKMN1b4GpMXDfHl1yiVE/J8vAbOePvS4zjyZBg/ip/Cuq1+deF2PE+BXJl/N2ljI0voBaOReo9pQShHiRXQLX0wQuMLZXjP+wkYb+YP+1SJqKdOTjmZ7Y+YlJekqJLeF+Io7RXMMZVHXHt6iMRspBDDPxrd4fGLOwkupt52t+ZPI36TMEJA8gCcBRsM1DW3Crvic8Ut9ELa1hbXHa6tTyv+q0h7gPDzqxz9m4UaSbEsuWMvJMjMhkG4KoxxnbYdM1YYnxERai9oBJacFs+Hrtc3QSHT3jVgyE+Q1AfGrradg+Hoir+awsVUDUUBLYGMnzNc/wCJ3l7PxW3vG4bc8mBSEjIXXkg5brjOcfhXVOBcSa4i1vBJAdRHLlxq27/ZJGKR7XO4iFE9J/Yi2HD5Xt4I45IsSZRQCVH6Q28qrHoA4zonntWO0qiRB/nXZvxUj+GutdqeIGKHAtpbkSZRkiC5ClTknURt3fGuAcB7M8TtLmOeKzmJjfIBA9odCpIPeu1Zy927cU9+OcZl+mVrNRXZ7ij3EZeS3ltyGI0S41HYHI0npvj4VKA1t5GaUpQKUpQKUpQKUpQRfEuNpBLBE4ctOxVCq5GoDUQTnb2QT8K1uNdp47bmcxJMRxiRmVMqEzgnOd8HuqP7ZELc8MdjhVvGBY9AWt5VXJ7stgfecU7STjXcYYfZ20YY5HskykgH4DOKCam4ygWJ1DSJMQEaMahuMqTvsD41G2/bOFzGAko5k7wKTHgc1c6lJztjSfv0molojZXUVtgm2uLgPbkDaGQankhPgpGXXwww8K07eyabh17ysGWO+uZYt/8AEjnLqMjxxj40Fo4z2qitmcSJLhFRmZU1KAxKr0O+SCMeVfF92tjhjkklhuI0jAZiYj0JxkYO+D3edVntJdC44Rc3YyouOWykgZWMMoTr8W/7q2vSBEU4ffarkylokIRtA5YVsFgEA2OR+FBYYu1EBEudSPEUDxOhEgL7R4X9bUdgRsT91Yl7TKhiEkMyNLLylBT9fGoZIJABGTn/ACmq3b2CXE97FdSaLstCFdMJ9mrM9rJErE5OrVnOfaXwxXldXk5lgguWSRoOIwqJkGkSBoZGGV/VkHeAe8HvoLEe2UWrTybnVoMgHJbJjBxqx1xnu679K9Ye1cLRTShZcQSCORTGdYbAONHU/pD8a8pT/wAXT/Qv/wC9aj7y1C8YjAOFnt2lkTuaSF1ETffiQ5/dHhQWW/4msWjUCXfZI1GXYgZOB5d56CoyXthbokjPzFMTKskZjPMQtshKjOVY7BhkVr3koTi8Jk2ElnIkRPTWJVZ1H+Yrg479PlVd9IShprhk20WkKSMO5mulaIb7EgBmx4HzoL5Y8TEjsgSVCoB9uNlBBONmOxPlWbfiscks0Kkl4AhcAdNQJUDxOAa84o2gEss05kQLq9pVUIFBLY04zn/aqlwUzQ38EsyRoL2FkYq5JMqnmxhsge1oZwAM/omgsPDe1tvMyqhcGQOY9UbLzNJw4UsNyPDrX3D2ngaGOZeYUlk5afZtqL5xjT1AyDv3YPhVK7Jt9tZLORytd01sVGBzxI6sjknduWxKgYz7XhWex1+bZopLpkNvIs6wONhA6yOzoxJ3aRRnVt/Z4oOgQ8VjeaaFTmSFUZwB0DhiuPEnSa1rbtLBJatdIzNEobVhTrUqcMCnUMPCqzwdpYr63nmREW8ikQlWJLPnnQhsqMHQXGAT0rQ4pGbS1a7jGYZ4SlyqjOlvaEc/XuzpbxBB/VoLz/8AtrzBGEkb2grMEJRGIyAx7jjr4ZrYj4nGZ2twftUjWRl8FYkL/NTVav1ks5hcQSq8E9xGk0DY9l2YRtJG4PskdWQj9UnbetK3mlW8trtlQRXBmi1hsllfD25YEAKAI8dTvJQWyw42kz6UWQqQxWTQeW2Dg4b/AOz3dKxdcbRJOWFkdgVD6ELBNX6OojpmoHg0UllPDbJKJrSZZDCDjmQaQHwGG0sWGxnYjbrmnaBJbWSS+tpVZCyC4tmGQ5BCZRgcpLgj2SCGwOlBLRdqrdoROC/LMpjyY2BVwSrBl6qAQck+FfLdqohu0c4GnUDyXIZMZ17A4H34NQrcNjbiF5DI32DwLMUOwEkgaF2z3eyg+JJrNtLcQi5sp5BOq2bSRTadMgXDJokA2LbbMMZwdqCX9cbfSr4m0sYwp5L+1rGY8bb5r1PaeENGriWMyS8pdcTqC+nUFyRjcZ36d1V/iSk8O4aFbSeZY4bAOP0e49a9u1HBHmiWB5+ZK0rNG+FUxOIi0Ow22Zc0FnvOLRxSxQsftJtXLUAknSAWO3QDI3863ga5xw3iH53c8Pu2QqXaWMAjBXTD9qP/ACZ/gFdHFB4XtokqNHKiujDDKwBUjzB61rRcEt1iMIgjEROTHpGk+ZHf8a+OOcEjulVZGlUK2QYpXjOcY3KEZHlUN6g2/vrz5yf6qLFLRyRgDAwMY26Y6Y8K8bLh8UWeVGkeo5bSoGT4nHU1XfUG399e/OT/AFVn1Bt/fXnzk31UWo2sE/DYnjETxI0YxhCoKjHTbptWqvZu0AYC2hwwAYctfaAOQDtvvUR6gW/vr35yf6qeoFv769+cn+qhUbTV5wG2lCiSCJ9A0rqQEqPAHuG1DwC20InIi0IxZF0DCt3sPA+dQvqBb++vfnJ/qp6gW/vr35yf6qhUbWBuFwmUTGJOaOkmka/xr6k4dE0iymNDIowrlRqUeAPdVd9QLf31785P9VPUG399efOT/VVKjaxcR4dFOmiaNZEyDpYZAIOQR4EeNeD8CtzFyWgjMWdWgqCpPiQep8zUL6hW/vr35yb6qeoNv769+cm+qoVG1jmsY3jMTIrRldJQjKkeGPCvCfg0DiMPCjCL+zBUHR+74dKg/UK399efOTfVT1Bt/fXnzk31UKjaaXgNsI+VyI+Xq16NA0hv2sePnWBwG25Rh5EfKJyY9A0E+Onpmob1Dt/fXnzk31Vj1Ct/fXnzk31UsrHadl4NAyxq0KERf2YKjCfu+Fettw2KOPlJGix7+wFGnfrtVd9Q7f31585N9VZPYK399efOTfVQrHaYPZ625jSciPW+dTaRk5Gk/EjbNfb8EtzGkRhjMcZyiFRpQ9xA7qg/UG399efNzfVWfUG399efOTfVSyo2muG8Dt7ckwwpGSMEqMbZzgeAzvgbVhuA25m55hTm5B143yBgHzYDv61C+oNv768+cn+qnqDb++vPnJvqoVG07NwaB3Z2hRndCjsVGWQ9VJ7x5V523Z+2jjeJYUCSfprjZ8DABz1AG2KhvUG399efOTfVT1Bt/fXnzk31UKjaZl7P2zRrE0EZjQ5RCo0qfEDur4tuzVpGQUt4lKvrBCAEPp06s+OnbPhUV6g2/vrz5yb6qx6hW/vrz5ub6qFRtPTcIgZo3aJC0ZJQ6RlCTkkeGTW8KrNn2KgjkWRZbolCCA11Myk+alsEeVWYVUmvp//Z"/>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Times New Roman"/>
            </a:endParaRPr>
          </a:p>
        </p:txBody>
      </p:sp>
      <p:sp>
        <p:nvSpPr>
          <p:cNvPr id="13" name="AutoShape 4" descr="data:image/jpeg;base64,/9j/4AAQSkZJRgABAQAAAQABAAD/2wCEAAkGBxQTEhUUExQWFhUXFRgaGBYYFxsbGBYaIxccGhgaIBoYHykmGBwlHR0fIT0hJiouLi4yGCszODQtOCgtLisBCgoKDg0OGxAQFy8gHx83NC83LDQsLi8sLC8sNywsOCw3LDQsLDcsLDcsLCw1LCwsLCstLCssLCwyLCwsLCwsN//AABEIAFAA4AMBIgACEQEDEQH/xAAcAAEAAgMBAQEAAAAAAAAAAAAABQYBBAcDAgj/xABDEAACAQMCAwQHAwkGBwEAAAABAgMABBESIQUTMQZBUWEHFiJTgZTSI3GRCBQyQlJykqGyMzVDYnTBJWNzgpOz8BX/xAAYAQEBAQEBAAAAAAAAAAAAAAAAAQIDBP/EACERAQACAgICAgMAAAAAAAAAAAABEQJRAxIhMTNBBCIy/9oADAMBAAIRAxEAPwDuNKUoFKUoFKUoFKUoGaxmviVcggEjIIyOo864l6Tfz7hnIMfEbiQS6wdekEFdP7I6HP8AKpM03hh3mrdwzWa5T6I1uryMXc19O2iZl5J06HAUdTjPf/Kuq0ibTPHrNGaZqhekThVykNxdwX08Rjj1CFdPL2692Rmtn0a2U35vHczXc05nhU8t9OhCTnbAznupfk6/r2tdM1nNQHEeNSc821tGskqx8yQu5WOMEkRglQSWcg4GNgpJ7s/PaDjrWlhJczIqSLHnQG1DmEYChsDUNXfiqlSsOaVwj0IcUaXiEpuJJJJTCSjO5OPaGvAJ8MfhXdhUiba5MOmVSzSlKrBSlKBSlKBSlKBSlKBSlKBSlKBSlKBSlKBXIPyhx9jaH/mSf0rXX65B+UOfsLT/AKsn9IrOXp14PkhKegP+7n/1D/0rXSq5r6A/7uf/AFL/ANK10qrj6Tl/uVe7czA2ksPWS4VookHV3KnAHkBuT3AZqG7NcUkslteH3UIVzCVhkSQOkrIMsu6jQ2D5ivfXzOO6W6QWOU++STDn78KBXz2nhM3FOGxL/g864kP7K6RGn3ZYn+GiR6pr9grqSW74hK0LAPcBCxZSEEcYATbc7sxyNt6x2yiF9f2vDzvCga4uR4j9GJD95JPwrY9GUoWxknY4ElzdSk92nmsc/dgVCej3tHalrq9uLiKOW6m9lGcBkhTKxqR3Z3NLarzMx9OV8GuG4XxVdf8AgTlHPihOkn+Eg1+pFNfnL0ytbyXizW8scolj9vQwOGXbfHiCPwrsXow41+dcOgcnLoOW/wC8u38xg/Gs4+JmHX8iO2OOa20rArNbeUpSlApSlApSlApSlApSlApSlApSlApSlArkf5Q0JNtasOgmYH7ymR/Sa65UJ2v7PpfWslu5xq3VsZKMN1b4GpMXDfHl1yiVE/J8vAbOePvS4zjyZBg/ip/Cuq1+deF2PE+BXJl/N2ljI0voBaOReo9pQShHiRXQLX0wQuMLZXjP+wkYb+YP+1SJqKdOTjmZ7Y+YlJekqJLeF+Io7RXMMZVHXHt6iMRspBDDPxrd4fGLOwkupt52t+ZPI36TMEJA8gCcBRsM1DW3Crvic8Ut9ELa1hbXHa6tTyv+q0h7gPDzqxz9m4UaSbEsuWMvJMjMhkG4KoxxnbYdM1YYnxERai9oBJacFs+Hrtc3QSHT3jVgyE+Q1AfGrradg+Hoir+awsVUDUUBLYGMnzNc/wCJ3l7PxW3vG4bc8mBSEjIXXkg5brjOcfhXVOBcSa4i1vBJAdRHLlxq27/ZJGKR7XO4iFE9J/Yi2HD5Xt4I45IsSZRQCVH6Q28qrHoA4zonntWO0qiRB/nXZvxUj+GutdqeIGKHAtpbkSZRkiC5ClTknURt3fGuAcB7M8TtLmOeKzmJjfIBA9odCpIPeu1Zy927cU9+OcZl+mVrNRXZ7ij3EZeS3ltyGI0S41HYHI0npvj4VKA1t5GaUpQKUpQKUpQKUpQRfEuNpBLBE4ctOxVCq5GoDUQTnb2QT8K1uNdp47bmcxJMRxiRmVMqEzgnOd8HuqP7ZELc8MdjhVvGBY9AWt5VXJ7stgfecU7STjXcYYfZ20YY5HskykgH4DOKCam4ygWJ1DSJMQEaMahuMqTvsD41G2/bOFzGAko5k7wKTHgc1c6lJztjSfv0molojZXUVtgm2uLgPbkDaGQankhPgpGXXwww8K07eyabh17ysGWO+uZYt/8AEjnLqMjxxj40Fo4z2qitmcSJLhFRmZU1KAxKr0O+SCMeVfF92tjhjkklhuI0jAZiYj0JxkYO+D3edVntJdC44Rc3YyouOWykgZWMMoTr8W/7q2vSBEU4ffarkylokIRtA5YVsFgEA2OR+FBYYu1EBEudSPEUDxOhEgL7R4X9bUdgRsT91Yl7TKhiEkMyNLLylBT9fGoZIJABGTn/ACmq3b2CXE97FdSaLstCFdMJ9mrM9rJErE5OrVnOfaXwxXldXk5lgguWSRoOIwqJkGkSBoZGGV/VkHeAe8HvoLEe2UWrTybnVoMgHJbJjBxqx1xnu679K9Ye1cLRTShZcQSCORTGdYbAONHU/pD8a8pT/wAXT/Qv/wC9aj7y1C8YjAOFnt2lkTuaSF1ETffiQ5/dHhQWW/4msWjUCXfZI1GXYgZOB5d56CoyXthbokjPzFMTKskZjPMQtshKjOVY7BhkVr3koTi8Jk2ElnIkRPTWJVZ1H+Yrg479PlVd9IShprhk20WkKSMO5mulaIb7EgBmx4HzoL5Y8TEjsgSVCoB9uNlBBONmOxPlWbfiscks0Kkl4AhcAdNQJUDxOAa84o2gEss05kQLq9pVUIFBLY04zn/aqlwUzQ38EsyRoL2FkYq5JMqnmxhsge1oZwAM/omgsPDe1tvMyqhcGQOY9UbLzNJw4UsNyPDrX3D2ngaGOZeYUlk5afZtqL5xjT1AyDv3YPhVK7Jt9tZLORytd01sVGBzxI6sjknduWxKgYz7XhWex1+bZopLpkNvIs6wONhA6yOzoxJ3aRRnVt/Z4oOgQ8VjeaaFTmSFUZwB0DhiuPEnSa1rbtLBJatdIzNEobVhTrUqcMCnUMPCqzwdpYr63nmREW8ikQlWJLPnnQhsqMHQXGAT0rQ4pGbS1a7jGYZ4SlyqjOlvaEc/XuzpbxBB/VoLz/8AtrzBGEkb2grMEJRGIyAx7jjr4ZrYj4nGZ2twftUjWRl8FYkL/NTVav1ks5hcQSq8E9xGk0DY9l2YRtJG4PskdWQj9UnbetK3mlW8trtlQRXBmi1hsllfD25YEAKAI8dTvJQWyw42kz6UWQqQxWTQeW2Dg4b/AOz3dKxdcbRJOWFkdgVD6ELBNX6OojpmoHg0UllPDbJKJrSZZDCDjmQaQHwGG0sWGxnYjbrmnaBJbWSS+tpVZCyC4tmGQ5BCZRgcpLgj2SCGwOlBLRdqrdoROC/LMpjyY2BVwSrBl6qAQck+FfLdqohu0c4GnUDyXIZMZ17A4H34NQrcNjbiF5DI32DwLMUOwEkgaF2z3eyg+JJrNtLcQi5sp5BOq2bSRTadMgXDJokA2LbbMMZwdqCX9cbfSr4m0sYwp5L+1rGY8bb5r1PaeENGriWMyS8pdcTqC+nUFyRjcZ36d1V/iSk8O4aFbSeZY4bAOP0e49a9u1HBHmiWB5+ZK0rNG+FUxOIi0Ow22Zc0FnvOLRxSxQsftJtXLUAknSAWO3QDI3863ga5xw3iH53c8Pu2QqXaWMAjBXTD9qP/ACZ/gFdHFB4XtokqNHKiujDDKwBUjzB61rRcEt1iMIgjEROTHpGk+ZHf8a+OOcEjulVZGlUK2QYpXjOcY3KEZHlUN6g2/vrz5yf6qLFLRyRgDAwMY26Y6Y8K8bLh8UWeVGkeo5bSoGT4nHU1XfUG399e/OT/AFVn1Bt/fXnzk31UWo2sE/DYnjETxI0YxhCoKjHTbptWqvZu0AYC2hwwAYctfaAOQDtvvUR6gW/vr35yf6qeoFv769+cn+qhUbTV5wG2lCiSCJ9A0rqQEqPAHuG1DwC20InIi0IxZF0DCt3sPA+dQvqBb++vfnJ/qp6gW/vr35yf6qhUbWBuFwmUTGJOaOkmka/xr6k4dE0iymNDIowrlRqUeAPdVd9QLf31785P9VPUG399efOT/VVKjaxcR4dFOmiaNZEyDpYZAIOQR4EeNeD8CtzFyWgjMWdWgqCpPiQep8zUL6hW/vr35yb6qeoNv769+cm+qoVG1jmsY3jMTIrRldJQjKkeGPCvCfg0DiMPCjCL+zBUHR+74dKg/UK399efOTfVT1Bt/fXnzk31UKjaaXgNsI+VyI+Xq16NA0hv2sePnWBwG25Rh5EfKJyY9A0E+Onpmob1Dt/fXnzk31Vj1Ct/fXnzk31UsrHadl4NAyxq0KERf2YKjCfu+Fettw2KOPlJGix7+wFGnfrtVd9Q7f31585N9VZPYK399efOTfVQrHaYPZ625jSciPW+dTaRk5Gk/EjbNfb8EtzGkRhjMcZyiFRpQ9xA7qg/UG399efNzfVWfUG399efOTfVSyo2muG8Dt7ckwwpGSMEqMbZzgeAzvgbVhuA25m55hTm5B143yBgHzYDv61C+oNv768+cn+qnqDb++vPnJvqoVG07NwaB3Z2hRndCjsVGWQ9VJ7x5V523Z+2jjeJYUCSfprjZ8DABz1AG2KhvUG399efOTfVT1Bt/fXnzk31UKjaZl7P2zRrE0EZjQ5RCo0qfEDur4tuzVpGQUt4lKvrBCAEPp06s+OnbPhUV6g2/vrz5yb6qx6hW/vrz5ub6qFRtPTcIgZo3aJC0ZJQ6RlCTkkeGTW8KrNn2KgjkWRZbolCCA11Myk+alsEeVWYVUmvp//Z"/>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Times New Roman"/>
            </a:endParaRPr>
          </a:p>
        </p:txBody>
      </p:sp>
      <p:sp>
        <p:nvSpPr>
          <p:cNvPr id="15" name="Rectangle 14"/>
          <p:cNvSpPr/>
          <p:nvPr/>
        </p:nvSpPr>
        <p:spPr>
          <a:xfrm>
            <a:off x="5783802" y="4685745"/>
            <a:ext cx="2217198" cy="131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imes New Roman"/>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2401" y="5070590"/>
            <a:ext cx="2151008" cy="1698563"/>
          </a:xfrm>
          <a:prstGeom prst="rect">
            <a:avLst/>
          </a:prstGeom>
        </p:spPr>
      </p:pic>
    </p:spTree>
    <p:extLst>
      <p:ext uri="{BB962C8B-B14F-4D97-AF65-F5344CB8AC3E}">
        <p14:creationId xmlns:p14="http://schemas.microsoft.com/office/powerpoint/2010/main" val="42161999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Unplanned Pregnancy Prevention</a:t>
            </a:r>
            <a:endParaRPr lang="en-US" dirty="0"/>
          </a:p>
        </p:txBody>
      </p:sp>
      <p:sp>
        <p:nvSpPr>
          <p:cNvPr id="3" name="Content Placeholder 2"/>
          <p:cNvSpPr>
            <a:spLocks noGrp="1"/>
          </p:cNvSpPr>
          <p:nvPr>
            <p:ph sz="half" idx="10"/>
          </p:nvPr>
        </p:nvSpPr>
        <p:spPr>
          <a:xfrm>
            <a:off x="1229445" y="2005628"/>
            <a:ext cx="7092363" cy="4010970"/>
          </a:xfrm>
        </p:spPr>
        <p:txBody>
          <a:bodyPr/>
          <a:lstStyle/>
          <a:p>
            <a:pPr marL="0" indent="0">
              <a:buNone/>
            </a:pPr>
            <a:r>
              <a:rPr lang="en-US" sz="2000" dirty="0">
                <a:latin typeface="+mn-lt"/>
                <a:cs typeface="Arial" panose="020B0604020202020204" pitchFamily="34" charset="0"/>
              </a:rPr>
              <a:t>Under Act 943 of 2015 the Arkansas Higher Education Coordinating Board (AHECB) was directed to develop an action plan to address unplanned pregnancies on college campuses. ADHE has collected the campus implementation reports for 2017-2018. </a:t>
            </a:r>
          </a:p>
          <a:p>
            <a:pPr marL="0" indent="0">
              <a:buNone/>
            </a:pPr>
            <a:endParaRPr lang="en-US" sz="2000" dirty="0">
              <a:latin typeface="+mn-lt"/>
              <a:cs typeface="Arial" panose="020B0604020202020204" pitchFamily="34" charset="0"/>
            </a:endParaRPr>
          </a:p>
          <a:p>
            <a:pPr marL="0" indent="0">
              <a:buNone/>
            </a:pPr>
            <a:r>
              <a:rPr lang="en-US" sz="2000" b="1" dirty="0">
                <a:latin typeface="+mn-lt"/>
                <a:cs typeface="Arial" panose="020B0604020202020204" pitchFamily="34" charset="0"/>
              </a:rPr>
              <a:t>The Arkansas Department of Higher Education has collected reports from all 11 public four year universities in the state and all 22 two year colleges. The reports show that all campuses are in compliance with Act 943</a:t>
            </a:r>
            <a:r>
              <a:rPr lang="en-US" sz="2000" b="1" dirty="0">
                <a:latin typeface="Arial" panose="020B0604020202020204" pitchFamily="34" charset="0"/>
                <a:cs typeface="Arial" panose="020B0604020202020204" pitchFamily="34" charset="0"/>
              </a:rPr>
              <a:t>.</a:t>
            </a:r>
          </a:p>
          <a:p>
            <a:pPr marL="0" indent="0">
              <a:buNone/>
            </a:pPr>
            <a:endParaRPr lang="en-US" sz="2400" dirty="0"/>
          </a:p>
          <a:p>
            <a:endParaRPr lang="en-US" sz="2400" dirty="0"/>
          </a:p>
        </p:txBody>
      </p:sp>
    </p:spTree>
    <p:extLst>
      <p:ext uri="{BB962C8B-B14F-4D97-AF65-F5344CB8AC3E}">
        <p14:creationId xmlns:p14="http://schemas.microsoft.com/office/powerpoint/2010/main" val="20206244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t>Relevant Information</a:t>
            </a:r>
            <a:endParaRPr lang="en-US" dirty="0"/>
          </a:p>
        </p:txBody>
      </p:sp>
      <p:sp>
        <p:nvSpPr>
          <p:cNvPr id="3" name="Content Placeholder 2"/>
          <p:cNvSpPr>
            <a:spLocks noGrp="1"/>
          </p:cNvSpPr>
          <p:nvPr>
            <p:ph sz="half" idx="10"/>
          </p:nvPr>
        </p:nvSpPr>
        <p:spPr>
          <a:xfrm>
            <a:off x="1236217" y="1920480"/>
            <a:ext cx="6598328" cy="4080271"/>
          </a:xfrm>
        </p:spPr>
        <p:txBody>
          <a:bodyPr/>
          <a:lstStyle/>
          <a:p>
            <a:pPr>
              <a:lnSpc>
                <a:spcPct val="90000"/>
              </a:lnSpc>
              <a:spcAft>
                <a:spcPts val="450"/>
              </a:spcAft>
            </a:pPr>
            <a:endParaRPr lang="en-US" sz="1800" dirty="0"/>
          </a:p>
          <a:p>
            <a:pPr>
              <a:lnSpc>
                <a:spcPct val="90000"/>
              </a:lnSpc>
              <a:buNone/>
            </a:pPr>
            <a:endParaRPr lang="en-US" sz="1800" dirty="0"/>
          </a:p>
        </p:txBody>
      </p:sp>
      <p:sp>
        <p:nvSpPr>
          <p:cNvPr id="5" name="Rectangle 4"/>
          <p:cNvSpPr/>
          <p:nvPr/>
        </p:nvSpPr>
        <p:spPr>
          <a:xfrm>
            <a:off x="660827" y="1920480"/>
            <a:ext cx="8060551" cy="3681008"/>
          </a:xfrm>
          <a:prstGeom prst="rect">
            <a:avLst/>
          </a:prstGeom>
        </p:spPr>
        <p:txBody>
          <a:bodyPr wrap="square">
            <a:spAutoFit/>
          </a:bodyPr>
          <a:lstStyle/>
          <a:p>
            <a:pPr marR="91916" defTabSz="685800" eaLnBrk="0" hangingPunct="0">
              <a:lnSpc>
                <a:spcPct val="106000"/>
              </a:lnSpc>
              <a:defRPr/>
            </a:pPr>
            <a:r>
              <a:rPr lang="en-US" sz="2000" spc="-4" dirty="0">
                <a:solidFill>
                  <a:prstClr val="black"/>
                </a:solidFill>
                <a:latin typeface="Times New Roman"/>
                <a:ea typeface="Times New Roman" panose="02020603050405020304" pitchFamily="18" charset="0"/>
                <a:cs typeface="Arial" panose="020B0604020202020204" pitchFamily="34" charset="0"/>
              </a:rPr>
              <a:t>The legislation directs higher education institutions in nine areas. Among those directives, colleges and universities are to identify methods of addressing the problem of unplanned pregnancy, to collaborate with health centers, to identify a measure of success, and to incorporate into academic coursework “as appropriate”. </a:t>
            </a:r>
            <a:r>
              <a:rPr lang="en-US" sz="2000" b="1" i="1" u="sng" spc="-4" dirty="0">
                <a:solidFill>
                  <a:prstClr val="black"/>
                </a:solidFill>
                <a:latin typeface="Times New Roman"/>
                <a:ea typeface="Times New Roman" panose="02020603050405020304" pitchFamily="18" charset="0"/>
                <a:cs typeface="Arial" panose="020B0604020202020204" pitchFamily="34" charset="0"/>
              </a:rPr>
              <a:t>The</a:t>
            </a:r>
            <a:r>
              <a:rPr lang="en-US" sz="2000" i="1" u="sng" spc="-4" dirty="0">
                <a:solidFill>
                  <a:prstClr val="black"/>
                </a:solidFill>
                <a:latin typeface="Times New Roman"/>
                <a:ea typeface="Times New Roman" panose="02020603050405020304" pitchFamily="18" charset="0"/>
                <a:cs typeface="Arial" panose="020B0604020202020204" pitchFamily="34" charset="0"/>
              </a:rPr>
              <a:t> </a:t>
            </a:r>
            <a:r>
              <a:rPr lang="en-US" sz="2000" b="1" i="1" u="sng" spc="-4" dirty="0">
                <a:solidFill>
                  <a:prstClr val="black"/>
                </a:solidFill>
                <a:latin typeface="Times New Roman"/>
                <a:ea typeface="Times New Roman" panose="02020603050405020304" pitchFamily="18" charset="0"/>
                <a:cs typeface="Arial" panose="020B0604020202020204" pitchFamily="34" charset="0"/>
              </a:rPr>
              <a:t>legislation</a:t>
            </a:r>
            <a:r>
              <a:rPr lang="en-US" sz="2000" i="1" u="sng" spc="-4" dirty="0">
                <a:solidFill>
                  <a:prstClr val="black"/>
                </a:solidFill>
                <a:latin typeface="Times New Roman"/>
                <a:ea typeface="Times New Roman" panose="02020603050405020304" pitchFamily="18" charset="0"/>
                <a:cs typeface="Arial" panose="020B0604020202020204" pitchFamily="34" charset="0"/>
              </a:rPr>
              <a:t> </a:t>
            </a:r>
            <a:r>
              <a:rPr lang="en-US" sz="2000" b="1" i="1" u="sng" spc="-4" dirty="0">
                <a:solidFill>
                  <a:prstClr val="black"/>
                </a:solidFill>
                <a:latin typeface="Times New Roman"/>
                <a:ea typeface="Times New Roman" panose="02020603050405020304" pitchFamily="18" charset="0"/>
                <a:cs typeface="Arial" panose="020B0604020202020204" pitchFamily="34" charset="0"/>
              </a:rPr>
              <a:t>mandates that campuses include in their orientation information on the prevention of unplanned pregnancy</a:t>
            </a:r>
            <a:r>
              <a:rPr lang="en-US" sz="2000" i="1" u="sng" spc="-4" dirty="0">
                <a:solidFill>
                  <a:prstClr val="black"/>
                </a:solidFill>
                <a:latin typeface="Times New Roman"/>
                <a:ea typeface="Times New Roman" panose="02020603050405020304" pitchFamily="18" charset="0"/>
                <a:cs typeface="Arial" panose="020B0604020202020204" pitchFamily="34" charset="0"/>
              </a:rPr>
              <a:t>.</a:t>
            </a:r>
            <a:endParaRPr lang="en-US" sz="2000" dirty="0">
              <a:solidFill>
                <a:prstClr val="black"/>
              </a:solidFill>
              <a:latin typeface="Times New Roman"/>
              <a:ea typeface="Calibri" panose="020F0502020204030204" pitchFamily="34" charset="0"/>
              <a:cs typeface="Arial" panose="020B0604020202020204" pitchFamily="34" charset="0"/>
            </a:endParaRPr>
          </a:p>
          <a:p>
            <a:pPr marR="91916" defTabSz="685800" eaLnBrk="0" hangingPunct="0">
              <a:lnSpc>
                <a:spcPct val="106000"/>
              </a:lnSpc>
              <a:defRPr/>
            </a:pPr>
            <a:r>
              <a:rPr lang="en-US" sz="2000" spc="-4" dirty="0">
                <a:solidFill>
                  <a:prstClr val="black"/>
                </a:solidFill>
                <a:latin typeface="Times New Roman"/>
                <a:ea typeface="Times New Roman" panose="02020603050405020304" pitchFamily="18" charset="0"/>
                <a:cs typeface="Arial" panose="020B0604020202020204" pitchFamily="34" charset="0"/>
              </a:rPr>
              <a:t> </a:t>
            </a:r>
            <a:endParaRPr lang="en-US" sz="2000" dirty="0">
              <a:solidFill>
                <a:prstClr val="black"/>
              </a:solidFill>
              <a:latin typeface="Times New Roman"/>
              <a:ea typeface="Calibri" panose="020F0502020204030204" pitchFamily="34" charset="0"/>
              <a:cs typeface="Arial" panose="020B0604020202020204" pitchFamily="34" charset="0"/>
            </a:endParaRPr>
          </a:p>
          <a:p>
            <a:pPr marR="91916" defTabSz="685800" eaLnBrk="0" hangingPunct="0">
              <a:lnSpc>
                <a:spcPct val="106000"/>
              </a:lnSpc>
              <a:defRPr/>
            </a:pPr>
            <a:r>
              <a:rPr lang="en-US" sz="2000" dirty="0">
                <a:solidFill>
                  <a:prstClr val="black"/>
                </a:solidFill>
                <a:latin typeface="Times New Roman"/>
                <a:ea typeface="Calibri" panose="020F0502020204030204" pitchFamily="34" charset="0"/>
                <a:cs typeface="Arial" panose="020B0604020202020204" pitchFamily="34" charset="0"/>
              </a:rPr>
              <a:t>The implementation reports will be scanned and posted on the ADHE website for campuses to use as they look for additional ways to address this important issue</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671665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90504"/>
            <a:ext cx="7010400" cy="1527175"/>
          </a:xfrm>
          <a:prstGeom prst="rect">
            <a:avLst/>
          </a:prstGeom>
        </p:spPr>
        <p:txBody>
          <a:bodyPr/>
          <a:lstStyle/>
          <a:p>
            <a:pPr fontAlgn="base">
              <a:spcBef>
                <a:spcPct val="0"/>
              </a:spcBef>
              <a:spcAft>
                <a:spcPct val="0"/>
              </a:spcAft>
              <a:defRPr/>
            </a:pPr>
            <a:r>
              <a:rPr lang="en-US" sz="4000" kern="0" dirty="0">
                <a:solidFill>
                  <a:srgbClr val="1F497D"/>
                </a:solidFill>
              </a:rPr>
              <a:t>Athletic Revenues by Source 2009-10</a:t>
            </a:r>
          </a:p>
        </p:txBody>
      </p:sp>
      <p:sp>
        <p:nvSpPr>
          <p:cNvPr id="6" name="Title 5"/>
          <p:cNvSpPr>
            <a:spLocks noGrp="1"/>
          </p:cNvSpPr>
          <p:nvPr>
            <p:ph type="title"/>
          </p:nvPr>
        </p:nvSpPr>
        <p:spPr/>
        <p:txBody>
          <a:bodyPr>
            <a:normAutofit fontScale="90000"/>
          </a:bodyPr>
          <a:lstStyle/>
          <a:p>
            <a:r>
              <a:rPr lang="en-US" dirty="0" smtClean="0"/>
              <a:t>% of Athletic Expenditures By Source 2019-20</a:t>
            </a:r>
            <a:endParaRPr lang="en-US" dirty="0"/>
          </a:p>
        </p:txBody>
      </p:sp>
      <p:pic>
        <p:nvPicPr>
          <p:cNvPr id="3" name="Picture 2"/>
          <p:cNvPicPr>
            <a:picLocks noChangeAspect="1"/>
          </p:cNvPicPr>
          <p:nvPr/>
        </p:nvPicPr>
        <p:blipFill>
          <a:blip r:embed="rId2"/>
          <a:stretch>
            <a:fillRect/>
          </a:stretch>
        </p:blipFill>
        <p:spPr>
          <a:xfrm>
            <a:off x="0" y="1417638"/>
            <a:ext cx="9144000" cy="5440362"/>
          </a:xfrm>
          <a:prstGeom prst="rect">
            <a:avLst/>
          </a:prstGeom>
        </p:spPr>
      </p:pic>
    </p:spTree>
    <p:extLst>
      <p:ext uri="{BB962C8B-B14F-4D97-AF65-F5344CB8AC3E}">
        <p14:creationId xmlns:p14="http://schemas.microsoft.com/office/powerpoint/2010/main" val="1323598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380" y="1323042"/>
            <a:ext cx="7772400" cy="1689100"/>
          </a:xfrm>
        </p:spPr>
        <p:txBody>
          <a:bodyPr/>
          <a:lstStyle/>
          <a:p>
            <a:r>
              <a:rPr lang="en-US" sz="3200" dirty="0" smtClean="0"/>
              <a:t>Agenda item no. 12:</a:t>
            </a:r>
            <a:br>
              <a:rPr lang="en-US" sz="3200" dirty="0" smtClean="0"/>
            </a:br>
            <a:r>
              <a:rPr lang="en-US" sz="3200" dirty="0" smtClean="0"/>
              <a:t>Bond and loan feasibility updates</a:t>
            </a:r>
            <a:endParaRPr lang="en-US" sz="3200" dirty="0"/>
          </a:p>
        </p:txBody>
      </p:sp>
      <p:sp>
        <p:nvSpPr>
          <p:cNvPr id="3" name="Subtitle 2"/>
          <p:cNvSpPr>
            <a:spLocks noGrp="1"/>
          </p:cNvSpPr>
          <p:nvPr>
            <p:ph type="body" idx="1"/>
          </p:nvPr>
        </p:nvSpPr>
        <p:spPr>
          <a:xfrm>
            <a:off x="731904" y="3206162"/>
            <a:ext cx="7772400" cy="1511300"/>
          </a:xfrm>
        </p:spPr>
        <p:txBody>
          <a:bodyPr/>
          <a:lstStyle/>
          <a:p>
            <a:r>
              <a:rPr lang="en-US" dirty="0"/>
              <a:t>Nick Fuller</a:t>
            </a:r>
          </a:p>
          <a:p>
            <a:r>
              <a:rPr lang="en-US" dirty="0"/>
              <a:t>Assistant Director for </a:t>
            </a:r>
            <a:r>
              <a:rPr lang="en-US" dirty="0" smtClean="0"/>
              <a:t>Finance</a:t>
            </a:r>
          </a:p>
          <a:p>
            <a:endParaRPr lang="en-US" dirty="0"/>
          </a:p>
        </p:txBody>
      </p:sp>
    </p:spTree>
    <p:extLst>
      <p:ext uri="{BB962C8B-B14F-4D97-AF65-F5344CB8AC3E}">
        <p14:creationId xmlns:p14="http://schemas.microsoft.com/office/powerpoint/2010/main" val="2532951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Bond &amp; Loan Feasibility Updates</a:t>
            </a:r>
            <a:endParaRPr lang="en-US" dirty="0"/>
          </a:p>
        </p:txBody>
      </p:sp>
      <p:sp>
        <p:nvSpPr>
          <p:cNvPr id="3" name="Content Placeholder 2"/>
          <p:cNvSpPr>
            <a:spLocks noGrp="1"/>
          </p:cNvSpPr>
          <p:nvPr>
            <p:ph sz="half" idx="10"/>
          </p:nvPr>
        </p:nvSpPr>
        <p:spPr>
          <a:xfrm>
            <a:off x="457200" y="1600200"/>
            <a:ext cx="8229600" cy="5029200"/>
          </a:xfrm>
        </p:spPr>
        <p:txBody>
          <a:bodyPr/>
          <a:lstStyle/>
          <a:p>
            <a:pPr marL="0" indent="0">
              <a:spcBef>
                <a:spcPts val="0"/>
              </a:spcBef>
              <a:spcAft>
                <a:spcPts val="600"/>
              </a:spcAft>
              <a:buNone/>
            </a:pPr>
            <a:endParaRPr lang="en-US" sz="2200" dirty="0" smtClean="0"/>
          </a:p>
          <a:p>
            <a:pPr marL="0" indent="0">
              <a:spcBef>
                <a:spcPts val="0"/>
              </a:spcBef>
              <a:spcAft>
                <a:spcPts val="600"/>
              </a:spcAft>
              <a:buNone/>
            </a:pPr>
            <a:r>
              <a:rPr lang="en-US" sz="2200" dirty="0" smtClean="0"/>
              <a:t>This </a:t>
            </a:r>
            <a:r>
              <a:rPr lang="en-US" sz="2200" dirty="0"/>
              <a:t>update consists of the actual terms for bond and loan issues receiving AHECB approval that occurred from </a:t>
            </a:r>
            <a:r>
              <a:rPr lang="en-US" sz="2200" dirty="0" smtClean="0"/>
              <a:t>October 2019 </a:t>
            </a:r>
            <a:r>
              <a:rPr lang="en-US" sz="2200" dirty="0"/>
              <a:t>through October </a:t>
            </a:r>
            <a:r>
              <a:rPr lang="en-US" sz="2200" dirty="0" smtClean="0"/>
              <a:t>2020.  </a:t>
            </a:r>
          </a:p>
          <a:p>
            <a:pPr marL="0" indent="0">
              <a:spcBef>
                <a:spcPts val="0"/>
              </a:spcBef>
              <a:spcAft>
                <a:spcPts val="600"/>
              </a:spcAft>
              <a:buNone/>
            </a:pPr>
            <a:endParaRPr lang="en-US" sz="2200" dirty="0"/>
          </a:p>
          <a:p>
            <a:pPr>
              <a:spcBef>
                <a:spcPts val="0"/>
              </a:spcBef>
              <a:spcAft>
                <a:spcPts val="600"/>
              </a:spcAft>
            </a:pPr>
            <a:r>
              <a:rPr lang="en-US" sz="2200" dirty="0" smtClean="0"/>
              <a:t>Report includes the actual date of bond/loan issue, amount of bond/loan issue and actual bond/loan terms for bond and loans approved during the reporting period</a:t>
            </a:r>
          </a:p>
        </p:txBody>
      </p:sp>
    </p:spTree>
    <p:extLst>
      <p:ext uri="{BB962C8B-B14F-4D97-AF65-F5344CB8AC3E}">
        <p14:creationId xmlns:p14="http://schemas.microsoft.com/office/powerpoint/2010/main" val="122231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H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H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H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2183</Words>
  <Application>Microsoft Office PowerPoint</Application>
  <PresentationFormat>On-screen Show (4:3)</PresentationFormat>
  <Paragraphs>381</Paragraphs>
  <Slides>63</Slides>
  <Notes>34</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63</vt:i4>
      </vt:variant>
    </vt:vector>
  </HeadingPairs>
  <TitlesOfParts>
    <vt:vector size="80" baseType="lpstr">
      <vt:lpstr>Arial</vt:lpstr>
      <vt:lpstr>Bahnschrift SemiBold</vt:lpstr>
      <vt:lpstr>Calibri</vt:lpstr>
      <vt:lpstr>Calibri Light</vt:lpstr>
      <vt:lpstr>Georgia</vt:lpstr>
      <vt:lpstr>Roboto Condensed bold</vt:lpstr>
      <vt:lpstr>Times New Roman</vt:lpstr>
      <vt:lpstr>Tw Cen MT</vt:lpstr>
      <vt:lpstr>Wingdings</vt:lpstr>
      <vt:lpstr>4_Office Theme</vt:lpstr>
      <vt:lpstr>Office Theme</vt:lpstr>
      <vt:lpstr>1_Office Theme</vt:lpstr>
      <vt:lpstr>2_Office Theme</vt:lpstr>
      <vt:lpstr>3_Office Theme</vt:lpstr>
      <vt:lpstr>5_Office Theme</vt:lpstr>
      <vt:lpstr>6_Office Theme</vt:lpstr>
      <vt:lpstr>7_Office Theme</vt:lpstr>
      <vt:lpstr>PowerPoint Presentation</vt:lpstr>
      <vt:lpstr>Agenda item no. 11: REPORT ON intercollegiate ATHLETIC REVENUES &amp; EXPENDITURES 2019-20</vt:lpstr>
      <vt:lpstr>Athletic Report</vt:lpstr>
      <vt:lpstr>Revenues by Source</vt:lpstr>
      <vt:lpstr>% of Athletic Revenues By Source 2019-20</vt:lpstr>
      <vt:lpstr>Expenditures by Source</vt:lpstr>
      <vt:lpstr>% of Athletic Expenditures By Source 2019-20</vt:lpstr>
      <vt:lpstr>Agenda item no. 12: Bond and loan feasibility updates</vt:lpstr>
      <vt:lpstr>Bond &amp; Loan Feasibility Updates</vt:lpstr>
      <vt:lpstr>PowerPoint Presentation</vt:lpstr>
      <vt:lpstr>PowerPoint Presentation</vt:lpstr>
      <vt:lpstr> Consent Items      </vt:lpstr>
      <vt:lpstr>Agenda Item  no. 18 Institutional Certification  Advisory Committee: Resolutions </vt:lpstr>
      <vt:lpstr>Institutional Certification Advisory Committee (ICAC)</vt:lpstr>
      <vt:lpstr>Agenda Item  no. 19 Letters of NOTIFICATION</vt:lpstr>
      <vt:lpstr>   Letters of Notification   </vt:lpstr>
      <vt:lpstr>Agenda Item  no. 20 Letters of Intent</vt:lpstr>
      <vt:lpstr>  Letters of Intent  </vt:lpstr>
      <vt:lpstr>PowerPoint Presentation</vt:lpstr>
      <vt:lpstr> Approve Minutes      </vt:lpstr>
      <vt:lpstr>Appointment of Nominating Committee </vt:lpstr>
      <vt:lpstr>   2021 Coordinating Board Meeting Schedule    </vt:lpstr>
      <vt:lpstr>PowerPoint Presentation</vt:lpstr>
      <vt:lpstr>PowerPoint Presentation</vt:lpstr>
      <vt:lpstr>Institutional Leadership</vt:lpstr>
      <vt:lpstr>Challenge Scholarship &amp; Lottery Updates</vt:lpstr>
      <vt:lpstr>PowerPoint Presentation</vt:lpstr>
      <vt:lpstr>PowerPoint Presentation</vt:lpstr>
      <vt:lpstr>PowerPoint Presentation</vt:lpstr>
      <vt:lpstr>Annual Review of Faculty Performance</vt:lpstr>
      <vt:lpstr>Annual Review of Faculty Performance Notable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item no. 9 annual status report for sexual assault PREVENTION ON CAMPUS      </vt:lpstr>
      <vt:lpstr>Sexual Assault on Campus</vt:lpstr>
      <vt:lpstr>Agenda item no. 10 UNPLANNED PREGNANCy prevention annual report     </vt:lpstr>
      <vt:lpstr>Unplanned Pregnancy Prevention</vt:lpstr>
      <vt:lpstr>Relevant Information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no. ??: REPORT ON intercollegiate ATHLETIC REVENUES &amp; EXPENDITURES</dc:title>
  <dc:creator>Jake Eddington</dc:creator>
  <cp:lastModifiedBy>Nichole Abernathy</cp:lastModifiedBy>
  <cp:revision>165</cp:revision>
  <cp:lastPrinted>2020-10-30T14:43:49Z</cp:lastPrinted>
  <dcterms:created xsi:type="dcterms:W3CDTF">2014-10-10T13:50:07Z</dcterms:created>
  <dcterms:modified xsi:type="dcterms:W3CDTF">2020-10-30T14:43:52Z</dcterms:modified>
</cp:coreProperties>
</file>