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8.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9.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5" r:id="rId3"/>
    <p:sldMasterId id="2147483724" r:id="rId4"/>
    <p:sldMasterId id="2147483742" r:id="rId5"/>
    <p:sldMasterId id="2147483761" r:id="rId6"/>
    <p:sldMasterId id="2147483788" r:id="rId7"/>
    <p:sldMasterId id="2147483807" r:id="rId8"/>
    <p:sldMasterId id="2147483834" r:id="rId9"/>
    <p:sldMasterId id="2147483855" r:id="rId10"/>
  </p:sldMasterIdLst>
  <p:notesMasterIdLst>
    <p:notesMasterId r:id="rId57"/>
  </p:notesMasterIdLst>
  <p:sldIdLst>
    <p:sldId id="351" r:id="rId11"/>
    <p:sldId id="326" r:id="rId12"/>
    <p:sldId id="333" r:id="rId13"/>
    <p:sldId id="334" r:id="rId14"/>
    <p:sldId id="335" r:id="rId15"/>
    <p:sldId id="299" r:id="rId16"/>
    <p:sldId id="300" r:id="rId17"/>
    <p:sldId id="301" r:id="rId18"/>
    <p:sldId id="302" r:id="rId19"/>
    <p:sldId id="322" r:id="rId20"/>
    <p:sldId id="323" r:id="rId21"/>
    <p:sldId id="324" r:id="rId22"/>
    <p:sldId id="325" r:id="rId23"/>
    <p:sldId id="303" r:id="rId24"/>
    <p:sldId id="304" r:id="rId25"/>
    <p:sldId id="336" r:id="rId26"/>
    <p:sldId id="337" r:id="rId27"/>
    <p:sldId id="338" r:id="rId28"/>
    <p:sldId id="339" r:id="rId29"/>
    <p:sldId id="340" r:id="rId30"/>
    <p:sldId id="341" r:id="rId31"/>
    <p:sldId id="364" r:id="rId32"/>
    <p:sldId id="342" r:id="rId33"/>
    <p:sldId id="343" r:id="rId34"/>
    <p:sldId id="344" r:id="rId35"/>
    <p:sldId id="345" r:id="rId36"/>
    <p:sldId id="346" r:id="rId37"/>
    <p:sldId id="347" r:id="rId38"/>
    <p:sldId id="348" r:id="rId39"/>
    <p:sldId id="367" r:id="rId40"/>
    <p:sldId id="365" r:id="rId41"/>
    <p:sldId id="349" r:id="rId42"/>
    <p:sldId id="350" r:id="rId43"/>
    <p:sldId id="366"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132" d="100"/>
          <a:sy n="132" d="100"/>
        </p:scale>
        <p:origin x="84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workspace\rickj$\AHECB\Reports_2015-07-July\CGR-2015\CGR_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orkspace\rickj$\AHECB\Reports_2015-07-July\CGR-2015\CGR_2015.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workspace\rickj$\AHECB\Reports_2015-07-July\CGR-2015\CGR_2015.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Arkansas Public High School Student College-Going Rate </a:t>
            </a:r>
            <a:br>
              <a:rPr lang="en-US" sz="1200" b="1"/>
            </a:br>
            <a:r>
              <a:rPr lang="en-US" sz="1200" b="1"/>
              <a:t>Compared to National College-Going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Inst!$H$299</c:f>
              <c:strCache>
                <c:ptCount val="1"/>
                <c:pt idx="0">
                  <c:v>Arkansas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Inst!$G$300:$G$305</c:f>
              <c:strCache>
                <c:ptCount val="6"/>
                <c:pt idx="0">
                  <c:v>2009 Fall%</c:v>
                </c:pt>
                <c:pt idx="1">
                  <c:v>2010 Fall</c:v>
                </c:pt>
                <c:pt idx="2">
                  <c:v>2011 Fall</c:v>
                </c:pt>
                <c:pt idx="3">
                  <c:v>2012 Fall</c:v>
                </c:pt>
                <c:pt idx="4">
                  <c:v>2013 Fall</c:v>
                </c:pt>
                <c:pt idx="5">
                  <c:v>2014 Fall</c:v>
                </c:pt>
              </c:strCache>
            </c:strRef>
          </c:cat>
          <c:val>
            <c:numRef>
              <c:f>Inst!$H$300:$H$305</c:f>
              <c:numCache>
                <c:formatCode>0.0%</c:formatCode>
                <c:ptCount val="6"/>
                <c:pt idx="0">
                  <c:v>0.46889284343487214</c:v>
                </c:pt>
                <c:pt idx="1">
                  <c:v>0.52400000000000002</c:v>
                </c:pt>
                <c:pt idx="2">
                  <c:v>0.52300000000000002</c:v>
                </c:pt>
                <c:pt idx="3">
                  <c:v>0.52900000000000003</c:v>
                </c:pt>
                <c:pt idx="4">
                  <c:v>0.51400000000000001</c:v>
                </c:pt>
                <c:pt idx="5">
                  <c:v>0.501</c:v>
                </c:pt>
              </c:numCache>
            </c:numRef>
          </c:val>
          <c:smooth val="0"/>
        </c:ser>
        <c:ser>
          <c:idx val="1"/>
          <c:order val="1"/>
          <c:tx>
            <c:strRef>
              <c:f>Inst!$I$299</c:f>
              <c:strCache>
                <c:ptCount val="1"/>
                <c:pt idx="0">
                  <c:v>Nation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Inst!$G$300:$G$305</c:f>
              <c:strCache>
                <c:ptCount val="6"/>
                <c:pt idx="0">
                  <c:v>2009 Fall%</c:v>
                </c:pt>
                <c:pt idx="1">
                  <c:v>2010 Fall</c:v>
                </c:pt>
                <c:pt idx="2">
                  <c:v>2011 Fall</c:v>
                </c:pt>
                <c:pt idx="3">
                  <c:v>2012 Fall</c:v>
                </c:pt>
                <c:pt idx="4">
                  <c:v>2013 Fall</c:v>
                </c:pt>
                <c:pt idx="5">
                  <c:v>2014 Fall</c:v>
                </c:pt>
              </c:strCache>
            </c:strRef>
          </c:cat>
          <c:val>
            <c:numRef>
              <c:f>Inst!$I$300:$I$305</c:f>
              <c:numCache>
                <c:formatCode>0.0%</c:formatCode>
                <c:ptCount val="6"/>
                <c:pt idx="0">
                  <c:v>0.70099999999999996</c:v>
                </c:pt>
                <c:pt idx="1">
                  <c:v>0.68100000000000005</c:v>
                </c:pt>
                <c:pt idx="2">
                  <c:v>0.68200000000000005</c:v>
                </c:pt>
                <c:pt idx="3">
                  <c:v>0.66200000000000003</c:v>
                </c:pt>
                <c:pt idx="4">
                  <c:v>0.65900000000000003</c:v>
                </c:pt>
              </c:numCache>
            </c:numRef>
          </c:val>
          <c:smooth val="0"/>
        </c:ser>
        <c:dLbls>
          <c:showLegendKey val="0"/>
          <c:showVal val="0"/>
          <c:showCatName val="0"/>
          <c:showSerName val="0"/>
          <c:showPercent val="0"/>
          <c:showBubbleSize val="0"/>
        </c:dLbls>
        <c:marker val="1"/>
        <c:smooth val="0"/>
        <c:axId val="107794392"/>
        <c:axId val="107794784"/>
      </c:lineChart>
      <c:catAx>
        <c:axId val="10779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94784"/>
        <c:crosses val="autoZero"/>
        <c:auto val="1"/>
        <c:lblAlgn val="ctr"/>
        <c:lblOffset val="100"/>
        <c:noMultiLvlLbl val="0"/>
      </c:catAx>
      <c:valAx>
        <c:axId val="107794784"/>
        <c:scaling>
          <c:orientation val="minMax"/>
          <c:max val="0.75000000000000011"/>
          <c:min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94392"/>
        <c:crosses val="autoZero"/>
        <c:crossBetween val="between"/>
        <c:majorUnit val="5.000000000000001E-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CGR Distribution by Institution Type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Inst!$M$291:$M$293</c:f>
              <c:strCache>
                <c:ptCount val="3"/>
                <c:pt idx="0">
                  <c:v>4 Year Universities</c:v>
                </c:pt>
                <c:pt idx="1">
                  <c:v>2 Year Colleges</c:v>
                </c:pt>
                <c:pt idx="2">
                  <c:v>Private Institutions</c:v>
                </c:pt>
              </c:strCache>
            </c:strRef>
          </c:cat>
          <c:val>
            <c:numRef>
              <c:f>Inst!$N$291:$N$293</c:f>
              <c:numCache>
                <c:formatCode>#,##0</c:formatCode>
                <c:ptCount val="3"/>
                <c:pt idx="0">
                  <c:v>9544</c:v>
                </c:pt>
                <c:pt idx="1">
                  <c:v>4989</c:v>
                </c:pt>
                <c:pt idx="2">
                  <c:v>886</c:v>
                </c:pt>
              </c:numCache>
            </c:numRef>
          </c:val>
        </c:ser>
        <c:dLbls>
          <c:showLegendKey val="0"/>
          <c:showVal val="0"/>
          <c:showCatName val="0"/>
          <c:showSerName val="0"/>
          <c:showPercent val="0"/>
          <c:showBubbleSize val="0"/>
        </c:dLbls>
        <c:gapWidth val="219"/>
        <c:overlap val="-27"/>
        <c:axId val="277173184"/>
        <c:axId val="277173576"/>
      </c:barChart>
      <c:catAx>
        <c:axId val="27717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173576"/>
        <c:crosses val="autoZero"/>
        <c:auto val="1"/>
        <c:lblAlgn val="ctr"/>
        <c:lblOffset val="100"/>
        <c:noMultiLvlLbl val="0"/>
      </c:catAx>
      <c:valAx>
        <c:axId val="277173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1731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CGR Student Distribution by Institution Type (Percent)</a:t>
            </a:r>
          </a:p>
        </c:rich>
      </c:tx>
      <c:layout/>
      <c:overlay val="0"/>
    </c:title>
    <c:autoTitleDeleted val="0"/>
    <c:plotArea>
      <c:layout/>
      <c:barChart>
        <c:barDir val="col"/>
        <c:grouping val="stacked"/>
        <c:varyColors val="0"/>
        <c:ser>
          <c:idx val="0"/>
          <c:order val="0"/>
          <c:tx>
            <c:strRef>
              <c:f>CGR_Ark_History!$C$4</c:f>
              <c:strCache>
                <c:ptCount val="1"/>
                <c:pt idx="0">
                  <c:v>4-Year Universities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CGR_Ark_History!$A$5:$A$9</c:f>
              <c:strCache>
                <c:ptCount val="5"/>
                <c:pt idx="0">
                  <c:v>2010 Fall</c:v>
                </c:pt>
                <c:pt idx="1">
                  <c:v>2011 Fall</c:v>
                </c:pt>
                <c:pt idx="2">
                  <c:v>2012 Fall</c:v>
                </c:pt>
                <c:pt idx="3">
                  <c:v>2013 Fall</c:v>
                </c:pt>
                <c:pt idx="4">
                  <c:v>2014 Fall</c:v>
                </c:pt>
              </c:strCache>
            </c:strRef>
          </c:cat>
          <c:val>
            <c:numRef>
              <c:f>CGR_Ark_History!$C$5:$C$9</c:f>
              <c:numCache>
                <c:formatCode>0.0%</c:formatCode>
                <c:ptCount val="5"/>
                <c:pt idx="0">
                  <c:v>0.315</c:v>
                </c:pt>
                <c:pt idx="1">
                  <c:v>0.32300000000000001</c:v>
                </c:pt>
                <c:pt idx="2">
                  <c:v>0.33</c:v>
                </c:pt>
                <c:pt idx="3">
                  <c:v>0.307</c:v>
                </c:pt>
                <c:pt idx="4">
                  <c:v>0.31</c:v>
                </c:pt>
              </c:numCache>
            </c:numRef>
          </c:val>
        </c:ser>
        <c:ser>
          <c:idx val="1"/>
          <c:order val="1"/>
          <c:tx>
            <c:strRef>
              <c:f>CGR_Ark_History!$D$4</c:f>
              <c:strCache>
                <c:ptCount val="1"/>
                <c:pt idx="0">
                  <c:v>2-Year Colleges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CGR_Ark_History!$A$5:$A$9</c:f>
              <c:strCache>
                <c:ptCount val="5"/>
                <c:pt idx="0">
                  <c:v>2010 Fall</c:v>
                </c:pt>
                <c:pt idx="1">
                  <c:v>2011 Fall</c:v>
                </c:pt>
                <c:pt idx="2">
                  <c:v>2012 Fall</c:v>
                </c:pt>
                <c:pt idx="3">
                  <c:v>2013 Fall</c:v>
                </c:pt>
                <c:pt idx="4">
                  <c:v>2014 Fall</c:v>
                </c:pt>
              </c:strCache>
            </c:strRef>
          </c:cat>
          <c:val>
            <c:numRef>
              <c:f>CGR_Ark_History!$D$5:$D$9</c:f>
              <c:numCache>
                <c:formatCode>0.0%</c:formatCode>
                <c:ptCount val="5"/>
                <c:pt idx="0">
                  <c:v>0.17599999999999999</c:v>
                </c:pt>
                <c:pt idx="1">
                  <c:v>0.16700000000000001</c:v>
                </c:pt>
                <c:pt idx="2">
                  <c:v>0.182</c:v>
                </c:pt>
                <c:pt idx="3">
                  <c:v>0.18</c:v>
                </c:pt>
                <c:pt idx="4">
                  <c:v>0.16200000000000001</c:v>
                </c:pt>
              </c:numCache>
            </c:numRef>
          </c:val>
        </c:ser>
        <c:ser>
          <c:idx val="2"/>
          <c:order val="2"/>
          <c:tx>
            <c:strRef>
              <c:f>CGR_Ark_History!$E$4</c:f>
              <c:strCache>
                <c:ptCount val="1"/>
                <c:pt idx="0">
                  <c:v>Private/ Independent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CGR_Ark_History!$A$5:$A$9</c:f>
              <c:strCache>
                <c:ptCount val="5"/>
                <c:pt idx="0">
                  <c:v>2010 Fall</c:v>
                </c:pt>
                <c:pt idx="1">
                  <c:v>2011 Fall</c:v>
                </c:pt>
                <c:pt idx="2">
                  <c:v>2012 Fall</c:v>
                </c:pt>
                <c:pt idx="3">
                  <c:v>2013 Fall</c:v>
                </c:pt>
                <c:pt idx="4">
                  <c:v>2014 Fall</c:v>
                </c:pt>
              </c:strCache>
            </c:strRef>
          </c:cat>
          <c:val>
            <c:numRef>
              <c:f>CGR_Ark_History!$E$5:$E$9</c:f>
              <c:numCache>
                <c:formatCode>0.0%</c:formatCode>
                <c:ptCount val="5"/>
                <c:pt idx="0">
                  <c:v>3.3000000000000002E-2</c:v>
                </c:pt>
                <c:pt idx="1">
                  <c:v>3.3000000000000002E-2</c:v>
                </c:pt>
                <c:pt idx="2">
                  <c:v>1.7000000000000001E-2</c:v>
                </c:pt>
                <c:pt idx="3">
                  <c:v>2.7E-2</c:v>
                </c:pt>
                <c:pt idx="4">
                  <c:v>2.9000000000000001E-2</c:v>
                </c:pt>
              </c:numCache>
            </c:numRef>
          </c:val>
        </c:ser>
        <c:dLbls>
          <c:showLegendKey val="0"/>
          <c:showVal val="0"/>
          <c:showCatName val="0"/>
          <c:showSerName val="0"/>
          <c:showPercent val="0"/>
          <c:showBubbleSize val="0"/>
        </c:dLbls>
        <c:gapWidth val="150"/>
        <c:overlap val="100"/>
        <c:axId val="277174360"/>
        <c:axId val="277174752"/>
      </c:barChart>
      <c:catAx>
        <c:axId val="277174360"/>
        <c:scaling>
          <c:orientation val="minMax"/>
        </c:scaling>
        <c:delete val="0"/>
        <c:axPos val="b"/>
        <c:numFmt formatCode="General" sourceLinked="0"/>
        <c:majorTickMark val="out"/>
        <c:minorTickMark val="none"/>
        <c:tickLblPos val="nextTo"/>
        <c:crossAx val="277174752"/>
        <c:crosses val="autoZero"/>
        <c:auto val="1"/>
        <c:lblAlgn val="ctr"/>
        <c:lblOffset val="100"/>
        <c:noMultiLvlLbl val="0"/>
      </c:catAx>
      <c:valAx>
        <c:axId val="277174752"/>
        <c:scaling>
          <c:orientation val="minMax"/>
        </c:scaling>
        <c:delete val="0"/>
        <c:axPos val="l"/>
        <c:majorGridlines/>
        <c:numFmt formatCode="0.0%" sourceLinked="1"/>
        <c:majorTickMark val="out"/>
        <c:minorTickMark val="none"/>
        <c:tickLblPos val="nextTo"/>
        <c:crossAx val="277174360"/>
        <c:crosses val="autoZero"/>
        <c:crossBetween val="between"/>
      </c:valAx>
    </c:plotArea>
    <c:legend>
      <c:legendPos val="b"/>
      <c:layout/>
      <c:overlay val="0"/>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CGR Student Distribution by Institution Type (Numbers)</a:t>
            </a:r>
          </a:p>
        </c:rich>
      </c:tx>
      <c:layout/>
      <c:overlay val="0"/>
    </c:title>
    <c:autoTitleDeleted val="0"/>
    <c:plotArea>
      <c:layout/>
      <c:barChart>
        <c:barDir val="col"/>
        <c:grouping val="clustered"/>
        <c:varyColors val="0"/>
        <c:ser>
          <c:idx val="0"/>
          <c:order val="0"/>
          <c:tx>
            <c:strRef>
              <c:f>CGR_Ark_History!$B$14</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CGR_Ark_History!$A$15:$A$19</c:f>
              <c:strCache>
                <c:ptCount val="5"/>
                <c:pt idx="0">
                  <c:v>2010 Fall</c:v>
                </c:pt>
                <c:pt idx="1">
                  <c:v>2011 Fall</c:v>
                </c:pt>
                <c:pt idx="2">
                  <c:v>2012 Fall</c:v>
                </c:pt>
                <c:pt idx="3">
                  <c:v>2013 Fall</c:v>
                </c:pt>
                <c:pt idx="4">
                  <c:v>2014 Fall</c:v>
                </c:pt>
              </c:strCache>
            </c:strRef>
          </c:cat>
          <c:val>
            <c:numRef>
              <c:f>CGR_Ark_History!$B$15:$B$19</c:f>
              <c:numCache>
                <c:formatCode>#,##0_);\(#,##0\)</c:formatCode>
                <c:ptCount val="5"/>
                <c:pt idx="0">
                  <c:v>15164</c:v>
                </c:pt>
                <c:pt idx="1">
                  <c:v>15119</c:v>
                </c:pt>
                <c:pt idx="2">
                  <c:v>15286</c:v>
                </c:pt>
                <c:pt idx="3">
                  <c:v>15263</c:v>
                </c:pt>
                <c:pt idx="4">
                  <c:v>15419</c:v>
                </c:pt>
              </c:numCache>
            </c:numRef>
          </c:val>
        </c:ser>
        <c:ser>
          <c:idx val="1"/>
          <c:order val="1"/>
          <c:tx>
            <c:strRef>
              <c:f>CGR_Ark_History!$C$14</c:f>
              <c:strCache>
                <c:ptCount val="1"/>
                <c:pt idx="0">
                  <c:v>4-Year Universities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CGR_Ark_History!$A$15:$A$19</c:f>
              <c:strCache>
                <c:ptCount val="5"/>
                <c:pt idx="0">
                  <c:v>2010 Fall</c:v>
                </c:pt>
                <c:pt idx="1">
                  <c:v>2011 Fall</c:v>
                </c:pt>
                <c:pt idx="2">
                  <c:v>2012 Fall</c:v>
                </c:pt>
                <c:pt idx="3">
                  <c:v>2013 Fall</c:v>
                </c:pt>
                <c:pt idx="4">
                  <c:v>2014 Fall</c:v>
                </c:pt>
              </c:strCache>
            </c:strRef>
          </c:cat>
          <c:val>
            <c:numRef>
              <c:f>CGR_Ark_History!$C$15:$C$19</c:f>
              <c:numCache>
                <c:formatCode>#,##0_);\(#,##0\)</c:formatCode>
                <c:ptCount val="5"/>
                <c:pt idx="0">
                  <c:v>9116</c:v>
                </c:pt>
                <c:pt idx="1">
                  <c:v>9340</c:v>
                </c:pt>
                <c:pt idx="2">
                  <c:v>9549</c:v>
                </c:pt>
                <c:pt idx="3">
                  <c:v>9115</c:v>
                </c:pt>
                <c:pt idx="4">
                  <c:v>9544</c:v>
                </c:pt>
              </c:numCache>
            </c:numRef>
          </c:val>
        </c:ser>
        <c:ser>
          <c:idx val="2"/>
          <c:order val="2"/>
          <c:tx>
            <c:strRef>
              <c:f>CGR_Ark_History!$D$14</c:f>
              <c:strCache>
                <c:ptCount val="1"/>
                <c:pt idx="0">
                  <c:v>2-Year Colleges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CGR_Ark_History!$A$15:$A$19</c:f>
              <c:strCache>
                <c:ptCount val="5"/>
                <c:pt idx="0">
                  <c:v>2010 Fall</c:v>
                </c:pt>
                <c:pt idx="1">
                  <c:v>2011 Fall</c:v>
                </c:pt>
                <c:pt idx="2">
                  <c:v>2012 Fall</c:v>
                </c:pt>
                <c:pt idx="3">
                  <c:v>2013 Fall</c:v>
                </c:pt>
                <c:pt idx="4">
                  <c:v>2014 Fall</c:v>
                </c:pt>
              </c:strCache>
            </c:strRef>
          </c:cat>
          <c:val>
            <c:numRef>
              <c:f>CGR_Ark_History!$D$15:$D$19</c:f>
              <c:numCache>
                <c:formatCode>#,##0_);\(#,##0\)</c:formatCode>
                <c:ptCount val="5"/>
                <c:pt idx="0">
                  <c:v>5096</c:v>
                </c:pt>
                <c:pt idx="1">
                  <c:v>4836</c:v>
                </c:pt>
                <c:pt idx="2">
                  <c:v>5246</c:v>
                </c:pt>
                <c:pt idx="3">
                  <c:v>5357</c:v>
                </c:pt>
                <c:pt idx="4">
                  <c:v>4989</c:v>
                </c:pt>
              </c:numCache>
            </c:numRef>
          </c:val>
        </c:ser>
        <c:ser>
          <c:idx val="3"/>
          <c:order val="3"/>
          <c:tx>
            <c:strRef>
              <c:f>CGR_Ark_History!$E$14</c:f>
              <c:strCache>
                <c:ptCount val="1"/>
                <c:pt idx="0">
                  <c:v>Private/ Independent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CGR_Ark_History!$A$15:$A$19</c:f>
              <c:strCache>
                <c:ptCount val="5"/>
                <c:pt idx="0">
                  <c:v>2010 Fall</c:v>
                </c:pt>
                <c:pt idx="1">
                  <c:v>2011 Fall</c:v>
                </c:pt>
                <c:pt idx="2">
                  <c:v>2012 Fall</c:v>
                </c:pt>
                <c:pt idx="3">
                  <c:v>2013 Fall</c:v>
                </c:pt>
                <c:pt idx="4">
                  <c:v>2014 Fall</c:v>
                </c:pt>
              </c:strCache>
            </c:strRef>
          </c:cat>
          <c:val>
            <c:numRef>
              <c:f>CGR_Ark_History!$E$15:$E$19</c:f>
              <c:numCache>
                <c:formatCode>#,##0_);\(#,##0\)</c:formatCode>
                <c:ptCount val="5"/>
                <c:pt idx="0">
                  <c:v>952</c:v>
                </c:pt>
                <c:pt idx="1">
                  <c:v>943</c:v>
                </c:pt>
                <c:pt idx="2">
                  <c:v>491</c:v>
                </c:pt>
                <c:pt idx="3">
                  <c:v>791</c:v>
                </c:pt>
                <c:pt idx="4">
                  <c:v>886</c:v>
                </c:pt>
              </c:numCache>
            </c:numRef>
          </c:val>
        </c:ser>
        <c:dLbls>
          <c:showLegendKey val="0"/>
          <c:showVal val="0"/>
          <c:showCatName val="0"/>
          <c:showSerName val="0"/>
          <c:showPercent val="0"/>
          <c:showBubbleSize val="0"/>
        </c:dLbls>
        <c:gapWidth val="150"/>
        <c:axId val="277175536"/>
        <c:axId val="277175928"/>
      </c:barChart>
      <c:catAx>
        <c:axId val="277175536"/>
        <c:scaling>
          <c:orientation val="minMax"/>
        </c:scaling>
        <c:delete val="0"/>
        <c:axPos val="b"/>
        <c:numFmt formatCode="General" sourceLinked="0"/>
        <c:majorTickMark val="out"/>
        <c:minorTickMark val="none"/>
        <c:tickLblPos val="nextTo"/>
        <c:crossAx val="277175928"/>
        <c:crosses val="autoZero"/>
        <c:auto val="1"/>
        <c:lblAlgn val="ctr"/>
        <c:lblOffset val="100"/>
        <c:noMultiLvlLbl val="0"/>
      </c:catAx>
      <c:valAx>
        <c:axId val="277175928"/>
        <c:scaling>
          <c:orientation val="minMax"/>
        </c:scaling>
        <c:delete val="0"/>
        <c:axPos val="l"/>
        <c:majorGridlines/>
        <c:numFmt formatCode="#,##0_);\(#,##0\)" sourceLinked="1"/>
        <c:majorTickMark val="out"/>
        <c:minorTickMark val="none"/>
        <c:tickLblPos val="nextTo"/>
        <c:crossAx val="277175536"/>
        <c:crosses val="autoZero"/>
        <c:crossBetween val="between"/>
      </c:valAx>
    </c:plotArea>
    <c:legend>
      <c:legendPos val="b"/>
      <c:layout/>
      <c:overlay val="0"/>
    </c:legend>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2014 Fall CGR by Gender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RaceGender!$B$93:$B$94</c:f>
              <c:strCache>
                <c:ptCount val="2"/>
                <c:pt idx="0">
                  <c:v>Males</c:v>
                </c:pt>
                <c:pt idx="1">
                  <c:v>Females</c:v>
                </c:pt>
              </c:strCache>
            </c:strRef>
          </c:cat>
          <c:val>
            <c:numRef>
              <c:f>RaceGender!$E$93:$E$94</c:f>
              <c:numCache>
                <c:formatCode>0.0%</c:formatCode>
                <c:ptCount val="2"/>
                <c:pt idx="0">
                  <c:v>0.441</c:v>
                </c:pt>
                <c:pt idx="1">
                  <c:v>0.55800000000000005</c:v>
                </c:pt>
              </c:numCache>
            </c:numRef>
          </c:val>
        </c:ser>
        <c:dLbls>
          <c:showLegendKey val="0"/>
          <c:showVal val="0"/>
          <c:showCatName val="0"/>
          <c:showSerName val="0"/>
          <c:showPercent val="0"/>
          <c:showBubbleSize val="0"/>
        </c:dLbls>
        <c:gapWidth val="219"/>
        <c:overlap val="-27"/>
        <c:axId val="276967872"/>
        <c:axId val="276968264"/>
      </c:barChart>
      <c:catAx>
        <c:axId val="2769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68264"/>
        <c:crosses val="autoZero"/>
        <c:auto val="1"/>
        <c:lblAlgn val="ctr"/>
        <c:lblOffset val="100"/>
        <c:noMultiLvlLbl val="0"/>
      </c:catAx>
      <c:valAx>
        <c:axId val="276968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678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2014 Fall CGR by Race/Ethnicity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RaceGender!$B$87:$B$92</c:f>
              <c:strCache>
                <c:ptCount val="6"/>
                <c:pt idx="0">
                  <c:v>Asians</c:v>
                </c:pt>
                <c:pt idx="1">
                  <c:v>Blacks</c:v>
                </c:pt>
                <c:pt idx="2">
                  <c:v>Hispanics</c:v>
                </c:pt>
                <c:pt idx="3">
                  <c:v>American Indians/ Alaskan Natives</c:v>
                </c:pt>
                <c:pt idx="4">
                  <c:v>Whites</c:v>
                </c:pt>
                <c:pt idx="5">
                  <c:v>Hawaiian and Pacific Islanders</c:v>
                </c:pt>
              </c:strCache>
            </c:strRef>
          </c:cat>
          <c:val>
            <c:numRef>
              <c:f>RaceGender!$E$87:$E$92</c:f>
              <c:numCache>
                <c:formatCode>0.0%</c:formatCode>
                <c:ptCount val="6"/>
                <c:pt idx="0">
                  <c:v>0.55100000000000005</c:v>
                </c:pt>
                <c:pt idx="1">
                  <c:v>0.42</c:v>
                </c:pt>
                <c:pt idx="2">
                  <c:v>0.58399999999999996</c:v>
                </c:pt>
                <c:pt idx="3">
                  <c:v>0.31900000000000001</c:v>
                </c:pt>
                <c:pt idx="4">
                  <c:v>0.497</c:v>
                </c:pt>
                <c:pt idx="5">
                  <c:v>0.16400000000000001</c:v>
                </c:pt>
              </c:numCache>
            </c:numRef>
          </c:val>
        </c:ser>
        <c:dLbls>
          <c:showLegendKey val="0"/>
          <c:showVal val="0"/>
          <c:showCatName val="0"/>
          <c:showSerName val="0"/>
          <c:showPercent val="0"/>
          <c:showBubbleSize val="0"/>
        </c:dLbls>
        <c:gapWidth val="219"/>
        <c:overlap val="-27"/>
        <c:axId val="276969048"/>
        <c:axId val="276969440"/>
      </c:barChart>
      <c:catAx>
        <c:axId val="27696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69440"/>
        <c:crosses val="autoZero"/>
        <c:auto val="1"/>
        <c:lblAlgn val="ctr"/>
        <c:lblOffset val="100"/>
        <c:noMultiLvlLbl val="0"/>
      </c:catAx>
      <c:valAx>
        <c:axId val="276969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6904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CGR Distribution</a:t>
            </a:r>
            <a:r>
              <a:rPr lang="en-US" b="1" baseline="0"/>
              <a:t> for 4-Year Universities: 2014 Fall</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WhereTheyAttend!$B$254:$B$264</c:f>
              <c:strCache>
                <c:ptCount val="11"/>
                <c:pt idx="0">
                  <c:v>ASUJ</c:v>
                </c:pt>
                <c:pt idx="1">
                  <c:v>ATU</c:v>
                </c:pt>
                <c:pt idx="2">
                  <c:v>HSU</c:v>
                </c:pt>
                <c:pt idx="3">
                  <c:v>SAUM</c:v>
                </c:pt>
                <c:pt idx="4">
                  <c:v>UAF</c:v>
                </c:pt>
                <c:pt idx="5">
                  <c:v>UAFS</c:v>
                </c:pt>
                <c:pt idx="6">
                  <c:v>UALR</c:v>
                </c:pt>
                <c:pt idx="7">
                  <c:v>UAM</c:v>
                </c:pt>
                <c:pt idx="8">
                  <c:v>UAMS</c:v>
                </c:pt>
                <c:pt idx="9">
                  <c:v>UAPB</c:v>
                </c:pt>
                <c:pt idx="10">
                  <c:v>UCA</c:v>
                </c:pt>
              </c:strCache>
            </c:strRef>
          </c:cat>
          <c:val>
            <c:numRef>
              <c:f>WhereTheyAttend!$C$254:$C$264</c:f>
              <c:numCache>
                <c:formatCode>#,##0_);\(#,##0\)</c:formatCode>
                <c:ptCount val="11"/>
                <c:pt idx="0">
                  <c:v>1320</c:v>
                </c:pt>
                <c:pt idx="1">
                  <c:v>1527</c:v>
                </c:pt>
                <c:pt idx="2">
                  <c:v>601</c:v>
                </c:pt>
                <c:pt idx="3">
                  <c:v>441</c:v>
                </c:pt>
                <c:pt idx="4">
                  <c:v>1932</c:v>
                </c:pt>
                <c:pt idx="5">
                  <c:v>839</c:v>
                </c:pt>
                <c:pt idx="6">
                  <c:v>533</c:v>
                </c:pt>
                <c:pt idx="7">
                  <c:v>410</c:v>
                </c:pt>
                <c:pt idx="8">
                  <c:v>0</c:v>
                </c:pt>
                <c:pt idx="9">
                  <c:v>226</c:v>
                </c:pt>
                <c:pt idx="10">
                  <c:v>1712</c:v>
                </c:pt>
              </c:numCache>
            </c:numRef>
          </c:val>
        </c:ser>
        <c:dLbls>
          <c:showLegendKey val="0"/>
          <c:showVal val="0"/>
          <c:showCatName val="0"/>
          <c:showSerName val="0"/>
          <c:showPercent val="0"/>
          <c:showBubbleSize val="0"/>
        </c:dLbls>
        <c:gapWidth val="219"/>
        <c:overlap val="-27"/>
        <c:axId val="276970224"/>
        <c:axId val="276970616"/>
      </c:barChart>
      <c:catAx>
        <c:axId val="27697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70616"/>
        <c:crosses val="autoZero"/>
        <c:auto val="1"/>
        <c:lblAlgn val="ctr"/>
        <c:lblOffset val="100"/>
        <c:noMultiLvlLbl val="0"/>
      </c:catAx>
      <c:valAx>
        <c:axId val="276970616"/>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70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CGR Distribution</a:t>
            </a:r>
            <a:r>
              <a:rPr lang="en-US" b="1" baseline="0"/>
              <a:t> for 2-Year Colleges: 2014 Fall</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WhereTheyAttend!$B$270:$B$291</c:f>
              <c:strCache>
                <c:ptCount val="22"/>
                <c:pt idx="0">
                  <c:v>ANC</c:v>
                </c:pt>
                <c:pt idx="1">
                  <c:v>ASUB</c:v>
                </c:pt>
                <c:pt idx="2">
                  <c:v>ASUMH</c:v>
                </c:pt>
                <c:pt idx="3">
                  <c:v>ASUN</c:v>
                </c:pt>
                <c:pt idx="4">
                  <c:v>BRTC</c:v>
                </c:pt>
                <c:pt idx="5">
                  <c:v>CCCUA</c:v>
                </c:pt>
                <c:pt idx="6">
                  <c:v>COTO</c:v>
                </c:pt>
                <c:pt idx="7">
                  <c:v>EACC</c:v>
                </c:pt>
                <c:pt idx="8">
                  <c:v>MSCC</c:v>
                </c:pt>
                <c:pt idx="9">
                  <c:v>NAC</c:v>
                </c:pt>
                <c:pt idx="10">
                  <c:v>NPCC</c:v>
                </c:pt>
                <c:pt idx="11">
                  <c:v>NWACC</c:v>
                </c:pt>
                <c:pt idx="12">
                  <c:v>OZC</c:v>
                </c:pt>
                <c:pt idx="13">
                  <c:v>PCCUA</c:v>
                </c:pt>
                <c:pt idx="14">
                  <c:v>PTC</c:v>
                </c:pt>
                <c:pt idx="15">
                  <c:v>RMCC</c:v>
                </c:pt>
                <c:pt idx="16">
                  <c:v>SACC</c:v>
                </c:pt>
                <c:pt idx="17">
                  <c:v>SAUT</c:v>
                </c:pt>
                <c:pt idx="18">
                  <c:v>SEAC</c:v>
                </c:pt>
                <c:pt idx="19">
                  <c:v>UACCB</c:v>
                </c:pt>
                <c:pt idx="20">
                  <c:v>UACCH</c:v>
                </c:pt>
                <c:pt idx="21">
                  <c:v>UACCM</c:v>
                </c:pt>
              </c:strCache>
            </c:strRef>
          </c:cat>
          <c:val>
            <c:numRef>
              <c:f>WhereTheyAttend!$C$270:$C$291</c:f>
              <c:numCache>
                <c:formatCode>General</c:formatCode>
                <c:ptCount val="22"/>
                <c:pt idx="0">
                  <c:v>152</c:v>
                </c:pt>
                <c:pt idx="1">
                  <c:v>452</c:v>
                </c:pt>
                <c:pt idx="2">
                  <c:v>120</c:v>
                </c:pt>
                <c:pt idx="3">
                  <c:v>254</c:v>
                </c:pt>
                <c:pt idx="4">
                  <c:v>189</c:v>
                </c:pt>
                <c:pt idx="5">
                  <c:v>180</c:v>
                </c:pt>
                <c:pt idx="6">
                  <c:v>105</c:v>
                </c:pt>
                <c:pt idx="7">
                  <c:v>151</c:v>
                </c:pt>
                <c:pt idx="8">
                  <c:v>163</c:v>
                </c:pt>
                <c:pt idx="9">
                  <c:v>276</c:v>
                </c:pt>
                <c:pt idx="10">
                  <c:v>174</c:v>
                </c:pt>
                <c:pt idx="11">
                  <c:v>942</c:v>
                </c:pt>
                <c:pt idx="12">
                  <c:v>99</c:v>
                </c:pt>
                <c:pt idx="13">
                  <c:v>130</c:v>
                </c:pt>
                <c:pt idx="14">
                  <c:v>507</c:v>
                </c:pt>
                <c:pt idx="15">
                  <c:v>76</c:v>
                </c:pt>
                <c:pt idx="16">
                  <c:v>75</c:v>
                </c:pt>
                <c:pt idx="17">
                  <c:v>120</c:v>
                </c:pt>
                <c:pt idx="18">
                  <c:v>139</c:v>
                </c:pt>
                <c:pt idx="19">
                  <c:v>183</c:v>
                </c:pt>
                <c:pt idx="20">
                  <c:v>173</c:v>
                </c:pt>
                <c:pt idx="21">
                  <c:v>322</c:v>
                </c:pt>
              </c:numCache>
            </c:numRef>
          </c:val>
        </c:ser>
        <c:dLbls>
          <c:showLegendKey val="0"/>
          <c:showVal val="0"/>
          <c:showCatName val="0"/>
          <c:showSerName val="0"/>
          <c:showPercent val="0"/>
          <c:showBubbleSize val="0"/>
        </c:dLbls>
        <c:gapWidth val="219"/>
        <c:overlap val="-27"/>
        <c:axId val="276971400"/>
        <c:axId val="281128616"/>
      </c:barChart>
      <c:catAx>
        <c:axId val="27697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128616"/>
        <c:crosses val="autoZero"/>
        <c:auto val="1"/>
        <c:lblAlgn val="ctr"/>
        <c:lblOffset val="100"/>
        <c:noMultiLvlLbl val="0"/>
      </c:catAx>
      <c:valAx>
        <c:axId val="28112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9714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CGR Distribution for Private/Independents:</a:t>
            </a:r>
            <a:r>
              <a:rPr lang="en-US" b="1" baseline="0"/>
              <a:t> 2014 Fall</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WhereTheyAttend!$B$295:$B$306</c:f>
              <c:strCache>
                <c:ptCount val="12"/>
                <c:pt idx="0">
                  <c:v>ABC</c:v>
                </c:pt>
                <c:pt idx="1">
                  <c:v>CBC</c:v>
                </c:pt>
                <c:pt idx="2">
                  <c:v>CRC</c:v>
                </c:pt>
                <c:pt idx="3">
                  <c:v>HC</c:v>
                </c:pt>
                <c:pt idx="4">
                  <c:v>HU</c:v>
                </c:pt>
                <c:pt idx="5">
                  <c:v>JBU</c:v>
                </c:pt>
                <c:pt idx="6">
                  <c:v>LC</c:v>
                </c:pt>
                <c:pt idx="7">
                  <c:v>OBU</c:v>
                </c:pt>
                <c:pt idx="8">
                  <c:v>PSC</c:v>
                </c:pt>
                <c:pt idx="9">
                  <c:v>SC</c:v>
                </c:pt>
                <c:pt idx="10">
                  <c:v>UO</c:v>
                </c:pt>
                <c:pt idx="11">
                  <c:v>WBC</c:v>
                </c:pt>
              </c:strCache>
            </c:strRef>
          </c:cat>
          <c:val>
            <c:numRef>
              <c:f>WhereTheyAttend!$C$295:$C$306</c:f>
              <c:numCache>
                <c:formatCode>General</c:formatCode>
                <c:ptCount val="12"/>
                <c:pt idx="0">
                  <c:v>14</c:v>
                </c:pt>
                <c:pt idx="1">
                  <c:v>69</c:v>
                </c:pt>
                <c:pt idx="2">
                  <c:v>28</c:v>
                </c:pt>
                <c:pt idx="3">
                  <c:v>126</c:v>
                </c:pt>
                <c:pt idx="4">
                  <c:v>163</c:v>
                </c:pt>
                <c:pt idx="5">
                  <c:v>77</c:v>
                </c:pt>
                <c:pt idx="6">
                  <c:v>148</c:v>
                </c:pt>
                <c:pt idx="7">
                  <c:v>167</c:v>
                </c:pt>
                <c:pt idx="10">
                  <c:v>82</c:v>
                </c:pt>
              </c:numCache>
            </c:numRef>
          </c:val>
        </c:ser>
        <c:dLbls>
          <c:showLegendKey val="0"/>
          <c:showVal val="0"/>
          <c:showCatName val="0"/>
          <c:showSerName val="0"/>
          <c:showPercent val="0"/>
          <c:showBubbleSize val="0"/>
        </c:dLbls>
        <c:gapWidth val="219"/>
        <c:overlap val="-27"/>
        <c:axId val="281129792"/>
        <c:axId val="281130184"/>
      </c:barChart>
      <c:catAx>
        <c:axId val="2811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130184"/>
        <c:crosses val="autoZero"/>
        <c:auto val="1"/>
        <c:lblAlgn val="ctr"/>
        <c:lblOffset val="100"/>
        <c:noMultiLvlLbl val="0"/>
      </c:catAx>
      <c:valAx>
        <c:axId val="281130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1297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1EE29-9884-4FA3-B784-0737D8522D6F}" type="datetimeFigureOut">
              <a:rPr lang="en-US" smtClean="0"/>
              <a:t>7/30/2015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7BA13-B558-4C49-BC8C-CF801E0D7571}" type="slidenum">
              <a:rPr lang="en-US" smtClean="0"/>
              <a:t>‹#›</a:t>
            </a:fld>
            <a:endParaRPr lang="en-US"/>
          </a:p>
        </p:txBody>
      </p:sp>
    </p:spTree>
    <p:extLst>
      <p:ext uri="{BB962C8B-B14F-4D97-AF65-F5344CB8AC3E}">
        <p14:creationId xmlns:p14="http://schemas.microsoft.com/office/powerpoint/2010/main" val="78514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a:t>
            </a:fld>
            <a:endParaRPr lang="en-US" dirty="0"/>
          </a:p>
        </p:txBody>
      </p:sp>
    </p:spTree>
    <p:extLst>
      <p:ext uri="{BB962C8B-B14F-4D97-AF65-F5344CB8AC3E}">
        <p14:creationId xmlns:p14="http://schemas.microsoft.com/office/powerpoint/2010/main" val="3641080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6160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6</a:t>
            </a:fld>
            <a:endParaRPr lang="en-US" dirty="0"/>
          </a:p>
        </p:txBody>
      </p:sp>
    </p:spTree>
    <p:extLst>
      <p:ext uri="{BB962C8B-B14F-4D97-AF65-F5344CB8AC3E}">
        <p14:creationId xmlns:p14="http://schemas.microsoft.com/office/powerpoint/2010/main" val="248560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7368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6865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5814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07550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48637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0786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04980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146641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59967386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2151439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997747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00673896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5019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2949757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4985511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1812688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56308300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4349493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987322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60519960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7656917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34539176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38831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191680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06978652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806022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906770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23072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31580117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38319656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3157940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680482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6623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B9985DA-61B8-4764-B4E9-6EE615C126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13856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70349686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79315929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419525378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05999603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57094825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99576948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255529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3211622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98183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681179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261428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smtClean="0">
                <a:solidFill>
                  <a:prstClr val="white"/>
                </a:solidFill>
                <a:latin typeface="Times New Roman" pitchFamily="18" charset="0"/>
                <a:cs typeface="Times New Roman" pitchFamily="18" charset="0"/>
              </a:rPr>
              <a:t>(Source: XXXXX) </a:t>
            </a:r>
            <a:endParaRPr lang="en-US" sz="135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030724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328134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82205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8962061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412421545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297161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324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7787282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B9985DA-61B8-4764-B4E9-6EE615C126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1147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5" y="609600"/>
            <a:ext cx="5842187" cy="4114800"/>
          </a:xfrm>
          <a:prstGeom prst="rect">
            <a:avLst/>
          </a:prstGeom>
        </p:spPr>
      </p:pic>
    </p:spTree>
    <p:extLst>
      <p:ext uri="{BB962C8B-B14F-4D97-AF65-F5344CB8AC3E}">
        <p14:creationId xmlns:p14="http://schemas.microsoft.com/office/powerpoint/2010/main" val="42619478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5"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97058524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no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345057843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9"/>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2" y="434975"/>
            <a:ext cx="3894791" cy="2743200"/>
          </a:xfrm>
          <a:prstGeom prst="rect">
            <a:avLst/>
          </a:prstGeom>
        </p:spPr>
      </p:pic>
    </p:spTree>
    <p:extLst>
      <p:ext uri="{BB962C8B-B14F-4D97-AF65-F5344CB8AC3E}">
        <p14:creationId xmlns:p14="http://schemas.microsoft.com/office/powerpoint/2010/main" val="377955672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12135860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006337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95662186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907213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37113538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21671046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7"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263468019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41110918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2840445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184566519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0106430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399012496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471753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endParaRPr lang="en-US" sz="1350" b="1" dirty="0">
              <a:solidFill>
                <a:prstClr val="white"/>
              </a:solidFill>
              <a:cs typeface="Times New Roman" pitchFamily="18" charset="0"/>
            </a:endParaRPr>
          </a:p>
        </p:txBody>
      </p:sp>
      <p:sp>
        <p:nvSpPr>
          <p:cNvPr id="4" name="Content Placeholder 2"/>
          <p:cNvSpPr>
            <a:spLocks noGrp="1"/>
          </p:cNvSpPr>
          <p:nvPr>
            <p:ph sz="half" idx="10"/>
          </p:nvPr>
        </p:nvSpPr>
        <p:spPr>
          <a:xfrm>
            <a:off x="457200" y="16002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438699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303249918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36013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512831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6837940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4"/>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68612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4"/>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2" y="5486400"/>
            <a:ext cx="1947395" cy="1371600"/>
          </a:xfrm>
          <a:prstGeom prst="rect">
            <a:avLst/>
          </a:prstGeom>
        </p:spPr>
      </p:pic>
    </p:spTree>
    <p:extLst>
      <p:ext uri="{BB962C8B-B14F-4D97-AF65-F5344CB8AC3E}">
        <p14:creationId xmlns:p14="http://schemas.microsoft.com/office/powerpoint/2010/main" val="356592996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65887191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717698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normAutofit/>
          </a:bodyPr>
          <a:lstStyle>
            <a:lvl1pPr algn="ctr">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9364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F2B051-72C7-4082-88F9-BFF7F24933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72828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272402110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41118178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6015861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algn="r">
              <a:spcBef>
                <a:spcPct val="0"/>
              </a:spcBef>
              <a:defRPr/>
            </a:pPr>
            <a:endParaRPr lang="en-US" sz="1800" b="1" dirty="0">
              <a:solidFill>
                <a:prstClr val="white"/>
              </a:solidFill>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7620003"/>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569851518"/>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76565409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80043271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17451685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5913735"/>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709844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130475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13941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373218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8839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1499892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2634981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74292764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7173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27741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7259-5793-4459-B86C-569F86429933}" type="datetimeFigureOut">
              <a:rPr lang="en-US" smtClean="0">
                <a:solidFill>
                  <a:prstClr val="black">
                    <a:tint val="75000"/>
                  </a:prstClr>
                </a:solidFill>
              </a:rPr>
              <a:pPr/>
              <a:t>7/30/2015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16245-3EE8-43B1-AB0E-149F105A12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89174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25225817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8510093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156357212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711541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39200518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036922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62847490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355744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57653201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5922387"/>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20641183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80885087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411311838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013879443"/>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4260219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996910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1689256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4390780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0611755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68055191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376602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algn="r">
              <a:spcBef>
                <a:spcPct val="0"/>
              </a:spcBef>
              <a:defRPr/>
            </a:pPr>
            <a:r>
              <a:rPr lang="en-US" b="1" dirty="0" smtClean="0">
                <a:solidFill>
                  <a:prstClr val="white"/>
                </a:solidFill>
                <a:latin typeface="Times New Roman" pitchFamily="18" charset="0"/>
                <a:cs typeface="Times New Roman" pitchFamily="18" charset="0"/>
              </a:rPr>
              <a:t>(Source: XXXXX) </a:t>
            </a:r>
            <a:endParaRPr lang="en-US"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605225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820586680"/>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358293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5960952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89062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676632946"/>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57707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87921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785665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615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4734190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992777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21532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6969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F2B051-72C7-4082-88F9-BFF7F24933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214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26252218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1373085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1896193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0687135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1390966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6172144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2080651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544679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5204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6189453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05763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10852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47489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472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8105283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613390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30661832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11926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22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8428830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3715446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17722140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90114388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7653810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714887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9468888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12664674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79359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679337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28468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smtClean="0">
                <a:solidFill>
                  <a:prstClr val="white"/>
                </a:solidFill>
                <a:latin typeface="Times New Roman" pitchFamily="18" charset="0"/>
                <a:cs typeface="Times New Roman" pitchFamily="18" charset="0"/>
              </a:rPr>
              <a:t>(Source: XXXXX) </a:t>
            </a:r>
            <a:endParaRPr lang="en-US" sz="135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281025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751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7760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92035464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42502370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9541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368727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4884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7259-5793-4459-B86C-569F86429933}" type="datetimeFigureOut">
              <a:rPr lang="en-US" smtClean="0">
                <a:solidFill>
                  <a:prstClr val="black">
                    <a:tint val="75000"/>
                  </a:prstClr>
                </a:solidFill>
              </a:rPr>
              <a:pPr/>
              <a:t>7/30/2015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16245-3EE8-43B1-AB0E-149F105A12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558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194862932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09582913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60874230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3071086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63901034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11160649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66694609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33888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43366399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5633434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37869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31935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333098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9352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76831575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36049200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00464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04881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3052182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950152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95414195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1246615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14897183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83958272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0096221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36791515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704570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202361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478601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smtClean="0">
                <a:solidFill>
                  <a:prstClr val="white"/>
                </a:solidFill>
                <a:latin typeface="Times New Roman" pitchFamily="18" charset="0"/>
                <a:cs typeface="Times New Roman" pitchFamily="18" charset="0"/>
              </a:rPr>
              <a:t>(Source: XXXXX) </a:t>
            </a:r>
            <a:endParaRPr lang="en-US" sz="135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4946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06452643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235493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58044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41239065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6295753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862180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0494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7259-5793-4459-B86C-569F86429933}" type="datetimeFigureOut">
              <a:rPr lang="en-US" smtClean="0">
                <a:solidFill>
                  <a:prstClr val="black">
                    <a:tint val="75000"/>
                  </a:prstClr>
                </a:solidFill>
              </a:rPr>
              <a:pPr/>
              <a:t>7/30/2015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16245-3EE8-43B1-AB0E-149F105A12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91261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96324494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20622821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3603552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theme" Target="../theme/theme10.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theme" Target="../theme/theme7.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theme" Target="../theme/theme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8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817729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5074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4528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027243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583431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02728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04452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290801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53845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9.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9.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9.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9.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09.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AHECB Meeting</a:t>
            </a:r>
            <a:endParaRPr lang="en-US" dirty="0">
              <a:effectLst>
                <a:outerShdw blurRad="50800" dist="38100" dir="5400000" algn="t"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dirty="0" smtClean="0"/>
              <a:t>July 31, 2015</a:t>
            </a:r>
            <a:endParaRPr lang="en-US" dirty="0"/>
          </a:p>
        </p:txBody>
      </p:sp>
    </p:spTree>
    <p:extLst>
      <p:ext uri="{BB962C8B-B14F-4D97-AF65-F5344CB8AC3E}">
        <p14:creationId xmlns:p14="http://schemas.microsoft.com/office/powerpoint/2010/main" val="228721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8</a:t>
            </a:r>
            <a:r>
              <a:rPr lang="en-US" sz="2800" dirty="0" smtClean="0"/>
              <a:t>:</a:t>
            </a:r>
            <a:r>
              <a:rPr lang="en-US" sz="2800" dirty="0"/>
              <a:t/>
            </a:r>
            <a:br>
              <a:rPr lang="en-US" sz="2800" dirty="0"/>
            </a:br>
            <a:r>
              <a:rPr lang="en-US" sz="2800" dirty="0"/>
              <a:t>Economic Feasibility of </a:t>
            </a:r>
            <a:r>
              <a:rPr lang="en-US" sz="2800" dirty="0" smtClean="0"/>
              <a:t>BOND ISSUE for Arkansas TECH UNIVERSITY</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Chandra Robinson</a:t>
            </a:r>
          </a:p>
          <a:p>
            <a:r>
              <a:rPr lang="en-US" sz="9600" dirty="0"/>
              <a:t>Program Coordinator,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4470400" y="5537200"/>
            <a:ext cx="4593772" cy="1226457"/>
          </a:xfrm>
          <a:prstGeom prst="rect">
            <a:avLst/>
          </a:prstGeom>
        </p:spPr>
      </p:pic>
    </p:spTree>
    <p:extLst>
      <p:ext uri="{BB962C8B-B14F-4D97-AF65-F5344CB8AC3E}">
        <p14:creationId xmlns:p14="http://schemas.microsoft.com/office/powerpoint/2010/main" val="3209568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495800"/>
          </a:xfrm>
        </p:spPr>
        <p:txBody>
          <a:bodyPr/>
          <a:lstStyle/>
          <a:p>
            <a:pPr>
              <a:lnSpc>
                <a:spcPct val="90000"/>
              </a:lnSpc>
              <a:spcAft>
                <a:spcPts val="600"/>
              </a:spcAft>
            </a:pPr>
            <a:r>
              <a:rPr lang="en-US" sz="2400" dirty="0" smtClean="0"/>
              <a:t>$2.0 million for </a:t>
            </a:r>
            <a:r>
              <a:rPr lang="en-US" sz="2400" dirty="0"/>
              <a:t>5</a:t>
            </a:r>
            <a:r>
              <a:rPr lang="en-US" sz="2400" dirty="0" smtClean="0"/>
              <a:t> years @ a rate not to exceed 3.0%</a:t>
            </a:r>
          </a:p>
          <a:p>
            <a:pPr>
              <a:lnSpc>
                <a:spcPct val="90000"/>
              </a:lnSpc>
              <a:spcAft>
                <a:spcPts val="600"/>
              </a:spcAft>
            </a:pPr>
            <a:endParaRPr lang="en-US" sz="2400" dirty="0" smtClean="0"/>
          </a:p>
          <a:p>
            <a:pPr>
              <a:lnSpc>
                <a:spcPct val="90000"/>
              </a:lnSpc>
              <a:spcAft>
                <a:spcPts val="600"/>
              </a:spcAft>
            </a:pPr>
            <a:r>
              <a:rPr lang="en-US" sz="2400" dirty="0">
                <a:solidFill>
                  <a:prstClr val="black"/>
                </a:solidFill>
              </a:rPr>
              <a:t>Educational and general</a:t>
            </a:r>
            <a:r>
              <a:rPr lang="en-US" sz="2400" dirty="0" smtClean="0"/>
              <a:t> purposes</a:t>
            </a:r>
            <a:endParaRPr lang="en-US" sz="2400" dirty="0"/>
          </a:p>
          <a:p>
            <a:pPr>
              <a:lnSpc>
                <a:spcPct val="90000"/>
              </a:lnSpc>
              <a:spcAft>
                <a:spcPts val="600"/>
              </a:spcAft>
            </a:pPr>
            <a:endParaRPr lang="en-US" sz="2400" dirty="0" smtClean="0"/>
          </a:p>
          <a:p>
            <a:pPr>
              <a:lnSpc>
                <a:spcPct val="90000"/>
              </a:lnSpc>
              <a:spcAft>
                <a:spcPts val="600"/>
              </a:spcAft>
            </a:pPr>
            <a:r>
              <a:rPr lang="en-US" sz="2400" dirty="0" smtClean="0"/>
              <a:t>Revenue Funding Source:  Tuition and Fee Revenue</a:t>
            </a:r>
          </a:p>
          <a:p>
            <a:pPr>
              <a:lnSpc>
                <a:spcPct val="90000"/>
              </a:lnSpc>
              <a:spcAft>
                <a:spcPts val="600"/>
              </a:spcAft>
            </a:pPr>
            <a:endParaRPr lang="en-US" sz="2400" dirty="0" smtClean="0"/>
          </a:p>
          <a:p>
            <a:r>
              <a:rPr lang="en-US" sz="2400" dirty="0" smtClean="0"/>
              <a:t>Proceeds will be used for </a:t>
            </a:r>
            <a:r>
              <a:rPr lang="en-US" sz="2400" dirty="0"/>
              <a:t>upgrading computer hardware in the University's computer center</a:t>
            </a:r>
            <a:endParaRPr lang="en-US" sz="2400" dirty="0" smtClean="0"/>
          </a:p>
        </p:txBody>
      </p:sp>
    </p:spTree>
    <p:extLst>
      <p:ext uri="{BB962C8B-B14F-4D97-AF65-F5344CB8AC3E}">
        <p14:creationId xmlns:p14="http://schemas.microsoft.com/office/powerpoint/2010/main" val="423833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9:</a:t>
            </a:r>
            <a:r>
              <a:rPr lang="en-US" sz="2800" dirty="0"/>
              <a:t/>
            </a:r>
            <a:br>
              <a:rPr lang="en-US" sz="2800" dirty="0"/>
            </a:br>
            <a:r>
              <a:rPr lang="en-US" sz="2800" dirty="0"/>
              <a:t>Economic Feasibility of </a:t>
            </a:r>
            <a:r>
              <a:rPr lang="en-US" sz="2800" dirty="0" smtClean="0"/>
              <a:t>LOAN ISSUE for Arkansas TECH UNIVERSITY</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Chandra Robinson</a:t>
            </a:r>
          </a:p>
          <a:p>
            <a:r>
              <a:rPr lang="en-US" sz="9600" dirty="0"/>
              <a:t>Program Coordinator,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4760686" y="5537200"/>
            <a:ext cx="4303485" cy="1226457"/>
          </a:xfrm>
          <a:prstGeom prst="rect">
            <a:avLst/>
          </a:prstGeom>
        </p:spPr>
      </p:pic>
    </p:spTree>
    <p:extLst>
      <p:ext uri="{BB962C8B-B14F-4D97-AF65-F5344CB8AC3E}">
        <p14:creationId xmlns:p14="http://schemas.microsoft.com/office/powerpoint/2010/main" val="67488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495800"/>
          </a:xfrm>
        </p:spPr>
        <p:txBody>
          <a:bodyPr/>
          <a:lstStyle/>
          <a:p>
            <a:pPr>
              <a:lnSpc>
                <a:spcPct val="90000"/>
              </a:lnSpc>
              <a:spcAft>
                <a:spcPts val="600"/>
              </a:spcAft>
            </a:pPr>
            <a:r>
              <a:rPr lang="en-US" sz="2400" dirty="0" smtClean="0"/>
              <a:t>$</a:t>
            </a:r>
            <a:r>
              <a:rPr lang="en-US" sz="2400" dirty="0"/>
              <a:t>1</a:t>
            </a:r>
            <a:r>
              <a:rPr lang="en-US" sz="2400" dirty="0" smtClean="0"/>
              <a:t>.0 million for 10 years @ a rate not to exceed 4.0%</a:t>
            </a:r>
          </a:p>
          <a:p>
            <a:pPr>
              <a:lnSpc>
                <a:spcPct val="90000"/>
              </a:lnSpc>
              <a:spcAft>
                <a:spcPts val="600"/>
              </a:spcAft>
            </a:pPr>
            <a:endParaRPr lang="en-US" sz="2400" dirty="0" smtClean="0"/>
          </a:p>
          <a:p>
            <a:pPr>
              <a:lnSpc>
                <a:spcPct val="90000"/>
              </a:lnSpc>
              <a:spcAft>
                <a:spcPts val="600"/>
              </a:spcAft>
            </a:pPr>
            <a:r>
              <a:rPr lang="en-US" sz="2400" dirty="0"/>
              <a:t>Auxiliary purposes</a:t>
            </a:r>
          </a:p>
          <a:p>
            <a:pPr>
              <a:lnSpc>
                <a:spcPct val="90000"/>
              </a:lnSpc>
              <a:spcAft>
                <a:spcPts val="600"/>
              </a:spcAft>
            </a:pPr>
            <a:endParaRPr lang="en-US" sz="2400" dirty="0" smtClean="0"/>
          </a:p>
          <a:p>
            <a:pPr>
              <a:lnSpc>
                <a:spcPct val="90000"/>
              </a:lnSpc>
              <a:spcAft>
                <a:spcPts val="600"/>
              </a:spcAft>
            </a:pPr>
            <a:r>
              <a:rPr lang="en-US" sz="2400" dirty="0" smtClean="0"/>
              <a:t>Revenue Funding Source:  Housing </a:t>
            </a:r>
            <a:r>
              <a:rPr lang="en-US" sz="2400" dirty="0"/>
              <a:t>Revenue</a:t>
            </a:r>
            <a:endParaRPr lang="en-US" sz="2400" dirty="0" smtClean="0"/>
          </a:p>
          <a:p>
            <a:pPr>
              <a:lnSpc>
                <a:spcPct val="90000"/>
              </a:lnSpc>
              <a:spcAft>
                <a:spcPts val="600"/>
              </a:spcAft>
            </a:pPr>
            <a:endParaRPr lang="en-US" sz="2400" dirty="0" smtClean="0"/>
          </a:p>
          <a:p>
            <a:r>
              <a:rPr lang="en-US" sz="2400" dirty="0" smtClean="0"/>
              <a:t>Proceeds from the loan will be used to </a:t>
            </a:r>
            <a:r>
              <a:rPr lang="en-US" sz="2400" dirty="0"/>
              <a:t>renovate Wilson Residence Hall on the campus of Arkansas Tech University</a:t>
            </a:r>
            <a:endParaRPr lang="en-US" sz="2400" dirty="0" smtClean="0"/>
          </a:p>
        </p:txBody>
      </p:sp>
    </p:spTree>
    <p:extLst>
      <p:ext uri="{BB962C8B-B14F-4D97-AF65-F5344CB8AC3E}">
        <p14:creationId xmlns:p14="http://schemas.microsoft.com/office/powerpoint/2010/main" val="442445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10:</a:t>
            </a:r>
            <a:r>
              <a:rPr lang="en-US" sz="2800" dirty="0"/>
              <a:t/>
            </a:r>
            <a:br>
              <a:rPr lang="en-US" sz="2800" dirty="0"/>
            </a:br>
            <a:r>
              <a:rPr lang="en-US" sz="2800" dirty="0"/>
              <a:t>Economic Feasibility of </a:t>
            </a:r>
            <a:r>
              <a:rPr lang="en-US" sz="2800" dirty="0" smtClean="0"/>
              <a:t>BOND ISSUE for </a:t>
            </a:r>
            <a:r>
              <a:rPr lang="en-US" sz="2800" dirty="0"/>
              <a:t>UNIVERSITY OF </a:t>
            </a:r>
            <a:r>
              <a:rPr lang="en-US" sz="2800" dirty="0" smtClean="0"/>
              <a:t>Arkansas, FAYETTEVILLE</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Chandra Robinson</a:t>
            </a:r>
          </a:p>
          <a:p>
            <a:r>
              <a:rPr lang="en-US" sz="9600" dirty="0"/>
              <a:t>Program Coordinator,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807" y="5172739"/>
            <a:ext cx="2857500" cy="1600200"/>
          </a:xfrm>
          <a:prstGeom prst="rect">
            <a:avLst/>
          </a:prstGeom>
        </p:spPr>
      </p:pic>
    </p:spTree>
    <p:extLst>
      <p:ext uri="{BB962C8B-B14F-4D97-AF65-F5344CB8AC3E}">
        <p14:creationId xmlns:p14="http://schemas.microsoft.com/office/powerpoint/2010/main" val="287748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607442"/>
          </a:xfrm>
        </p:spPr>
        <p:txBody>
          <a:bodyPr/>
          <a:lstStyle/>
          <a:p>
            <a:pPr>
              <a:lnSpc>
                <a:spcPct val="90000"/>
              </a:lnSpc>
              <a:spcAft>
                <a:spcPts val="600"/>
              </a:spcAft>
            </a:pPr>
            <a:r>
              <a:rPr lang="en-US" sz="2000" dirty="0" smtClean="0"/>
              <a:t>$8.0 million for </a:t>
            </a:r>
            <a:r>
              <a:rPr lang="en-US" sz="2000" dirty="0"/>
              <a:t>3</a:t>
            </a:r>
            <a:r>
              <a:rPr lang="en-US" sz="2000" dirty="0" smtClean="0"/>
              <a:t>0 years @ </a:t>
            </a:r>
            <a:r>
              <a:rPr lang="en-US" sz="2000" dirty="0"/>
              <a:t>a rate not to exceed 5.50</a:t>
            </a:r>
            <a:r>
              <a:rPr lang="en-US" sz="2000" dirty="0" smtClean="0"/>
              <a:t>%</a:t>
            </a:r>
          </a:p>
          <a:p>
            <a:pPr>
              <a:lnSpc>
                <a:spcPct val="90000"/>
              </a:lnSpc>
              <a:spcAft>
                <a:spcPts val="600"/>
              </a:spcAft>
            </a:pPr>
            <a:endParaRPr lang="en-US" sz="2000" dirty="0" smtClean="0"/>
          </a:p>
          <a:p>
            <a:pPr>
              <a:lnSpc>
                <a:spcPct val="90000"/>
              </a:lnSpc>
              <a:spcAft>
                <a:spcPts val="600"/>
              </a:spcAft>
            </a:pPr>
            <a:r>
              <a:rPr lang="en-US" sz="2000" dirty="0" smtClean="0"/>
              <a:t>$3.86 million for Educational </a:t>
            </a:r>
            <a:r>
              <a:rPr lang="en-US" sz="2000" dirty="0"/>
              <a:t>and </a:t>
            </a:r>
            <a:r>
              <a:rPr lang="en-US" sz="2000" dirty="0" smtClean="0"/>
              <a:t>General purposes &amp; $4.14 million for Auxiliary purposes</a:t>
            </a:r>
            <a:endParaRPr lang="en-US" sz="2000" dirty="0"/>
          </a:p>
          <a:p>
            <a:pPr>
              <a:lnSpc>
                <a:spcPct val="90000"/>
              </a:lnSpc>
              <a:spcAft>
                <a:spcPts val="600"/>
              </a:spcAft>
            </a:pPr>
            <a:endParaRPr lang="en-US" sz="2000" dirty="0" smtClean="0"/>
          </a:p>
          <a:p>
            <a:pPr>
              <a:lnSpc>
                <a:spcPct val="90000"/>
              </a:lnSpc>
              <a:spcAft>
                <a:spcPts val="600"/>
              </a:spcAft>
            </a:pPr>
            <a:r>
              <a:rPr lang="en-US" sz="2000" dirty="0" smtClean="0"/>
              <a:t>Revenue Funding Sources:  </a:t>
            </a:r>
            <a:r>
              <a:rPr lang="en-US" sz="2000" dirty="0"/>
              <a:t>T</a:t>
            </a:r>
            <a:r>
              <a:rPr lang="en-US" sz="2000" dirty="0" smtClean="0"/>
              <a:t>uition </a:t>
            </a:r>
            <a:r>
              <a:rPr lang="en-US" sz="2000" dirty="0"/>
              <a:t>and </a:t>
            </a:r>
            <a:r>
              <a:rPr lang="en-US" sz="2000" dirty="0" smtClean="0"/>
              <a:t>Fee Revenue &amp; Auxiliary Revenues (Generated by Fraternities)</a:t>
            </a:r>
          </a:p>
          <a:p>
            <a:pPr>
              <a:lnSpc>
                <a:spcPct val="90000"/>
              </a:lnSpc>
              <a:spcAft>
                <a:spcPts val="600"/>
              </a:spcAft>
            </a:pPr>
            <a:endParaRPr lang="en-US" sz="2000" dirty="0" smtClean="0"/>
          </a:p>
          <a:p>
            <a:r>
              <a:rPr lang="en-US" sz="2000" dirty="0" smtClean="0"/>
              <a:t>Proceeds will </a:t>
            </a:r>
            <a:r>
              <a:rPr lang="en-US" sz="2000" dirty="0"/>
              <a:t>be used to </a:t>
            </a:r>
            <a:r>
              <a:rPr lang="en-US" sz="2000" dirty="0" smtClean="0"/>
              <a:t>fund </a:t>
            </a:r>
            <a:r>
              <a:rPr lang="en-US" sz="2000" dirty="0"/>
              <a:t>a utility infrastructure </a:t>
            </a:r>
            <a:r>
              <a:rPr lang="en-US" sz="2000" dirty="0" smtClean="0"/>
              <a:t>expansion and</a:t>
            </a:r>
            <a:r>
              <a:rPr lang="en-US" sz="2000" dirty="0"/>
              <a:t> to renovate and construct (1) housing for Lambda Chi Alpha Fraternity, (2) housing for the Pi Kappa Alpha Fraternity, and (3) other capital improvements and infrastructure and various equipment for auxiliary purposes if proceeds are available </a:t>
            </a:r>
            <a:endParaRPr lang="en-US" sz="2000" dirty="0" smtClean="0"/>
          </a:p>
        </p:txBody>
      </p:sp>
    </p:spTree>
    <p:extLst>
      <p:ext uri="{BB962C8B-B14F-4D97-AF65-F5344CB8AC3E}">
        <p14:creationId xmlns:p14="http://schemas.microsoft.com/office/powerpoint/2010/main" val="2428810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914400"/>
            <a:ext cx="6915150" cy="4343400"/>
          </a:xfrm>
        </p:spPr>
        <p:txBody>
          <a:bodyPr/>
          <a:lstStyle/>
          <a:p>
            <a:pPr>
              <a:spcBef>
                <a:spcPts val="0"/>
              </a:spcBef>
              <a:tabLst>
                <a:tab pos="1629966" algn="l"/>
              </a:tabLst>
            </a:pPr>
            <a:r>
              <a:rPr lang="en-US" sz="1200" dirty="0"/>
              <a:t/>
            </a:r>
            <a:br>
              <a:rPr lang="en-US" sz="1200" dirty="0"/>
            </a:br>
            <a:r>
              <a:rPr lang="en-US" sz="1200" dirty="0"/>
              <a:t/>
            </a:r>
            <a:br>
              <a:rPr lang="en-US" sz="1200" dirty="0"/>
            </a:br>
            <a:r>
              <a:rPr lang="en-US" sz="2000" dirty="0"/>
              <a:t>ACADEMIC  COMMITTEE</a:t>
            </a:r>
            <a:br>
              <a:rPr lang="en-US" sz="2000" dirty="0"/>
            </a:br>
            <a:r>
              <a:rPr lang="en-US" sz="2000" dirty="0"/>
              <a:t>Consent  Agenda  Items</a:t>
            </a:r>
            <a:r>
              <a:rPr lang="en-US" sz="2400" dirty="0"/>
              <a:t/>
            </a:r>
            <a:br>
              <a:rPr lang="en-US" sz="2400" dirty="0"/>
            </a:br>
            <a:r>
              <a:rPr lang="en-US" sz="2000" dirty="0"/>
              <a:t/>
            </a:r>
            <a:br>
              <a:rPr lang="en-US" sz="2000" dirty="0"/>
            </a:br>
            <a:r>
              <a:rPr lang="en-US" sz="1600" dirty="0"/>
              <a:t/>
            </a:r>
            <a:br>
              <a:rPr lang="en-US" sz="1600" dirty="0"/>
            </a:br>
            <a:r>
              <a:rPr lang="en-US" sz="1600" dirty="0"/>
              <a:t>Agenda Item No. 11:  Institutional Certification Advisory Committee (ICAC)</a:t>
            </a:r>
            <a:br>
              <a:rPr lang="en-US" sz="1600" dirty="0"/>
            </a:br>
            <a:r>
              <a:rPr lang="en-US" sz="1600" dirty="0"/>
              <a:t/>
            </a:r>
            <a:br>
              <a:rPr lang="en-US" sz="1600" dirty="0"/>
            </a:br>
            <a:r>
              <a:rPr lang="en-US" sz="1600" dirty="0"/>
              <a:t>Agenda Item No. 12:  Letters of Notification</a:t>
            </a:r>
            <a:br>
              <a:rPr lang="en-US" sz="1600" dirty="0"/>
            </a:br>
            <a:r>
              <a:rPr lang="en-US" sz="1600" dirty="0"/>
              <a:t/>
            </a:r>
            <a:br>
              <a:rPr lang="en-US" sz="1600" dirty="0"/>
            </a:br>
            <a:r>
              <a:rPr lang="en-US" sz="1600" dirty="0"/>
              <a:t>Agenda Item No. 13:  Letters of  Intent </a:t>
            </a:r>
            <a:br>
              <a:rPr lang="en-US" sz="1600" dirty="0"/>
            </a:br>
            <a:endParaRPr lang="en-US" sz="1125" dirty="0"/>
          </a:p>
        </p:txBody>
      </p:sp>
      <p:sp>
        <p:nvSpPr>
          <p:cNvPr id="3" name="Subtitle 2"/>
          <p:cNvSpPr>
            <a:spLocks noGrp="1"/>
          </p:cNvSpPr>
          <p:nvPr>
            <p:ph type="body" idx="1"/>
          </p:nvPr>
        </p:nvSpPr>
        <p:spPr>
          <a:xfrm>
            <a:off x="1543050" y="5600700"/>
            <a:ext cx="6000750" cy="57150"/>
          </a:xfrm>
        </p:spPr>
        <p:txBody>
          <a:bodyPr>
            <a:normAutofit fontScale="25000" lnSpcReduction="20000"/>
          </a:bodyPr>
          <a:lstStyle/>
          <a:p>
            <a:endParaRPr lang="en-US" dirty="0" smtClean="0">
              <a:solidFill>
                <a:schemeClr val="accent2"/>
              </a:solidFill>
            </a:endParaRPr>
          </a:p>
          <a:p>
            <a:endParaRPr lang="en-US" sz="2700" dirty="0"/>
          </a:p>
        </p:txBody>
      </p:sp>
    </p:spTree>
    <p:extLst>
      <p:ext uri="{BB962C8B-B14F-4D97-AF65-F5344CB8AC3E}">
        <p14:creationId xmlns:p14="http://schemas.microsoft.com/office/powerpoint/2010/main" val="2051365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AHECB Meeting</a:t>
            </a:r>
            <a:endParaRPr lang="en-US" dirty="0">
              <a:effectLst>
                <a:outerShdw blurRad="50800" dist="38100" dir="5400000" algn="t"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dirty="0" smtClean="0"/>
              <a:t>July 31, 2015</a:t>
            </a:r>
            <a:endParaRPr lang="en-US" dirty="0"/>
          </a:p>
        </p:txBody>
      </p:sp>
    </p:spTree>
    <p:extLst>
      <p:ext uri="{BB962C8B-B14F-4D97-AF65-F5344CB8AC3E}">
        <p14:creationId xmlns:p14="http://schemas.microsoft.com/office/powerpoint/2010/main" val="113362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Agency  UPDATEs</a:t>
            </a:r>
            <a:endParaRPr lang="en-US" dirty="0">
              <a:effectLst>
                <a:outerShdw blurRad="50800" dist="38100" dir="5400000" algn="t" rotWithShape="0">
                  <a:prstClr val="black">
                    <a:alpha val="40000"/>
                  </a:prstClr>
                </a:outerShdw>
              </a:effectLst>
            </a:endParaRPr>
          </a:p>
        </p:txBody>
      </p:sp>
      <p:sp>
        <p:nvSpPr>
          <p:cNvPr id="3" name="Subtitle 2"/>
          <p:cNvSpPr>
            <a:spLocks noGrp="1"/>
          </p:cNvSpPr>
          <p:nvPr>
            <p:ph type="body" idx="1"/>
          </p:nvPr>
        </p:nvSpPr>
        <p:spPr>
          <a:xfrm>
            <a:off x="1588770" y="2648903"/>
            <a:ext cx="5829300" cy="1513523"/>
          </a:xfrm>
        </p:spPr>
        <p:txBody>
          <a:bodyPr>
            <a:normAutofit/>
          </a:bodyPr>
          <a:lstStyle/>
          <a:p>
            <a:pPr>
              <a:spcBef>
                <a:spcPts val="0"/>
              </a:spcBef>
            </a:pPr>
            <a:r>
              <a:rPr lang="en-US" sz="3600" dirty="0">
                <a:solidFill>
                  <a:srgbClr val="FF0000"/>
                </a:solidFill>
              </a:rPr>
              <a:t>Dr. Brett Powell</a:t>
            </a:r>
          </a:p>
          <a:p>
            <a:pPr>
              <a:spcBef>
                <a:spcPts val="0"/>
              </a:spcBef>
            </a:pPr>
            <a:r>
              <a:rPr lang="en-US" sz="3600" dirty="0">
                <a:solidFill>
                  <a:srgbClr val="FF0000"/>
                </a:solidFill>
              </a:rPr>
              <a:t>Director</a:t>
            </a:r>
          </a:p>
          <a:p>
            <a:endParaRPr lang="en-US" dirty="0"/>
          </a:p>
        </p:txBody>
      </p:sp>
    </p:spTree>
    <p:extLst>
      <p:ext uri="{BB962C8B-B14F-4D97-AF65-F5344CB8AC3E}">
        <p14:creationId xmlns:p14="http://schemas.microsoft.com/office/powerpoint/2010/main" val="172851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a:t>Institutional Leadership</a:t>
            </a:r>
          </a:p>
        </p:txBody>
      </p:sp>
      <p:sp>
        <p:nvSpPr>
          <p:cNvPr id="5" name="Content Placeholder 2"/>
          <p:cNvSpPr txBox="1">
            <a:spLocks/>
          </p:cNvSpPr>
          <p:nvPr/>
        </p:nvSpPr>
        <p:spPr>
          <a:xfrm>
            <a:off x="2619273" y="1731645"/>
            <a:ext cx="5885479" cy="377190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prstClr val="black"/>
              </a:solidFill>
            </a:endParaRPr>
          </a:p>
          <a:p>
            <a:pPr marL="685800" lvl="2" indent="0">
              <a:buNone/>
            </a:pPr>
            <a:endParaRPr lang="en-US" sz="1800" dirty="0">
              <a:solidFill>
                <a:prstClr val="black"/>
              </a:solidFill>
            </a:endParaRPr>
          </a:p>
          <a:p>
            <a:pPr>
              <a:spcBef>
                <a:spcPts val="0"/>
              </a:spcBef>
            </a:pPr>
            <a:r>
              <a:rPr lang="en-US" sz="2100" dirty="0">
                <a:solidFill>
                  <a:prstClr val="black"/>
                </a:solidFill>
                <a:latin typeface="Georgia"/>
              </a:rPr>
              <a:t>Phillips Community College of the U of A </a:t>
            </a:r>
          </a:p>
          <a:p>
            <a:pPr lvl="1">
              <a:spcBef>
                <a:spcPts val="0"/>
              </a:spcBef>
            </a:pPr>
            <a:r>
              <a:rPr lang="en-US" sz="1800" dirty="0">
                <a:solidFill>
                  <a:prstClr val="black"/>
                </a:solidFill>
                <a:latin typeface="Georgia"/>
              </a:rPr>
              <a:t>Dr. Keith </a:t>
            </a:r>
            <a:r>
              <a:rPr lang="en-US" sz="1800" dirty="0" err="1">
                <a:solidFill>
                  <a:prstClr val="black"/>
                </a:solidFill>
                <a:latin typeface="Georgia"/>
              </a:rPr>
              <a:t>Pinchback</a:t>
            </a:r>
            <a:r>
              <a:rPr lang="en-US" sz="1800" dirty="0">
                <a:solidFill>
                  <a:prstClr val="black"/>
                </a:solidFill>
                <a:latin typeface="Georgia"/>
              </a:rPr>
              <a:t>, Chancellor</a:t>
            </a:r>
          </a:p>
          <a:p>
            <a:pPr marL="685800" lvl="2" indent="0">
              <a:spcBef>
                <a:spcPts val="0"/>
              </a:spcBef>
              <a:buNone/>
            </a:pPr>
            <a:r>
              <a:rPr lang="en-US" sz="1350" i="1">
                <a:solidFill>
                  <a:prstClr val="black"/>
                </a:solidFill>
                <a:latin typeface="Georgia"/>
                <a:cs typeface="+mn-cs"/>
              </a:rPr>
              <a:t>Began </a:t>
            </a:r>
            <a:r>
              <a:rPr lang="en-US" sz="1350" i="1" dirty="0">
                <a:solidFill>
                  <a:prstClr val="black"/>
                </a:solidFill>
                <a:latin typeface="Georgia"/>
                <a:cs typeface="+mn-cs"/>
              </a:rPr>
              <a:t>June 30, 2015</a:t>
            </a:r>
          </a:p>
          <a:p>
            <a:pPr marL="685800" lvl="2" indent="0">
              <a:spcBef>
                <a:spcPts val="0"/>
              </a:spcBef>
              <a:buNone/>
            </a:pPr>
            <a:endParaRPr lang="en-US" sz="1350" i="1" dirty="0">
              <a:solidFill>
                <a:prstClr val="black"/>
              </a:solidFill>
              <a:latin typeface="Georgia"/>
              <a:cs typeface="+mn-cs"/>
            </a:endParaRPr>
          </a:p>
          <a:p>
            <a:pPr>
              <a:spcBef>
                <a:spcPts val="0"/>
              </a:spcBef>
            </a:pPr>
            <a:endParaRPr lang="en-US" sz="2100" dirty="0">
              <a:solidFill>
                <a:prstClr val="black"/>
              </a:solidFill>
              <a:latin typeface="Georgia"/>
            </a:endParaRPr>
          </a:p>
          <a:p>
            <a:pPr>
              <a:spcBef>
                <a:spcPts val="0"/>
              </a:spcBef>
            </a:pPr>
            <a:endParaRPr lang="en-US" sz="2100" dirty="0">
              <a:solidFill>
                <a:prstClr val="black"/>
              </a:solidFill>
              <a:latin typeface="Georgia"/>
            </a:endParaRPr>
          </a:p>
          <a:p>
            <a:pPr>
              <a:spcBef>
                <a:spcPts val="0"/>
              </a:spcBef>
            </a:pPr>
            <a:r>
              <a:rPr lang="en-US" sz="2100" dirty="0">
                <a:solidFill>
                  <a:prstClr val="black"/>
                </a:solidFill>
                <a:latin typeface="Georgia"/>
              </a:rPr>
              <a:t>Arkansas State University Mid-South</a:t>
            </a:r>
          </a:p>
          <a:p>
            <a:pPr lvl="1">
              <a:spcBef>
                <a:spcPts val="0"/>
              </a:spcBef>
              <a:buFont typeface="Georgia" panose="02040502050405020303" pitchFamily="18" charset="0"/>
              <a:buChar char="─"/>
            </a:pPr>
            <a:r>
              <a:rPr lang="en-US" sz="1800" dirty="0">
                <a:solidFill>
                  <a:prstClr val="black"/>
                </a:solidFill>
                <a:latin typeface="Georgia"/>
              </a:rPr>
              <a:t>Dr. Debra West, Chancellor</a:t>
            </a:r>
          </a:p>
          <a:p>
            <a:pPr marL="685800" lvl="2" indent="0">
              <a:spcBef>
                <a:spcPts val="0"/>
              </a:spcBef>
              <a:buNone/>
            </a:pPr>
            <a:r>
              <a:rPr lang="en-US" sz="1350" i="1" dirty="0">
                <a:solidFill>
                  <a:prstClr val="black"/>
                </a:solidFill>
                <a:latin typeface="Georgia"/>
                <a:cs typeface="+mn-cs"/>
              </a:rPr>
              <a:t>Will begin August 1, 2015</a:t>
            </a:r>
          </a:p>
          <a:p>
            <a:pPr marL="685800" lvl="2" indent="0">
              <a:spcBef>
                <a:spcPts val="0"/>
              </a:spcBef>
              <a:buNone/>
            </a:pPr>
            <a:endParaRPr lang="en-US" sz="1350" i="1" dirty="0">
              <a:solidFill>
                <a:prstClr val="black"/>
              </a:solidFill>
              <a:latin typeface="Georgia"/>
              <a:cs typeface="+mn-cs"/>
            </a:endParaRPr>
          </a:p>
          <a:p>
            <a:pPr marL="0" indent="0">
              <a:buNone/>
            </a:pPr>
            <a:endParaRPr lang="en-US" sz="2400" dirty="0">
              <a:solidFill>
                <a:prstClr val="black"/>
              </a:solidFill>
            </a:endParaRPr>
          </a:p>
          <a:p>
            <a:pPr marL="0" indent="0">
              <a:buNone/>
            </a:pPr>
            <a:endParaRPr lang="en-US" sz="2400" dirty="0">
              <a:solidFill>
                <a:prstClr val="black"/>
              </a:solidFill>
            </a:endParaRPr>
          </a:p>
          <a:p>
            <a:pPr marL="685800" lvl="2" indent="0">
              <a:buNone/>
            </a:pPr>
            <a:endParaRPr lang="en-US" sz="1800" dirty="0">
              <a:solidFill>
                <a:prstClr val="black"/>
              </a:solidFill>
            </a:endParaRPr>
          </a:p>
          <a:p>
            <a:pPr lvl="2"/>
            <a:endParaRPr lang="en-US" sz="1800" dirty="0">
              <a:solidFill>
                <a:prstClr val="black"/>
              </a:solidFill>
            </a:endParaRPr>
          </a:p>
          <a:p>
            <a:pPr lvl="2"/>
            <a:endParaRPr lang="en-US" sz="1800" dirty="0">
              <a:solidFill>
                <a:prstClr val="black"/>
              </a:solidFill>
            </a:endParaRPr>
          </a:p>
        </p:txBody>
      </p:sp>
      <p:pic>
        <p:nvPicPr>
          <p:cNvPr id="1026" name="Picture 2" descr="http://www.midsouthcc.edu/wp-content/uploads/2015/05/West.png"/>
          <p:cNvPicPr>
            <a:picLocks noGrp="1" noChangeAspect="1" noChangeArrowheads="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603390" y="3926205"/>
            <a:ext cx="1319146" cy="1577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89" y="2166669"/>
            <a:ext cx="1319147" cy="1371600"/>
          </a:xfrm>
          <a:prstGeom prst="rect">
            <a:avLst/>
          </a:prstGeom>
        </p:spPr>
      </p:pic>
    </p:spTree>
    <p:extLst>
      <p:ext uri="{BB962C8B-B14F-4D97-AF65-F5344CB8AC3E}">
        <p14:creationId xmlns:p14="http://schemas.microsoft.com/office/powerpoint/2010/main" val="3031968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5</a:t>
            </a:r>
            <a:r>
              <a:rPr lang="en-US" sz="2800" dirty="0" smtClean="0"/>
              <a:t>:</a:t>
            </a:r>
            <a:r>
              <a:rPr lang="en-US" sz="2800" dirty="0"/>
              <a:t/>
            </a:r>
            <a:br>
              <a:rPr lang="en-US" sz="2800" dirty="0"/>
            </a:br>
            <a:r>
              <a:rPr lang="en-US" sz="2800" dirty="0" smtClean="0"/>
              <a:t>Certification </a:t>
            </a:r>
            <a:r>
              <a:rPr lang="en-US" sz="2800" dirty="0"/>
              <a:t>of Intercollegiate Athletic Budgets for 2015-16 </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Senior Associate Director,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6890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a:t>Institutional Leadership</a:t>
            </a:r>
          </a:p>
        </p:txBody>
      </p:sp>
      <p:sp>
        <p:nvSpPr>
          <p:cNvPr id="5" name="Content Placeholder 2"/>
          <p:cNvSpPr txBox="1">
            <a:spLocks/>
          </p:cNvSpPr>
          <p:nvPr/>
        </p:nvSpPr>
        <p:spPr>
          <a:xfrm>
            <a:off x="2379243" y="1988820"/>
            <a:ext cx="6236120" cy="3471863"/>
          </a:xfrm>
          <a:prstGeom prst="rect">
            <a:avLst/>
          </a:prstGeom>
          <a:no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prstClr val="black"/>
              </a:solidFill>
            </a:endParaRPr>
          </a:p>
          <a:p>
            <a:pPr>
              <a:spcBef>
                <a:spcPts val="0"/>
              </a:spcBef>
            </a:pPr>
            <a:r>
              <a:rPr lang="en-US" sz="2100" dirty="0">
                <a:solidFill>
                  <a:prstClr val="black"/>
                </a:solidFill>
                <a:latin typeface="Georgia"/>
              </a:rPr>
              <a:t>Ouachita Baptist University</a:t>
            </a:r>
          </a:p>
          <a:p>
            <a:pPr lvl="1">
              <a:spcBef>
                <a:spcPts val="0"/>
              </a:spcBef>
            </a:pPr>
            <a:r>
              <a:rPr lang="en-US" sz="1800" dirty="0">
                <a:solidFill>
                  <a:prstClr val="black"/>
                </a:solidFill>
                <a:latin typeface="Georgia"/>
              </a:rPr>
              <a:t>Dr. Charles Wright, Interim President</a:t>
            </a:r>
          </a:p>
          <a:p>
            <a:pPr marL="685800" lvl="2" indent="0">
              <a:spcBef>
                <a:spcPts val="0"/>
              </a:spcBef>
              <a:buNone/>
            </a:pPr>
            <a:r>
              <a:rPr lang="en-US" sz="1350" i="1" dirty="0" smtClean="0">
                <a:solidFill>
                  <a:prstClr val="black"/>
                </a:solidFill>
                <a:latin typeface="Georgia"/>
                <a:cs typeface="+mn-cs"/>
              </a:rPr>
              <a:t>Will begin August 1, </a:t>
            </a:r>
            <a:r>
              <a:rPr lang="en-US" sz="1350" i="1" dirty="0">
                <a:solidFill>
                  <a:prstClr val="black"/>
                </a:solidFill>
                <a:latin typeface="Georgia"/>
                <a:cs typeface="+mn-cs"/>
              </a:rPr>
              <a:t>2015</a:t>
            </a:r>
          </a:p>
          <a:p>
            <a:pPr marL="685800" lvl="2" indent="0">
              <a:spcBef>
                <a:spcPts val="0"/>
              </a:spcBef>
              <a:buNone/>
            </a:pPr>
            <a:endParaRPr lang="en-US" sz="1350" i="1" dirty="0">
              <a:solidFill>
                <a:prstClr val="black"/>
              </a:solidFill>
              <a:latin typeface="Georgia"/>
              <a:cs typeface="+mn-cs"/>
            </a:endParaRPr>
          </a:p>
          <a:p>
            <a:pPr>
              <a:spcBef>
                <a:spcPts val="0"/>
              </a:spcBef>
            </a:pPr>
            <a:endParaRPr lang="en-US" sz="2100" dirty="0">
              <a:solidFill>
                <a:prstClr val="black"/>
              </a:solidFill>
              <a:latin typeface="Georgia"/>
            </a:endParaRPr>
          </a:p>
          <a:p>
            <a:pPr marL="0" indent="0">
              <a:spcBef>
                <a:spcPts val="0"/>
              </a:spcBef>
              <a:buNone/>
            </a:pPr>
            <a:endParaRPr lang="en-US" sz="2100" dirty="0">
              <a:solidFill>
                <a:prstClr val="black"/>
              </a:solidFill>
              <a:latin typeface="Georgia"/>
            </a:endParaRPr>
          </a:p>
          <a:p>
            <a:pPr marL="0" indent="0">
              <a:spcBef>
                <a:spcPts val="0"/>
              </a:spcBef>
              <a:buNone/>
            </a:pPr>
            <a:endParaRPr lang="en-US" sz="2100" dirty="0">
              <a:solidFill>
                <a:prstClr val="black"/>
              </a:solidFill>
              <a:latin typeface="Georgia"/>
            </a:endParaRPr>
          </a:p>
          <a:p>
            <a:pPr>
              <a:spcBef>
                <a:spcPts val="0"/>
              </a:spcBef>
            </a:pPr>
            <a:r>
              <a:rPr lang="en-US" sz="2100" dirty="0">
                <a:solidFill>
                  <a:prstClr val="black"/>
                </a:solidFill>
                <a:latin typeface="Georgia"/>
              </a:rPr>
              <a:t>Arkansas’ Independent Colleges and Universities</a:t>
            </a:r>
          </a:p>
          <a:p>
            <a:pPr lvl="1">
              <a:spcBef>
                <a:spcPts val="0"/>
              </a:spcBef>
            </a:pPr>
            <a:r>
              <a:rPr lang="en-US" sz="1800" dirty="0">
                <a:solidFill>
                  <a:prstClr val="black"/>
                </a:solidFill>
                <a:latin typeface="Georgia"/>
              </a:rPr>
              <a:t>Dr. Rex Horne, Jr., President</a:t>
            </a:r>
          </a:p>
          <a:p>
            <a:pPr marL="685800" lvl="2" indent="0">
              <a:spcBef>
                <a:spcPts val="0"/>
              </a:spcBef>
              <a:buNone/>
            </a:pPr>
            <a:r>
              <a:rPr lang="en-US" sz="1350" i="1" dirty="0" smtClean="0">
                <a:solidFill>
                  <a:prstClr val="black"/>
                </a:solidFill>
                <a:latin typeface="Georgia"/>
              </a:rPr>
              <a:t>Will begin August 1, </a:t>
            </a:r>
            <a:r>
              <a:rPr lang="en-US" sz="1350" i="1" dirty="0">
                <a:solidFill>
                  <a:prstClr val="black"/>
                </a:solidFill>
                <a:latin typeface="Georgia"/>
              </a:rPr>
              <a:t>2015</a:t>
            </a:r>
          </a:p>
          <a:p>
            <a:pPr marL="685800" lvl="2" indent="0">
              <a:spcBef>
                <a:spcPts val="0"/>
              </a:spcBef>
              <a:buNone/>
            </a:pPr>
            <a:endParaRPr lang="en-US" sz="1350" i="1" dirty="0">
              <a:solidFill>
                <a:prstClr val="black"/>
              </a:solidFill>
              <a:latin typeface="Georgia"/>
              <a:cs typeface="+mn-cs"/>
            </a:endParaRPr>
          </a:p>
          <a:p>
            <a:pPr marL="0" indent="0">
              <a:buNone/>
            </a:pPr>
            <a:endParaRPr lang="en-US" sz="2400" dirty="0">
              <a:solidFill>
                <a:prstClr val="black"/>
              </a:solidFill>
            </a:endParaRPr>
          </a:p>
          <a:p>
            <a:pPr marL="0" indent="0">
              <a:buNone/>
            </a:pPr>
            <a:endParaRPr lang="en-US" sz="2400" dirty="0">
              <a:solidFill>
                <a:prstClr val="black"/>
              </a:solidFill>
            </a:endParaRPr>
          </a:p>
          <a:p>
            <a:pPr marL="685800" lvl="2" indent="0">
              <a:buNone/>
            </a:pPr>
            <a:endParaRPr lang="en-US" sz="1800" dirty="0">
              <a:solidFill>
                <a:prstClr val="black"/>
              </a:solidFill>
            </a:endParaRPr>
          </a:p>
          <a:p>
            <a:pPr marL="914400" lvl="2" indent="0">
              <a:buNone/>
            </a:pPr>
            <a:endParaRPr lang="en-US" sz="1800" dirty="0">
              <a:solidFill>
                <a:prstClr val="black"/>
              </a:solidFill>
            </a:endParaRPr>
          </a:p>
          <a:p>
            <a:pPr lvl="2"/>
            <a:endParaRPr lang="en-US" sz="1800" dirty="0">
              <a:solidFill>
                <a:prstClr val="black"/>
              </a:solidFill>
            </a:endParaRPr>
          </a:p>
        </p:txBody>
      </p:sp>
      <p:pic>
        <p:nvPicPr>
          <p:cNvPr id="6" name="Picture 2" descr="Dr. Charles W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29" y="2066092"/>
            <a:ext cx="1056817" cy="157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Rex M. Horne, J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07" y="4011930"/>
            <a:ext cx="1094538"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02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53143"/>
            <a:ext cx="9144000" cy="857250"/>
          </a:xfrm>
          <a:solidFill>
            <a:srgbClr val="FF0000"/>
          </a:solidFill>
          <a:ln>
            <a:solidFill>
              <a:srgbClr val="FF0000"/>
            </a:solidFill>
          </a:ln>
        </p:spPr>
        <p:txBody>
          <a:bodyPr>
            <a:normAutofit/>
          </a:bodyPr>
          <a:lstStyle/>
          <a:p>
            <a:pPr algn="ctr"/>
            <a:r>
              <a:rPr lang="en-US" sz="3600" dirty="0">
                <a:solidFill>
                  <a:schemeClr val="bg1"/>
                </a:solidFill>
              </a:rPr>
              <a:t>Personnel Changes</a:t>
            </a:r>
            <a:endParaRPr lang="en-US" sz="36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632729" y="5432208"/>
            <a:ext cx="2620328" cy="1425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extBox 1"/>
          <p:cNvSpPr txBox="1"/>
          <p:nvPr/>
        </p:nvSpPr>
        <p:spPr>
          <a:xfrm>
            <a:off x="2997525" y="2622772"/>
            <a:ext cx="5555347" cy="3901068"/>
          </a:xfrm>
          <a:prstGeom prst="rect">
            <a:avLst/>
          </a:prstGeom>
          <a:noFill/>
        </p:spPr>
        <p:txBody>
          <a:bodyPr wrap="square" rtlCol="0">
            <a:spAutoFit/>
          </a:bodyPr>
          <a:lstStyle/>
          <a:p>
            <a:pPr marL="257175" indent="-257175">
              <a:buFont typeface="Georgia" panose="02040502050405020303" pitchFamily="18" charset="0"/>
              <a:buChar char="─"/>
            </a:pPr>
            <a:r>
              <a:rPr lang="en-US" b="1" dirty="0">
                <a:solidFill>
                  <a:prstClr val="black"/>
                </a:solidFill>
              </a:rPr>
              <a:t>Callan Callaway</a:t>
            </a:r>
          </a:p>
          <a:p>
            <a:r>
              <a:rPr lang="en-US" dirty="0">
                <a:solidFill>
                  <a:prstClr val="black"/>
                </a:solidFill>
              </a:rPr>
              <a:t>    Financial Aid Program Specialist</a:t>
            </a:r>
          </a:p>
          <a:p>
            <a:r>
              <a:rPr lang="en-US" dirty="0">
                <a:solidFill>
                  <a:prstClr val="black"/>
                </a:solidFill>
              </a:rPr>
              <a:t>    </a:t>
            </a:r>
            <a:endParaRPr lang="en-US" sz="1350" dirty="0">
              <a:solidFill>
                <a:prstClr val="black"/>
              </a:solidFill>
            </a:endParaRPr>
          </a:p>
          <a:p>
            <a:r>
              <a:rPr lang="en-US" dirty="0">
                <a:solidFill>
                  <a:prstClr val="black"/>
                </a:solidFill>
              </a:rPr>
              <a:t>    </a:t>
            </a:r>
            <a:endParaRPr lang="en-US" sz="1350" i="1"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pPr marL="257175" indent="-257175">
              <a:buFont typeface="Georgia" panose="02040502050405020303" pitchFamily="18" charset="0"/>
              <a:buChar char="─"/>
            </a:pPr>
            <a:r>
              <a:rPr lang="en-US" b="1" dirty="0">
                <a:solidFill>
                  <a:prstClr val="black"/>
                </a:solidFill>
              </a:rPr>
              <a:t>Lisa Smith</a:t>
            </a:r>
          </a:p>
          <a:p>
            <a:r>
              <a:rPr lang="en-US" dirty="0">
                <a:solidFill>
                  <a:prstClr val="black"/>
                </a:solidFill>
              </a:rPr>
              <a:t>    Outreach and </a:t>
            </a:r>
            <a:r>
              <a:rPr lang="en-US" dirty="0" smtClean="0">
                <a:solidFill>
                  <a:prstClr val="black"/>
                </a:solidFill>
              </a:rPr>
              <a:t>Communication </a:t>
            </a:r>
            <a:endParaRPr lang="en-US" dirty="0">
              <a:solidFill>
                <a:prstClr val="black"/>
              </a:solidFill>
            </a:endParaRPr>
          </a:p>
          <a:p>
            <a:r>
              <a:rPr lang="en-US" dirty="0">
                <a:solidFill>
                  <a:prstClr val="black"/>
                </a:solidFill>
              </a:rPr>
              <a:t>    Coordinator</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sz="1350" dirty="0">
              <a:solidFill>
                <a:prstClr val="black"/>
              </a:solidFill>
            </a:endParaRPr>
          </a:p>
        </p:txBody>
      </p:sp>
      <p:pic>
        <p:nvPicPr>
          <p:cNvPr id="2050" name="Picture 2" descr="https://static.ark.org/eeuploads/adhe/directory/_directoryPhotos/Li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20" y="4489668"/>
            <a:ext cx="1021556"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ark.org/eeuploads/adhe/directory/_directoryPhotos/Cal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820" y="2397910"/>
            <a:ext cx="1021556"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2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53143"/>
            <a:ext cx="9144000" cy="857250"/>
          </a:xfrm>
          <a:solidFill>
            <a:schemeClr val="accent6"/>
          </a:solidFill>
          <a:ln>
            <a:solidFill>
              <a:srgbClr val="FF0000"/>
            </a:solidFill>
          </a:ln>
        </p:spPr>
        <p:txBody>
          <a:bodyPr>
            <a:normAutofit/>
          </a:bodyPr>
          <a:lstStyle/>
          <a:p>
            <a:pPr algn="ctr"/>
            <a:r>
              <a:rPr lang="en-US" sz="3600" dirty="0">
                <a:solidFill>
                  <a:schemeClr val="bg1"/>
                </a:solidFill>
              </a:rPr>
              <a:t>Personnel Changes</a:t>
            </a:r>
            <a:endParaRPr lang="en-US" sz="36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632729" y="5432208"/>
            <a:ext cx="2620328" cy="1425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extBox 1"/>
          <p:cNvSpPr txBox="1"/>
          <p:nvPr/>
        </p:nvSpPr>
        <p:spPr>
          <a:xfrm>
            <a:off x="2978984" y="4717383"/>
            <a:ext cx="4263346" cy="3085403"/>
          </a:xfrm>
          <a:prstGeom prst="rect">
            <a:avLst/>
          </a:prstGeom>
          <a:noFill/>
        </p:spPr>
        <p:txBody>
          <a:bodyPr wrap="square" rtlCol="0">
            <a:spAutoFit/>
          </a:bodyPr>
          <a:lstStyle/>
          <a:p>
            <a:pPr marL="257175" indent="-257175">
              <a:buFont typeface="Georgia" panose="02040502050405020303" pitchFamily="18" charset="0"/>
              <a:buChar char="─"/>
            </a:pPr>
            <a:r>
              <a:rPr lang="en-US" b="1" dirty="0" smtClean="0">
                <a:solidFill>
                  <a:prstClr val="black"/>
                </a:solidFill>
              </a:rPr>
              <a:t>Kristi Rainwater</a:t>
            </a:r>
            <a:endParaRPr lang="en-US" b="1" dirty="0">
              <a:solidFill>
                <a:prstClr val="black"/>
              </a:solidFill>
            </a:endParaRPr>
          </a:p>
          <a:p>
            <a:r>
              <a:rPr lang="en-US" dirty="0">
                <a:solidFill>
                  <a:prstClr val="black"/>
                </a:solidFill>
              </a:rPr>
              <a:t>    </a:t>
            </a:r>
            <a:r>
              <a:rPr lang="en-US" dirty="0" smtClean="0">
                <a:solidFill>
                  <a:prstClr val="black"/>
                </a:solidFill>
              </a:rPr>
              <a:t> Financial </a:t>
            </a:r>
            <a:r>
              <a:rPr lang="en-US" dirty="0">
                <a:solidFill>
                  <a:prstClr val="black"/>
                </a:solidFill>
              </a:rPr>
              <a:t>Aid Program Specialist</a:t>
            </a:r>
          </a:p>
          <a:p>
            <a:r>
              <a:rPr lang="en-US" i="1" dirty="0">
                <a:solidFill>
                  <a:prstClr val="black"/>
                </a:solidFill>
              </a:rPr>
              <a:t>    </a:t>
            </a:r>
            <a:r>
              <a:rPr lang="en-US" i="1" dirty="0" smtClean="0">
                <a:solidFill>
                  <a:prstClr val="black"/>
                </a:solidFill>
              </a:rPr>
              <a:t> </a:t>
            </a:r>
            <a:r>
              <a:rPr lang="en-US" sz="1400" i="1" dirty="0" smtClean="0">
                <a:solidFill>
                  <a:prstClr val="black"/>
                </a:solidFill>
              </a:rPr>
              <a:t>Resigned, last day August 7</a:t>
            </a:r>
            <a:endParaRPr lang="en-US" sz="1400" i="1" dirty="0">
              <a:solidFill>
                <a:prstClr val="black"/>
              </a:solidFill>
            </a:endParaRPr>
          </a:p>
          <a:p>
            <a:r>
              <a:rPr lang="en-US" dirty="0">
                <a:solidFill>
                  <a:prstClr val="black"/>
                </a:solidFill>
              </a:rPr>
              <a:t>    </a:t>
            </a:r>
            <a:endParaRPr lang="en-US" sz="1350" i="1"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sz="1350" dirty="0">
              <a:solidFill>
                <a:prstClr val="black"/>
              </a:solidFill>
            </a:endParaRPr>
          </a:p>
        </p:txBody>
      </p:sp>
      <p:pic>
        <p:nvPicPr>
          <p:cNvPr id="2054" name="Picture 6" descr="https://static.ark.org/eeuploads/adhe/directory/_directoryPhotos/T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07" y="2312782"/>
            <a:ext cx="1127799" cy="15773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8984" y="2639787"/>
            <a:ext cx="5823018" cy="923330"/>
          </a:xfrm>
          <a:prstGeom prst="rect">
            <a:avLst/>
          </a:prstGeom>
          <a:noFill/>
        </p:spPr>
        <p:txBody>
          <a:bodyPr wrap="square" rtlCol="0">
            <a:spAutoFit/>
          </a:bodyPr>
          <a:lstStyle/>
          <a:p>
            <a:pPr marL="214313" indent="-214313">
              <a:buFont typeface="Georgia" panose="02040502050405020303" pitchFamily="18" charset="0"/>
              <a:buChar char="─"/>
            </a:pPr>
            <a:r>
              <a:rPr lang="en-US" b="1" dirty="0">
                <a:solidFill>
                  <a:prstClr val="black"/>
                </a:solidFill>
              </a:rPr>
              <a:t>Dr. Tim Atkinson</a:t>
            </a:r>
          </a:p>
          <a:p>
            <a:r>
              <a:rPr lang="en-US" dirty="0">
                <a:solidFill>
                  <a:prstClr val="black"/>
                </a:solidFill>
              </a:rPr>
              <a:t>    Senior Associate </a:t>
            </a:r>
            <a:r>
              <a:rPr lang="en-US" dirty="0" smtClean="0">
                <a:solidFill>
                  <a:prstClr val="black"/>
                </a:solidFill>
              </a:rPr>
              <a:t>Director </a:t>
            </a:r>
            <a:r>
              <a:rPr lang="en-US" dirty="0">
                <a:solidFill>
                  <a:prstClr val="black"/>
                </a:solidFill>
              </a:rPr>
              <a:t>for Research </a:t>
            </a:r>
            <a:endParaRPr lang="en-US" dirty="0" smtClean="0">
              <a:solidFill>
                <a:prstClr val="black"/>
              </a:solidFill>
            </a:endParaRPr>
          </a:p>
          <a:p>
            <a:r>
              <a:rPr lang="en-US" dirty="0">
                <a:solidFill>
                  <a:prstClr val="black"/>
                </a:solidFill>
              </a:rPr>
              <a:t> </a:t>
            </a:r>
            <a:r>
              <a:rPr lang="en-US" dirty="0" smtClean="0">
                <a:solidFill>
                  <a:prstClr val="black"/>
                </a:solidFill>
              </a:rPr>
              <a:t>   and </a:t>
            </a:r>
            <a:r>
              <a:rPr lang="en-US" dirty="0">
                <a:solidFill>
                  <a:prstClr val="black"/>
                </a:solidFill>
              </a:rPr>
              <a:t>Technology</a:t>
            </a:r>
          </a:p>
        </p:txBody>
      </p:sp>
      <p:pic>
        <p:nvPicPr>
          <p:cNvPr id="1026" name="Picture 2" descr="https://static.ark.org/eeuploads/adhe/directory/_directoryPhotos/Kris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954" y="4506595"/>
            <a:ext cx="1111452"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14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57250"/>
            <a:ext cx="2266515" cy="1307669"/>
          </a:xfrm>
          <a:prstGeom prst="rect">
            <a:avLst/>
          </a:prstGeom>
          <a:solidFill>
            <a:srgbClr val="7030A0"/>
          </a:solidFill>
        </p:spPr>
        <p:txBody>
          <a:bodyPr vert="horz" lIns="68580" tIns="34290" rIns="68580" bIns="3429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algn="ctr"/>
            <a:r>
              <a:rPr lang="en-US" sz="2400" dirty="0">
                <a:solidFill>
                  <a:prstClr val="white"/>
                </a:solidFill>
              </a:rPr>
              <a:t>Agency</a:t>
            </a:r>
          </a:p>
          <a:p>
            <a:pPr algn="ctr"/>
            <a:r>
              <a:rPr lang="en-US" sz="2400" dirty="0">
                <a:solidFill>
                  <a:prstClr val="white"/>
                </a:solidFill>
              </a:rPr>
              <a:t>Organizational Chart</a:t>
            </a:r>
          </a:p>
        </p:txBody>
      </p:sp>
      <p:sp>
        <p:nvSpPr>
          <p:cNvPr id="2" name="Slide Number Placeholder 1"/>
          <p:cNvSpPr>
            <a:spLocks noGrp="1"/>
          </p:cNvSpPr>
          <p:nvPr>
            <p:ph type="sldNum" sz="quarter" idx="12"/>
          </p:nvPr>
        </p:nvSpPr>
        <p:spPr/>
        <p:txBody>
          <a:bodyPr/>
          <a:lstStyle/>
          <a:p>
            <a:pPr>
              <a:defRPr/>
            </a:pPr>
            <a:fld id="{EB9985DA-61B8-4764-B4E9-6EE615C12638}" type="slidenum">
              <a:rPr lang="en-US" smtClean="0">
                <a:solidFill>
                  <a:prstClr val="black">
                    <a:tint val="75000"/>
                  </a:prstClr>
                </a:solidFill>
              </a:rPr>
              <a:pPr>
                <a:defRPr/>
              </a:pPr>
              <a:t>23</a:t>
            </a:fld>
            <a:endParaRPr lang="en-US" dirty="0">
              <a:solidFill>
                <a:prstClr val="black">
                  <a:tint val="75000"/>
                </a:prstClr>
              </a:solidFill>
            </a:endParaRPr>
          </a:p>
        </p:txBody>
      </p:sp>
      <p:pic>
        <p:nvPicPr>
          <p:cNvPr id="7" name="Picture 6" descr="ORGCHART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57250"/>
            <a:ext cx="6858000" cy="5143500"/>
          </a:xfrm>
          <a:prstGeom prst="rect">
            <a:avLst/>
          </a:prstGeom>
        </p:spPr>
      </p:pic>
    </p:spTree>
    <p:extLst>
      <p:ext uri="{BB962C8B-B14F-4D97-AF65-F5344CB8AC3E}">
        <p14:creationId xmlns:p14="http://schemas.microsoft.com/office/powerpoint/2010/main" val="375885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42338" y="5472504"/>
            <a:ext cx="1840452"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53266" y="1063229"/>
            <a:ext cx="9041907" cy="857250"/>
          </a:xfrm>
          <a:solidFill>
            <a:schemeClr val="accent5"/>
          </a:solidFill>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Faculty Performance Reviews</a:t>
            </a:r>
          </a:p>
        </p:txBody>
      </p:sp>
      <p:sp>
        <p:nvSpPr>
          <p:cNvPr id="2" name="Content Placeholder 1"/>
          <p:cNvSpPr>
            <a:spLocks noGrp="1"/>
          </p:cNvSpPr>
          <p:nvPr>
            <p:ph sz="half" idx="2"/>
          </p:nvPr>
        </p:nvSpPr>
        <p:spPr>
          <a:xfrm>
            <a:off x="1039796" y="2154500"/>
            <a:ext cx="6643827" cy="3429000"/>
          </a:xfrm>
        </p:spPr>
        <p:txBody>
          <a:bodyPr>
            <a:normAutofit lnSpcReduction="10000"/>
          </a:bodyPr>
          <a:lstStyle/>
          <a:p>
            <a:r>
              <a:rPr lang="en-US" dirty="0"/>
              <a:t>Colleges and universities are required to conduct faculty performance reviews under Arkansas Code Annotated §6-63-104 and AHECB policy 5.5. </a:t>
            </a:r>
          </a:p>
          <a:p>
            <a:pPr>
              <a:buNone/>
            </a:pPr>
            <a:endParaRPr lang="en-US" dirty="0"/>
          </a:p>
          <a:p>
            <a:r>
              <a:rPr lang="en-US" dirty="0"/>
              <a:t>ADHE staff is required to monitor faculty evaluation processes adopted at Arkansas public institutions and report annually to the AHECB and Legislative Council.</a:t>
            </a:r>
          </a:p>
          <a:p>
            <a:pPr>
              <a:buNone/>
            </a:pPr>
            <a:endParaRPr lang="en-US" dirty="0"/>
          </a:p>
          <a:p>
            <a:r>
              <a:rPr lang="en-US" dirty="0"/>
              <a:t>All institutions conducted faculty performance reviews during </a:t>
            </a:r>
            <a:r>
              <a:rPr lang="en-US" dirty="0" smtClean="0"/>
              <a:t>2014-15 </a:t>
            </a:r>
            <a:r>
              <a:rPr lang="en-US" dirty="0"/>
              <a:t>using a variety of methods including assessment by students, classroom visits by administrators, peer review, and self-evaluation activities.</a:t>
            </a:r>
            <a:r>
              <a:rPr lang="en-US" sz="2100" dirty="0"/>
              <a:t> </a:t>
            </a:r>
          </a:p>
          <a:p>
            <a:endParaRPr lang="en-US" dirty="0"/>
          </a:p>
        </p:txBody>
      </p:sp>
    </p:spTree>
    <p:extLst>
      <p:ext uri="{BB962C8B-B14F-4D97-AF65-F5344CB8AC3E}">
        <p14:creationId xmlns:p14="http://schemas.microsoft.com/office/powerpoint/2010/main" val="1101312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t>Regional Workforce </a:t>
            </a:r>
            <a:r>
              <a:rPr lang="en-US" dirty="0" smtClean="0"/>
              <a:t>Grants</a:t>
            </a:r>
            <a:endParaRPr lang="en-US" dirty="0"/>
          </a:p>
        </p:txBody>
      </p:sp>
      <p:sp>
        <p:nvSpPr>
          <p:cNvPr id="3" name="Content Placeholder 2"/>
          <p:cNvSpPr>
            <a:spLocks noGrp="1"/>
          </p:cNvSpPr>
          <p:nvPr>
            <p:ph sz="half" idx="10"/>
          </p:nvPr>
        </p:nvSpPr>
        <p:spPr>
          <a:xfrm>
            <a:off x="1151572" y="2491983"/>
            <a:ext cx="8552498" cy="3379943"/>
          </a:xfrm>
        </p:spPr>
        <p:txBody>
          <a:bodyPr/>
          <a:lstStyle/>
          <a:p>
            <a:r>
              <a:rPr lang="en-US" sz="2700" dirty="0"/>
              <a:t>Grant guidelines approved May 1</a:t>
            </a:r>
          </a:p>
          <a:p>
            <a:r>
              <a:rPr lang="en-US" sz="2700" dirty="0"/>
              <a:t>Letters of intent due from institutions August 1</a:t>
            </a:r>
          </a:p>
          <a:p>
            <a:r>
              <a:rPr lang="en-US" sz="2700" dirty="0"/>
              <a:t>Grant proposals due September 1</a:t>
            </a:r>
          </a:p>
          <a:p>
            <a:r>
              <a:rPr lang="en-US" sz="2700" dirty="0"/>
              <a:t>Award notices October 1</a:t>
            </a:r>
          </a:p>
        </p:txBody>
      </p:sp>
    </p:spTree>
    <p:extLst>
      <p:ext uri="{BB962C8B-B14F-4D97-AF65-F5344CB8AC3E}">
        <p14:creationId xmlns:p14="http://schemas.microsoft.com/office/powerpoint/2010/main" val="185965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53143"/>
            <a:ext cx="9144000" cy="857250"/>
          </a:xfrm>
          <a:solidFill>
            <a:srgbClr val="FF0000"/>
          </a:solidFill>
          <a:ln>
            <a:solidFill>
              <a:srgbClr val="FF0000"/>
            </a:solidFill>
          </a:ln>
        </p:spPr>
        <p:txBody>
          <a:bodyPr>
            <a:normAutofit/>
          </a:bodyPr>
          <a:lstStyle/>
          <a:p>
            <a:pPr algn="ctr"/>
            <a:r>
              <a:rPr lang="en-US" sz="3600" dirty="0">
                <a:solidFill>
                  <a:schemeClr val="bg1"/>
                </a:solidFill>
              </a:rPr>
              <a:t>Legislative </a:t>
            </a:r>
            <a:r>
              <a:rPr lang="en-US" sz="3600" dirty="0" smtClean="0">
                <a:solidFill>
                  <a:schemeClr val="bg1"/>
                </a:solidFill>
              </a:rPr>
              <a:t>Update</a:t>
            </a:r>
            <a:endParaRPr lang="en-US" sz="36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523672" y="5568913"/>
            <a:ext cx="2620328" cy="1289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extBox 1"/>
          <p:cNvSpPr txBox="1"/>
          <p:nvPr/>
        </p:nvSpPr>
        <p:spPr>
          <a:xfrm>
            <a:off x="325465" y="2066118"/>
            <a:ext cx="8063933" cy="4178067"/>
          </a:xfrm>
          <a:prstGeom prst="rect">
            <a:avLst/>
          </a:prstGeom>
          <a:noFill/>
        </p:spPr>
        <p:txBody>
          <a:bodyPr wrap="square" rtlCol="0">
            <a:spAutoFit/>
          </a:bodyPr>
          <a:lstStyle/>
          <a:p>
            <a:pPr marL="257175" indent="-257175">
              <a:buFont typeface="Georgia" panose="02040502050405020303" pitchFamily="18" charset="0"/>
              <a:buChar char="─"/>
            </a:pPr>
            <a:r>
              <a:rPr lang="en-US" b="1" dirty="0">
                <a:solidFill>
                  <a:prstClr val="black"/>
                </a:solidFill>
              </a:rPr>
              <a:t>Student Loan </a:t>
            </a:r>
            <a:r>
              <a:rPr lang="en-US" b="1" dirty="0" smtClean="0">
                <a:solidFill>
                  <a:prstClr val="black"/>
                </a:solidFill>
              </a:rPr>
              <a:t>Debt Interim Study </a:t>
            </a:r>
            <a:endParaRPr lang="en-US" b="1" dirty="0">
              <a:solidFill>
                <a:prstClr val="black"/>
              </a:solidFill>
            </a:endParaRPr>
          </a:p>
          <a:p>
            <a:r>
              <a:rPr lang="en-US" b="1" dirty="0">
                <a:solidFill>
                  <a:prstClr val="black"/>
                </a:solidFill>
              </a:rPr>
              <a:t>    Rep. Greg Leding</a:t>
            </a:r>
          </a:p>
          <a:p>
            <a:pPr lvl="1"/>
            <a:r>
              <a:rPr lang="en-US" dirty="0">
                <a:solidFill>
                  <a:prstClr val="black"/>
                </a:solidFill>
              </a:rPr>
              <a:t>Avg. student loan debt for 2013 was over $25K</a:t>
            </a:r>
          </a:p>
          <a:p>
            <a:pPr lvl="1"/>
            <a:r>
              <a:rPr lang="en-US" dirty="0">
                <a:solidFill>
                  <a:prstClr val="black"/>
                </a:solidFill>
              </a:rPr>
              <a:t>Examine the impact of student loans on students; consider federal role and impact of college savings</a:t>
            </a:r>
          </a:p>
          <a:p>
            <a:r>
              <a:rPr lang="en-US" dirty="0">
                <a:solidFill>
                  <a:prstClr val="black"/>
                </a:solidFill>
              </a:rPr>
              <a:t>    </a:t>
            </a:r>
            <a:endParaRPr lang="en-US" sz="1350" dirty="0">
              <a:solidFill>
                <a:prstClr val="black"/>
              </a:solidFill>
            </a:endParaRPr>
          </a:p>
          <a:p>
            <a:r>
              <a:rPr lang="en-US" dirty="0">
                <a:solidFill>
                  <a:prstClr val="black"/>
                </a:solidFill>
              </a:rPr>
              <a:t>    </a:t>
            </a:r>
            <a:endParaRPr lang="en-US" sz="1350" i="1" dirty="0">
              <a:solidFill>
                <a:prstClr val="black"/>
              </a:solidFill>
            </a:endParaRPr>
          </a:p>
          <a:p>
            <a:pPr marL="257175" indent="-257175">
              <a:buFont typeface="Georgia" panose="02040502050405020303" pitchFamily="18" charset="0"/>
              <a:buChar char="─"/>
            </a:pPr>
            <a:r>
              <a:rPr lang="en-US" b="1" dirty="0">
                <a:solidFill>
                  <a:prstClr val="black"/>
                </a:solidFill>
              </a:rPr>
              <a:t>Higher Education </a:t>
            </a:r>
            <a:r>
              <a:rPr lang="en-US" b="1" dirty="0" smtClean="0">
                <a:solidFill>
                  <a:prstClr val="black"/>
                </a:solidFill>
              </a:rPr>
              <a:t>Realignment</a:t>
            </a:r>
            <a:r>
              <a:rPr lang="en-US" b="1" dirty="0">
                <a:solidFill>
                  <a:prstClr val="black"/>
                </a:solidFill>
              </a:rPr>
              <a:t> </a:t>
            </a:r>
            <a:r>
              <a:rPr lang="en-US" b="1" dirty="0" smtClean="0">
                <a:solidFill>
                  <a:prstClr val="black"/>
                </a:solidFill>
              </a:rPr>
              <a:t>Task Force</a:t>
            </a:r>
            <a:endParaRPr lang="en-US" b="1" dirty="0">
              <a:solidFill>
                <a:prstClr val="black"/>
              </a:solidFill>
            </a:endParaRPr>
          </a:p>
          <a:p>
            <a:r>
              <a:rPr lang="en-US" b="1" dirty="0">
                <a:solidFill>
                  <a:prstClr val="black"/>
                </a:solidFill>
              </a:rPr>
              <a:t>    Rep. Mark Lowery, Sen. Jane English</a:t>
            </a:r>
          </a:p>
          <a:p>
            <a:pPr lvl="1"/>
            <a:r>
              <a:rPr lang="en-US" dirty="0">
                <a:solidFill>
                  <a:prstClr val="black"/>
                </a:solidFill>
              </a:rPr>
              <a:t>Redundancies, efficiencies, accountability and communication</a:t>
            </a:r>
          </a:p>
          <a:p>
            <a:endParaRPr lang="en-US" dirty="0" smtClean="0">
              <a:solidFill>
                <a:prstClr val="black"/>
              </a:solidFill>
            </a:endParaRPr>
          </a:p>
          <a:p>
            <a:pPr marL="257175" indent="-257175">
              <a:buFont typeface="Georgia" panose="02040502050405020303" pitchFamily="18" charset="0"/>
              <a:buChar char="─"/>
            </a:pPr>
            <a:r>
              <a:rPr lang="en-US" b="1" dirty="0" smtClean="0">
                <a:solidFill>
                  <a:prstClr val="black"/>
                </a:solidFill>
              </a:rPr>
              <a:t>Fiscal Session</a:t>
            </a:r>
            <a:endParaRPr lang="en-US" b="1" dirty="0">
              <a:solidFill>
                <a:prstClr val="black"/>
              </a:solidFill>
            </a:endParaRPr>
          </a:p>
          <a:p>
            <a:r>
              <a:rPr lang="en-US" b="1" dirty="0">
                <a:solidFill>
                  <a:prstClr val="black"/>
                </a:solidFill>
              </a:rPr>
              <a:t>    </a:t>
            </a:r>
            <a:r>
              <a:rPr lang="en-US" b="1" dirty="0" smtClean="0">
                <a:solidFill>
                  <a:prstClr val="black"/>
                </a:solidFill>
              </a:rPr>
              <a:t>    </a:t>
            </a:r>
            <a:r>
              <a:rPr lang="en-US" dirty="0" smtClean="0">
                <a:solidFill>
                  <a:prstClr val="black"/>
                </a:solidFill>
              </a:rPr>
              <a:t>Operating Budgets/Personnel Recommendations presented in October</a:t>
            </a:r>
            <a:endParaRPr lang="en-US" dirty="0">
              <a:solidFill>
                <a:prstClr val="black"/>
              </a:solidFill>
            </a:endParaRPr>
          </a:p>
          <a:p>
            <a:endParaRPr lang="en-US" dirty="0">
              <a:solidFill>
                <a:prstClr val="black"/>
              </a:solidFill>
            </a:endParaRPr>
          </a:p>
          <a:p>
            <a:endParaRPr lang="en-US" sz="1350" dirty="0">
              <a:solidFill>
                <a:prstClr val="black"/>
              </a:solidFill>
            </a:endParaRPr>
          </a:p>
        </p:txBody>
      </p:sp>
    </p:spTree>
    <p:extLst>
      <p:ext uri="{BB962C8B-B14F-4D97-AF65-F5344CB8AC3E}">
        <p14:creationId xmlns:p14="http://schemas.microsoft.com/office/powerpoint/2010/main" val="4241870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608" y="1028700"/>
            <a:ext cx="9001957" cy="857250"/>
          </a:xfrm>
          <a:prstGeom prst="rect">
            <a:avLst/>
          </a:prstGeom>
          <a:solidFill>
            <a:srgbClr val="7030A0"/>
          </a:solidFill>
        </p:spPr>
        <p:txBody>
          <a:bodyPr vert="horz" lIns="68580" tIns="34290" rIns="68580" bIns="3429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algn="ctr"/>
            <a:r>
              <a:rPr lang="en-US" sz="2400" dirty="0">
                <a:solidFill>
                  <a:prstClr val="white"/>
                </a:solidFill>
              </a:rPr>
              <a:t>SHEEO Annual Meeting</a:t>
            </a:r>
          </a:p>
        </p:txBody>
      </p:sp>
      <p:sp>
        <p:nvSpPr>
          <p:cNvPr id="2" name="Slide Number Placeholder 1"/>
          <p:cNvSpPr>
            <a:spLocks noGrp="1"/>
          </p:cNvSpPr>
          <p:nvPr>
            <p:ph type="sldNum" sz="quarter" idx="12"/>
          </p:nvPr>
        </p:nvSpPr>
        <p:spPr/>
        <p:txBody>
          <a:bodyPr/>
          <a:lstStyle/>
          <a:p>
            <a:pPr>
              <a:defRPr/>
            </a:pPr>
            <a:fld id="{EB9985DA-61B8-4764-B4E9-6EE615C12638}" type="slidenum">
              <a:rPr lang="en-US" smtClean="0">
                <a:solidFill>
                  <a:prstClr val="black">
                    <a:tint val="75000"/>
                  </a:prstClr>
                </a:solidFill>
              </a:rPr>
              <a:pPr>
                <a:defRPr/>
              </a:pPr>
              <a:t>27</a:t>
            </a:fld>
            <a:endParaRPr lang="en-US" dirty="0">
              <a:solidFill>
                <a:prstClr val="black">
                  <a:tint val="75000"/>
                </a:prstClr>
              </a:solidFill>
            </a:endParaRPr>
          </a:p>
        </p:txBody>
      </p:sp>
      <p:sp>
        <p:nvSpPr>
          <p:cNvPr id="4" name="Content Placeholder 1"/>
          <p:cNvSpPr txBox="1">
            <a:spLocks/>
          </p:cNvSpPr>
          <p:nvPr/>
        </p:nvSpPr>
        <p:spPr>
          <a:xfrm>
            <a:off x="1039796" y="2154500"/>
            <a:ext cx="6643827" cy="3429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rPr>
              <a:t>US Department of Ed report</a:t>
            </a:r>
          </a:p>
          <a:p>
            <a:pPr lvl="1"/>
            <a:r>
              <a:rPr lang="en-US" sz="2000" dirty="0">
                <a:solidFill>
                  <a:prstClr val="black"/>
                </a:solidFill>
              </a:rPr>
              <a:t>College ratings system</a:t>
            </a:r>
          </a:p>
          <a:p>
            <a:pPr lvl="1"/>
            <a:r>
              <a:rPr lang="en-US" sz="2000" dirty="0">
                <a:solidFill>
                  <a:prstClr val="black"/>
                </a:solidFill>
              </a:rPr>
              <a:t>Graduation rate calculations</a:t>
            </a:r>
          </a:p>
          <a:p>
            <a:pPr lvl="1"/>
            <a:r>
              <a:rPr lang="en-US" sz="2000" dirty="0">
                <a:solidFill>
                  <a:prstClr val="black"/>
                </a:solidFill>
              </a:rPr>
              <a:t>Federal aid disbursement</a:t>
            </a:r>
          </a:p>
          <a:p>
            <a:r>
              <a:rPr lang="en-US" sz="2400" dirty="0">
                <a:solidFill>
                  <a:prstClr val="black"/>
                </a:solidFill>
              </a:rPr>
              <a:t>National Student Clearinghouse</a:t>
            </a:r>
          </a:p>
          <a:p>
            <a:pPr lvl="1"/>
            <a:r>
              <a:rPr lang="en-US" sz="2000" dirty="0">
                <a:solidFill>
                  <a:prstClr val="black"/>
                </a:solidFill>
              </a:rPr>
              <a:t>Reverse Transfer</a:t>
            </a:r>
          </a:p>
          <a:p>
            <a:pPr lvl="1"/>
            <a:r>
              <a:rPr lang="en-US" sz="2000" dirty="0">
                <a:solidFill>
                  <a:prstClr val="black"/>
                </a:solidFill>
              </a:rPr>
              <a:t>Grad School enrollments</a:t>
            </a:r>
          </a:p>
          <a:p>
            <a:r>
              <a:rPr lang="en-US" sz="2400" dirty="0">
                <a:solidFill>
                  <a:prstClr val="black"/>
                </a:solidFill>
              </a:rPr>
              <a:t>Kentucky College Readiness</a:t>
            </a:r>
          </a:p>
          <a:p>
            <a:endParaRPr lang="en-US" sz="2400" dirty="0">
              <a:solidFill>
                <a:prstClr val="black"/>
              </a:solidFill>
            </a:endParaRPr>
          </a:p>
        </p:txBody>
      </p:sp>
    </p:spTree>
    <p:extLst>
      <p:ext uri="{BB962C8B-B14F-4D97-AF65-F5344CB8AC3E}">
        <p14:creationId xmlns:p14="http://schemas.microsoft.com/office/powerpoint/2010/main" val="3557700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652" y="938102"/>
            <a:ext cx="8415580" cy="4929594"/>
          </a:xfrm>
          <a:prstGeom prst="rect">
            <a:avLst/>
          </a:prstGeom>
        </p:spPr>
      </p:pic>
    </p:spTree>
    <p:extLst>
      <p:ext uri="{BB962C8B-B14F-4D97-AF65-F5344CB8AC3E}">
        <p14:creationId xmlns:p14="http://schemas.microsoft.com/office/powerpoint/2010/main" val="289762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24583" y="5548519"/>
            <a:ext cx="1858207"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279457"/>
            <a:ext cx="9093200" cy="857250"/>
          </a:xfrm>
          <a:solidFill>
            <a:schemeClr val="accent5"/>
          </a:solidFill>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Agency Projects</a:t>
            </a:r>
          </a:p>
        </p:txBody>
      </p:sp>
      <p:sp>
        <p:nvSpPr>
          <p:cNvPr id="2" name="Content Placeholder 1"/>
          <p:cNvSpPr>
            <a:spLocks noGrp="1"/>
          </p:cNvSpPr>
          <p:nvPr>
            <p:ph sz="half" idx="2"/>
          </p:nvPr>
        </p:nvSpPr>
        <p:spPr>
          <a:xfrm>
            <a:off x="337088" y="2154499"/>
            <a:ext cx="3898057" cy="3846806"/>
          </a:xfrm>
        </p:spPr>
        <p:txBody>
          <a:bodyPr>
            <a:normAutofit/>
          </a:bodyPr>
          <a:lstStyle/>
          <a:p>
            <a:r>
              <a:rPr lang="en-US" dirty="0"/>
              <a:t>Launch of New ADHE Website</a:t>
            </a:r>
          </a:p>
          <a:p>
            <a:pPr marL="600075" lvl="2" indent="-300038">
              <a:buFont typeface="Times New Roman" panose="02020603050405020304" pitchFamily="18" charset="0"/>
              <a:buChar char="─"/>
            </a:pPr>
            <a:r>
              <a:rPr lang="en-US" dirty="0"/>
              <a:t>	</a:t>
            </a:r>
            <a:r>
              <a:rPr lang="en-US" sz="1500" dirty="0">
                <a:latin typeface="Times New Roman" panose="02020603050405020304" pitchFamily="18" charset="0"/>
                <a:cs typeface="Times New Roman" panose="02020603050405020304" pitchFamily="18" charset="0"/>
              </a:rPr>
              <a:t>August 3, 2015</a:t>
            </a:r>
          </a:p>
          <a:p>
            <a:r>
              <a:rPr lang="en-US" dirty="0" smtClean="0"/>
              <a:t>Policy Review</a:t>
            </a:r>
          </a:p>
          <a:p>
            <a:r>
              <a:rPr lang="en-US" dirty="0" smtClean="0"/>
              <a:t>Remediation </a:t>
            </a:r>
            <a:r>
              <a:rPr lang="en-US" dirty="0"/>
              <a:t>Models</a:t>
            </a:r>
          </a:p>
          <a:p>
            <a:pPr lvl="1"/>
            <a:r>
              <a:rPr lang="en-US" dirty="0"/>
              <a:t>Remedial Placement</a:t>
            </a:r>
          </a:p>
          <a:p>
            <a:pPr lvl="1"/>
            <a:r>
              <a:rPr lang="en-US" dirty="0"/>
              <a:t>College Readiness</a:t>
            </a:r>
          </a:p>
          <a:p>
            <a:pPr lvl="1"/>
            <a:r>
              <a:rPr lang="en-US" dirty="0"/>
              <a:t>Placement Exams (Compass)</a:t>
            </a:r>
          </a:p>
          <a:p>
            <a:r>
              <a:rPr lang="en-US" dirty="0" smtClean="0"/>
              <a:t>Student </a:t>
            </a:r>
            <a:r>
              <a:rPr lang="en-US" dirty="0"/>
              <a:t>Loan Debt</a:t>
            </a:r>
          </a:p>
          <a:p>
            <a:pPr lvl="1"/>
            <a:r>
              <a:rPr lang="en-US" dirty="0"/>
              <a:t>Cost of </a:t>
            </a:r>
            <a:r>
              <a:rPr lang="en-US" dirty="0" smtClean="0"/>
              <a:t>Attendance</a:t>
            </a:r>
            <a:endParaRPr lang="en-US" dirty="0"/>
          </a:p>
          <a:p>
            <a:r>
              <a:rPr lang="en-US" dirty="0" err="1" smtClean="0"/>
              <a:t>CTE</a:t>
            </a:r>
            <a:r>
              <a:rPr lang="en-US" dirty="0" smtClean="0"/>
              <a:t> Course Transfer System</a:t>
            </a:r>
            <a:endParaRPr lang="en-US" dirty="0"/>
          </a:p>
          <a:p>
            <a:r>
              <a:rPr lang="en-US" dirty="0" smtClean="0"/>
              <a:t>Guided Pathways</a:t>
            </a:r>
            <a:endParaRPr lang="en-US" dirty="0"/>
          </a:p>
          <a:p>
            <a:pPr marL="0" indent="0">
              <a:buNone/>
            </a:pPr>
            <a:endParaRPr lang="en-US" dirty="0"/>
          </a:p>
        </p:txBody>
      </p:sp>
      <p:sp>
        <p:nvSpPr>
          <p:cNvPr id="6" name="Content Placeholder 1"/>
          <p:cNvSpPr>
            <a:spLocks noGrp="1"/>
          </p:cNvSpPr>
          <p:nvPr>
            <p:ph sz="half" idx="2"/>
          </p:nvPr>
        </p:nvSpPr>
        <p:spPr>
          <a:xfrm>
            <a:off x="4434452" y="2154499"/>
            <a:ext cx="4248474" cy="3503351"/>
          </a:xfrm>
        </p:spPr>
        <p:txBody>
          <a:bodyPr>
            <a:normAutofit/>
          </a:bodyPr>
          <a:lstStyle/>
          <a:p>
            <a:r>
              <a:rPr lang="en-US" dirty="0"/>
              <a:t>Need-based Aid</a:t>
            </a:r>
          </a:p>
          <a:p>
            <a:r>
              <a:rPr lang="en-US" dirty="0"/>
              <a:t>Funding </a:t>
            </a:r>
            <a:r>
              <a:rPr lang="en-US" dirty="0" smtClean="0"/>
              <a:t>Model</a:t>
            </a:r>
          </a:p>
          <a:p>
            <a:r>
              <a:rPr lang="en-US" dirty="0" smtClean="0"/>
              <a:t>Prior Learning Assessment</a:t>
            </a:r>
          </a:p>
          <a:p>
            <a:r>
              <a:rPr lang="en-US" dirty="0" smtClean="0"/>
              <a:t>ACTS Review</a:t>
            </a:r>
          </a:p>
          <a:p>
            <a:r>
              <a:rPr lang="en-US" dirty="0" smtClean="0"/>
              <a:t>ADE Data Sharing - HS Seniors</a:t>
            </a:r>
          </a:p>
          <a:p>
            <a:r>
              <a:rPr lang="en-US" dirty="0" smtClean="0"/>
              <a:t>Cooperative Purchasing Agreement Reporting</a:t>
            </a:r>
          </a:p>
          <a:p>
            <a:r>
              <a:rPr lang="en-US" dirty="0" smtClean="0"/>
              <a:t>Credentials-to-Careers Mapping</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1704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371600"/>
          </a:xfrm>
        </p:spPr>
        <p:txBody>
          <a:bodyPr>
            <a:noAutofit/>
          </a:bodyPr>
          <a:lstStyle/>
          <a:p>
            <a:r>
              <a:rPr lang="en-US" sz="4000" dirty="0" smtClean="0"/>
              <a:t>Relevant Information</a:t>
            </a:r>
            <a:br>
              <a:rPr lang="en-US" sz="4000" dirty="0" smtClean="0"/>
            </a:br>
            <a:r>
              <a:rPr lang="en-US" sz="4000" dirty="0" smtClean="0"/>
              <a:t>Athletic Fees Per SSCH</a:t>
            </a:r>
          </a:p>
        </p:txBody>
      </p:sp>
      <p:sp>
        <p:nvSpPr>
          <p:cNvPr id="4099" name="Rectangle 3"/>
          <p:cNvSpPr>
            <a:spLocks noGrp="1" noChangeArrowheads="1"/>
          </p:cNvSpPr>
          <p:nvPr>
            <p:ph sz="half" idx="10"/>
          </p:nvPr>
        </p:nvSpPr>
        <p:spPr/>
        <p:txBody>
          <a:bodyPr/>
          <a:lstStyle/>
          <a:p>
            <a:pPr>
              <a:lnSpc>
                <a:spcPct val="80000"/>
              </a:lnSpc>
              <a:buFont typeface="Wingdings" pitchFamily="2" charset="2"/>
              <a:buNone/>
            </a:pPr>
            <a:r>
              <a:rPr lang="en-US" sz="1600" smtClean="0"/>
              <a:t>	</a:t>
            </a:r>
          </a:p>
        </p:txBody>
      </p:sp>
      <p:sp>
        <p:nvSpPr>
          <p:cNvPr id="4100" name="Rectangle 4"/>
          <p:cNvSpPr>
            <a:spLocks noChangeArrowheads="1"/>
          </p:cNvSpPr>
          <p:nvPr/>
        </p:nvSpPr>
        <p:spPr bwMode="auto">
          <a:xfrm>
            <a:off x="1371600" y="1447800"/>
            <a:ext cx="7391400" cy="533400"/>
          </a:xfrm>
          <a:prstGeom prst="rect">
            <a:avLst/>
          </a:prstGeom>
          <a:noFill/>
          <a:ln w="9525">
            <a:noFill/>
            <a:miter lim="800000"/>
            <a:headEnd/>
            <a:tailEnd/>
          </a:ln>
        </p:spPr>
        <p:txBody>
          <a:bodyPr/>
          <a:lstStyle/>
          <a:p>
            <a:pPr>
              <a:lnSpc>
                <a:spcPct val="90000"/>
              </a:lnSpc>
              <a:spcBef>
                <a:spcPct val="20000"/>
              </a:spcBef>
              <a:buClr>
                <a:prstClr val="black"/>
              </a:buClr>
              <a:buSzPct val="70000"/>
              <a:buFont typeface="Wingdings" pitchFamily="2" charset="2"/>
              <a:buNone/>
            </a:pPr>
            <a:endParaRPr lang="en-US" sz="2000" b="1">
              <a:solidFill>
                <a:srgbClr val="1F497D"/>
              </a:solidFill>
            </a:endParaRPr>
          </a:p>
        </p:txBody>
      </p:sp>
      <p:graphicFrame>
        <p:nvGraphicFramePr>
          <p:cNvPr id="7" name="Table 6"/>
          <p:cNvGraphicFramePr>
            <a:graphicFrameLocks noGrp="1"/>
          </p:cNvGraphicFramePr>
          <p:nvPr>
            <p:extLst/>
          </p:nvPr>
        </p:nvGraphicFramePr>
        <p:xfrm>
          <a:off x="685800" y="1714500"/>
          <a:ext cx="7772400" cy="5067300"/>
        </p:xfrm>
        <a:graphic>
          <a:graphicData uri="http://schemas.openxmlformats.org/drawingml/2006/table">
            <a:tbl>
              <a:tblPr/>
              <a:tblGrid>
                <a:gridCol w="2520778"/>
                <a:gridCol w="2625810"/>
                <a:gridCol w="2625812"/>
              </a:tblGrid>
              <a:tr h="11049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Institution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1" i="0" u="none" strike="noStrike" kern="1200" cap="none" normalizeH="0" baseline="0" dirty="0" smtClean="0">
                          <a:ln>
                            <a:noFill/>
                          </a:ln>
                          <a:solidFill>
                            <a:schemeClr val="tx1"/>
                          </a:solidFill>
                          <a:effectLst/>
                          <a:latin typeface="+mn-lt"/>
                          <a:ea typeface="+mn-ea"/>
                          <a:cs typeface="+mn-cs"/>
                        </a:rPr>
                        <a:t>2014-15 Athletic Fee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1"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j-lt"/>
                        </a:rPr>
                        <a:t>2015-16 Athletic Fee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ASUJ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rgbClr val="C00000"/>
                          </a:solidFill>
                          <a:effectLst/>
                          <a:latin typeface="+mj-lt"/>
                        </a:rPr>
                        <a:t>$19.00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rgbClr val="C00000"/>
                          </a:solidFill>
                          <a:effectLst/>
                          <a:latin typeface="+mj-lt"/>
                        </a:rPr>
                        <a:t>$15.00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HSU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rgbClr val="C00000"/>
                          </a:solidFill>
                          <a:effectLst/>
                          <a:latin typeface="+mn-lt"/>
                          <a:ea typeface="+mn-ea"/>
                          <a:cs typeface="+mn-cs"/>
                        </a:rPr>
                        <a:t>$</a:t>
                      </a:r>
                      <a:r>
                        <a:rPr kumimoji="0" lang="en-US" sz="2000" b="1" i="0" u="none" strike="noStrike" cap="none" normalizeH="0" baseline="0" dirty="0" smtClean="0">
                          <a:ln>
                            <a:noFill/>
                          </a:ln>
                          <a:solidFill>
                            <a:srgbClr val="C00000"/>
                          </a:solidFill>
                          <a:effectLst/>
                          <a:latin typeface="+mj-lt"/>
                        </a:rPr>
                        <a:t>16.25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SAUM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UALR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rgbClr val="C00000"/>
                          </a:solidFill>
                          <a:effectLst/>
                          <a:latin typeface="+mn-lt"/>
                          <a:ea typeface="+mn-ea"/>
                          <a:cs typeface="+mn-cs"/>
                        </a:rPr>
                        <a:t>$</a:t>
                      </a:r>
                      <a:r>
                        <a:rPr kumimoji="0" lang="en-US" sz="2000" b="1" i="0" u="none" strike="noStrike" kern="1200" cap="none" normalizeH="0" baseline="0" dirty="0" smtClean="0">
                          <a:ln>
                            <a:noFill/>
                          </a:ln>
                          <a:solidFill>
                            <a:srgbClr val="C00000"/>
                          </a:solidFill>
                          <a:effectLst/>
                          <a:latin typeface="+mj-lt"/>
                          <a:ea typeface="+mn-ea"/>
                          <a:cs typeface="+mn-cs"/>
                        </a:rPr>
                        <a:t>18.75</a:t>
                      </a:r>
                      <a:endParaRPr kumimoji="0" lang="en-US" sz="2000" b="1" i="0" u="none" strike="noStrike" cap="none" normalizeH="0" baseline="0" dirty="0" smtClean="0">
                        <a:ln>
                          <a:noFill/>
                        </a:ln>
                        <a:solidFill>
                          <a:srgbClr val="C00000"/>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UAPB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57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j-lt"/>
                        </a:rPr>
                        <a:t>UCA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kern="1200" cap="none" normalizeH="0" baseline="0" dirty="0" smtClean="0">
                          <a:ln>
                            <a:noFill/>
                          </a:ln>
                          <a:solidFill>
                            <a:schemeClr val="tx1"/>
                          </a:solidFill>
                          <a:effectLst/>
                          <a:latin typeface="+mn-lt"/>
                          <a:ea typeface="+mn-ea"/>
                          <a:cs typeface="+mn-cs"/>
                        </a:rPr>
                        <a:t>$</a:t>
                      </a:r>
                      <a:r>
                        <a:rPr kumimoji="0" lang="en-US" sz="2000" b="1" i="0" u="none" strike="noStrike" cap="none" normalizeH="0" baseline="0" dirty="0" smtClean="0">
                          <a:ln>
                            <a:noFill/>
                          </a:ln>
                          <a:solidFill>
                            <a:schemeClr val="tx1"/>
                          </a:solidFill>
                          <a:effectLst/>
                          <a:latin typeface="+mj-lt"/>
                        </a:rPr>
                        <a:t>17.00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7613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612" y="951819"/>
            <a:ext cx="5591175" cy="5476875"/>
          </a:xfrm>
          <a:prstGeom prst="rect">
            <a:avLst/>
          </a:prstGeom>
        </p:spPr>
      </p:pic>
      <p:sp>
        <p:nvSpPr>
          <p:cNvPr id="3" name="Title 3"/>
          <p:cNvSpPr txBox="1">
            <a:spLocks/>
          </p:cNvSpPr>
          <p:nvPr/>
        </p:nvSpPr>
        <p:spPr>
          <a:xfrm>
            <a:off x="0" y="0"/>
            <a:ext cx="9144000" cy="857250"/>
          </a:xfrm>
          <a:prstGeom prst="rect">
            <a:avLst/>
          </a:prstGeom>
          <a:solidFill>
            <a:srgbClr val="FF0000"/>
          </a:solidFill>
          <a:ln>
            <a:solidFill>
              <a:srgbClr val="FF0000"/>
            </a:solidFill>
          </a:ln>
        </p:spPr>
        <p:txBody>
          <a:bodyPr>
            <a:normAutofit/>
          </a:bodyPr>
          <a:lst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a:lstStyle>
          <a:p>
            <a:r>
              <a:rPr lang="en-US" sz="3600" dirty="0" smtClean="0">
                <a:solidFill>
                  <a:schemeClr val="bg1"/>
                </a:solidFill>
              </a:rPr>
              <a:t>Credentials-to-Careers</a:t>
            </a:r>
            <a:endParaRPr lang="en-US" sz="3600"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84866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4400" dirty="0" smtClean="0"/>
              <a:t>2016 </a:t>
            </a:r>
            <a:r>
              <a:rPr lang="en-US" sz="4400" dirty="0" err="1" smtClean="0"/>
              <a:t>AHECB</a:t>
            </a:r>
            <a:r>
              <a:rPr lang="en-US" sz="4400" dirty="0" smtClean="0"/>
              <a:t> Meeting Schedule</a:t>
            </a:r>
            <a:r>
              <a:rPr lang="en-US" dirty="0" smtClean="0"/>
              <a:t/>
            </a:r>
            <a:br>
              <a:rPr lang="en-US" dirty="0" smtClean="0"/>
            </a:br>
            <a:r>
              <a:rPr lang="en-US" dirty="0" smtClean="0"/>
              <a:t>Proposed Dates</a:t>
            </a:r>
            <a:endParaRPr lang="en-US" dirty="0"/>
          </a:p>
        </p:txBody>
      </p:sp>
      <p:sp>
        <p:nvSpPr>
          <p:cNvPr id="6" name="Content Placeholder 5"/>
          <p:cNvSpPr>
            <a:spLocks noGrp="1"/>
          </p:cNvSpPr>
          <p:nvPr>
            <p:ph sz="half" idx="10"/>
          </p:nvPr>
        </p:nvSpPr>
        <p:spPr>
          <a:xfrm>
            <a:off x="563732" y="2008575"/>
            <a:ext cx="8229600" cy="3753033"/>
          </a:xfrm>
        </p:spPr>
        <p:txBody>
          <a:bodyPr/>
          <a:lstStyle/>
          <a:p>
            <a:pPr marL="0" indent="0">
              <a:spcBef>
                <a:spcPts val="0"/>
              </a:spcBef>
              <a:buNone/>
            </a:pPr>
            <a:r>
              <a:rPr lang="en-US" dirty="0" smtClean="0"/>
              <a:t>January 29, 2016			Arkansas Department of Higher Education</a:t>
            </a:r>
          </a:p>
          <a:p>
            <a:pPr marL="0" indent="0">
              <a:spcBef>
                <a:spcPts val="0"/>
              </a:spcBef>
              <a:buNone/>
            </a:pPr>
            <a:r>
              <a:rPr lang="en-US" dirty="0"/>
              <a:t>	</a:t>
            </a:r>
            <a:r>
              <a:rPr lang="en-US" dirty="0" smtClean="0"/>
              <a:t>				Little Rock</a:t>
            </a:r>
          </a:p>
          <a:p>
            <a:pPr marL="0" indent="0">
              <a:spcBef>
                <a:spcPts val="0"/>
              </a:spcBef>
              <a:buNone/>
            </a:pPr>
            <a:endParaRPr lang="en-US" dirty="0"/>
          </a:p>
          <a:p>
            <a:pPr marL="0" indent="0">
              <a:spcBef>
                <a:spcPts val="0"/>
              </a:spcBef>
              <a:buNone/>
            </a:pPr>
            <a:r>
              <a:rPr lang="en-US" dirty="0" smtClean="0"/>
              <a:t>April 21-22, 2016			National Park College</a:t>
            </a:r>
          </a:p>
          <a:p>
            <a:pPr marL="0" indent="0">
              <a:spcBef>
                <a:spcPts val="0"/>
              </a:spcBef>
              <a:buNone/>
            </a:pPr>
            <a:r>
              <a:rPr lang="en-US" dirty="0"/>
              <a:t>	</a:t>
            </a:r>
            <a:r>
              <a:rPr lang="en-US" dirty="0" smtClean="0"/>
              <a:t>				Hot Springs</a:t>
            </a:r>
          </a:p>
          <a:p>
            <a:pPr marL="0" indent="0">
              <a:spcBef>
                <a:spcPts val="0"/>
              </a:spcBef>
              <a:buNone/>
            </a:pPr>
            <a:endParaRPr lang="en-US" dirty="0"/>
          </a:p>
          <a:p>
            <a:pPr marL="0" indent="0">
              <a:spcBef>
                <a:spcPts val="0"/>
              </a:spcBef>
              <a:buNone/>
            </a:pPr>
            <a:r>
              <a:rPr lang="en-US" dirty="0" smtClean="0"/>
              <a:t>July 29, 2016		</a:t>
            </a:r>
            <a:r>
              <a:rPr lang="en-US" dirty="0"/>
              <a:t>	Arkansas Department of Higher Education</a:t>
            </a:r>
          </a:p>
          <a:p>
            <a:pPr marL="0" indent="0">
              <a:spcBef>
                <a:spcPts val="0"/>
              </a:spcBef>
              <a:buNone/>
            </a:pPr>
            <a:r>
              <a:rPr lang="en-US" dirty="0"/>
              <a:t>					Little </a:t>
            </a:r>
            <a:r>
              <a:rPr lang="en-US" dirty="0" smtClean="0"/>
              <a:t>Rock</a:t>
            </a:r>
          </a:p>
          <a:p>
            <a:pPr marL="0" indent="0">
              <a:spcBef>
                <a:spcPts val="0"/>
              </a:spcBef>
              <a:buNone/>
            </a:pPr>
            <a:endParaRPr lang="en-US" dirty="0"/>
          </a:p>
          <a:p>
            <a:pPr marL="0" indent="0">
              <a:spcBef>
                <a:spcPts val="0"/>
              </a:spcBef>
              <a:buNone/>
            </a:pPr>
            <a:r>
              <a:rPr lang="en-US" dirty="0"/>
              <a:t>October 28, 2016			Arkansas Department of Higher Education</a:t>
            </a:r>
          </a:p>
          <a:p>
            <a:pPr marL="0" indent="0">
              <a:spcBef>
                <a:spcPts val="0"/>
              </a:spcBef>
              <a:buNone/>
            </a:pPr>
            <a:r>
              <a:rPr lang="en-US" dirty="0"/>
              <a:t>					Little Rock</a:t>
            </a:r>
          </a:p>
          <a:p>
            <a:pPr marL="0" indent="0">
              <a:spcBef>
                <a:spcPts val="0"/>
              </a:spcBef>
              <a:buNone/>
            </a:pPr>
            <a:endParaRPr lang="en-US" dirty="0"/>
          </a:p>
        </p:txBody>
      </p:sp>
    </p:spTree>
    <p:extLst>
      <p:ext uri="{BB962C8B-B14F-4D97-AF65-F5344CB8AC3E}">
        <p14:creationId xmlns:p14="http://schemas.microsoft.com/office/powerpoint/2010/main" val="2002148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3371850"/>
            <a:ext cx="6400800" cy="1485900"/>
          </a:xfrm>
        </p:spPr>
        <p:txBody>
          <a:bodyPr/>
          <a:lstStyle/>
          <a:p>
            <a:r>
              <a:rPr lang="en-US" sz="2100" dirty="0"/>
              <a:t>Agenda item no. 3:</a:t>
            </a:r>
            <a:br>
              <a:rPr lang="en-US" sz="2100" dirty="0"/>
            </a:br>
            <a:r>
              <a:rPr lang="en-US" sz="2100" dirty="0"/>
              <a:t>Amendment to the Performance Based Funding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endParaRPr lang="en-US" sz="2100" dirty="0"/>
          </a:p>
        </p:txBody>
      </p:sp>
      <p:sp>
        <p:nvSpPr>
          <p:cNvPr id="3" name="Subtitle 2"/>
          <p:cNvSpPr>
            <a:spLocks noGrp="1"/>
          </p:cNvSpPr>
          <p:nvPr>
            <p:ph type="body" idx="1"/>
          </p:nvPr>
        </p:nvSpPr>
        <p:spPr>
          <a:xfrm>
            <a:off x="1485900" y="2171700"/>
            <a:ext cx="6000750" cy="108585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7200" dirty="0"/>
              <a:t>Dr. Brett Powell</a:t>
            </a:r>
          </a:p>
          <a:p>
            <a:r>
              <a:rPr lang="en-US" sz="7200" dirty="0"/>
              <a:t>Director</a:t>
            </a:r>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259681" y="308372"/>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373981" y="422672"/>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488281" y="536972"/>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281" y="3393281"/>
            <a:ext cx="71438" cy="714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281" y="3393281"/>
            <a:ext cx="71438" cy="714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281" y="3393281"/>
            <a:ext cx="71438" cy="714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281" y="3393281"/>
            <a:ext cx="71438" cy="71438"/>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Tree>
    <p:extLst>
      <p:ext uri="{BB962C8B-B14F-4D97-AF65-F5344CB8AC3E}">
        <p14:creationId xmlns:p14="http://schemas.microsoft.com/office/powerpoint/2010/main" val="2014526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039257"/>
          </a:xfrm>
        </p:spPr>
        <p:txBody>
          <a:bodyPr>
            <a:noAutofit/>
          </a:bodyPr>
          <a:lstStyle/>
          <a:p>
            <a:r>
              <a:rPr lang="en-US" sz="2850" dirty="0"/>
              <a:t>Performance Based </a:t>
            </a:r>
            <a:r>
              <a:rPr lang="en-US" sz="2850" dirty="0" smtClean="0"/>
              <a:t>Funding Policy </a:t>
            </a:r>
            <a:r>
              <a:rPr lang="en-US" sz="2850" dirty="0"/>
              <a:t>Updates</a:t>
            </a:r>
          </a:p>
        </p:txBody>
      </p:sp>
      <p:sp>
        <p:nvSpPr>
          <p:cNvPr id="5" name="Content Placeholder 4"/>
          <p:cNvSpPr>
            <a:spLocks noGrp="1"/>
          </p:cNvSpPr>
          <p:nvPr>
            <p:ph sz="half" idx="10"/>
          </p:nvPr>
        </p:nvSpPr>
        <p:spPr>
          <a:xfrm>
            <a:off x="150921" y="1509206"/>
            <a:ext cx="8993079" cy="5122414"/>
          </a:xfrm>
        </p:spPr>
        <p:txBody>
          <a:bodyPr/>
          <a:lstStyle/>
          <a:p>
            <a:pPr marL="0" indent="0">
              <a:buNone/>
              <a:tabLst>
                <a:tab pos="126206" algn="l"/>
              </a:tabLst>
            </a:pPr>
            <a:r>
              <a:rPr lang="en-US" sz="2000" dirty="0"/>
              <a:t>Updates:</a:t>
            </a:r>
          </a:p>
          <a:p>
            <a:pPr>
              <a:tabLst>
                <a:tab pos="126206" algn="l"/>
              </a:tabLst>
            </a:pPr>
            <a:r>
              <a:rPr lang="en-US" sz="2200" dirty="0" smtClean="0"/>
              <a:t>Performance Funding scoring requirements for Universities &amp; Colleges</a:t>
            </a:r>
          </a:p>
          <a:p>
            <a:pPr lvl="1">
              <a:tabLst>
                <a:tab pos="126206" algn="l"/>
              </a:tabLst>
            </a:pPr>
            <a:r>
              <a:rPr lang="en-US" sz="1600" dirty="0" smtClean="0"/>
              <a:t>To maintain 100% of performance funding, a minimum score of 6 out of 10 is required</a:t>
            </a:r>
          </a:p>
          <a:p>
            <a:pPr lvl="1">
              <a:tabLst>
                <a:tab pos="126206" algn="l"/>
              </a:tabLst>
            </a:pPr>
            <a:r>
              <a:rPr lang="en-US" sz="1600" dirty="0" smtClean="0"/>
              <a:t>If </a:t>
            </a:r>
            <a:r>
              <a:rPr lang="en-US" sz="1600" dirty="0"/>
              <a:t>score is below 6, performance funding may be reduced using a graduated scale based on an institution’s score</a:t>
            </a:r>
          </a:p>
          <a:p>
            <a:pPr lvl="1">
              <a:tabLst>
                <a:tab pos="126206" algn="l"/>
              </a:tabLst>
            </a:pPr>
            <a:endParaRPr lang="en-US" sz="1200" dirty="0"/>
          </a:p>
          <a:p>
            <a:pPr>
              <a:tabLst>
                <a:tab pos="126206" algn="l"/>
              </a:tabLst>
            </a:pPr>
            <a:r>
              <a:rPr lang="en-US" sz="2200" dirty="0"/>
              <a:t>Distribution of Performance Funding</a:t>
            </a:r>
          </a:p>
          <a:p>
            <a:pPr lvl="1">
              <a:tabLst>
                <a:tab pos="126206" algn="l"/>
              </a:tabLst>
            </a:pPr>
            <a:r>
              <a:rPr lang="en-US" sz="1600" dirty="0"/>
              <a:t>Institutions that meet minimum score requirements will maintain 100% of their performance funds</a:t>
            </a:r>
          </a:p>
          <a:p>
            <a:pPr lvl="1">
              <a:tabLst>
                <a:tab pos="126206" algn="l"/>
              </a:tabLst>
            </a:pPr>
            <a:r>
              <a:rPr lang="en-US" sz="1600" dirty="0"/>
              <a:t>Performance funds for institutions that score below the minimum score requirements will be redistributed based on the following:</a:t>
            </a:r>
          </a:p>
          <a:p>
            <a:pPr lvl="2">
              <a:tabLst>
                <a:tab pos="126206" algn="l"/>
              </a:tabLst>
            </a:pPr>
            <a:r>
              <a:rPr lang="en-US" sz="1600" dirty="0">
                <a:latin typeface="+mj-lt"/>
              </a:rPr>
              <a:t>First year minimum score not met an improvement plan may be submitted to earn back performance funds</a:t>
            </a:r>
          </a:p>
          <a:p>
            <a:pPr lvl="2">
              <a:tabLst>
                <a:tab pos="126206" algn="l"/>
              </a:tabLst>
            </a:pPr>
            <a:r>
              <a:rPr lang="en-US" sz="1600" dirty="0">
                <a:latin typeface="+mj-lt"/>
              </a:rPr>
              <a:t>Second consecutive year and each consecutive year thereafter that the minimum score is not </a:t>
            </a:r>
            <a:endParaRPr lang="en-US" sz="1600" dirty="0" smtClean="0">
              <a:latin typeface="+mj-lt"/>
            </a:endParaRPr>
          </a:p>
          <a:p>
            <a:pPr marL="685800" lvl="2" indent="0">
              <a:buNone/>
              <a:tabLst>
                <a:tab pos="126206" algn="l"/>
              </a:tabLst>
            </a:pPr>
            <a:r>
              <a:rPr lang="en-US" sz="1600" dirty="0" smtClean="0">
                <a:latin typeface="+mj-lt"/>
              </a:rPr>
              <a:t>    met</a:t>
            </a:r>
            <a:r>
              <a:rPr lang="en-US" sz="1600" dirty="0">
                <a:latin typeface="+mj-lt"/>
              </a:rPr>
              <a:t>, funds will be redistributed on a competitive basis to other institutions that meet the </a:t>
            </a:r>
            <a:endParaRPr lang="en-US" sz="1600" dirty="0" smtClean="0">
              <a:latin typeface="+mj-lt"/>
            </a:endParaRPr>
          </a:p>
          <a:p>
            <a:pPr marL="685800" lvl="2" indent="0">
              <a:buNone/>
              <a:tabLst>
                <a:tab pos="126206" algn="l"/>
              </a:tabLst>
            </a:pPr>
            <a:r>
              <a:rPr lang="en-US" sz="1600" dirty="0">
                <a:latin typeface="+mj-lt"/>
              </a:rPr>
              <a:t> </a:t>
            </a:r>
            <a:r>
              <a:rPr lang="en-US" sz="1600" dirty="0" smtClean="0">
                <a:latin typeface="+mj-lt"/>
              </a:rPr>
              <a:t>   minimum </a:t>
            </a:r>
            <a:r>
              <a:rPr lang="en-US" sz="1600" dirty="0">
                <a:latin typeface="+mj-lt"/>
              </a:rPr>
              <a:t>score requirements</a:t>
            </a:r>
          </a:p>
          <a:p>
            <a:pPr lvl="2">
              <a:tabLst>
                <a:tab pos="126206" algn="l"/>
              </a:tabLst>
            </a:pPr>
            <a:endParaRPr lang="en-US" sz="1050" dirty="0">
              <a:latin typeface="+mj-lt"/>
            </a:endParaRPr>
          </a:p>
          <a:p>
            <a:pPr marL="342900" lvl="1" indent="0">
              <a:buNone/>
              <a:tabLst>
                <a:tab pos="126206" algn="l"/>
              </a:tabLst>
            </a:pPr>
            <a:endParaRPr lang="en-US" sz="1200" dirty="0"/>
          </a:p>
        </p:txBody>
      </p:sp>
    </p:spTree>
    <p:extLst>
      <p:ext uri="{BB962C8B-B14F-4D97-AF65-F5344CB8AC3E}">
        <p14:creationId xmlns:p14="http://schemas.microsoft.com/office/powerpoint/2010/main" val="1971769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039257"/>
          </a:xfrm>
        </p:spPr>
        <p:txBody>
          <a:bodyPr>
            <a:noAutofit/>
          </a:bodyPr>
          <a:lstStyle/>
          <a:p>
            <a:r>
              <a:rPr lang="en-US" sz="2850" dirty="0"/>
              <a:t>Performance Based </a:t>
            </a:r>
            <a:r>
              <a:rPr lang="en-US" sz="2850" dirty="0" smtClean="0"/>
              <a:t>Funding Policy </a:t>
            </a:r>
            <a:r>
              <a:rPr lang="en-US" sz="2850" dirty="0"/>
              <a:t>Updates</a:t>
            </a:r>
          </a:p>
        </p:txBody>
      </p:sp>
      <p:pic>
        <p:nvPicPr>
          <p:cNvPr id="4" name="Picture 3"/>
          <p:cNvPicPr>
            <a:picLocks noChangeAspect="1"/>
          </p:cNvPicPr>
          <p:nvPr/>
        </p:nvPicPr>
        <p:blipFill>
          <a:blip r:embed="rId2"/>
          <a:stretch>
            <a:fillRect/>
          </a:stretch>
        </p:blipFill>
        <p:spPr>
          <a:xfrm>
            <a:off x="562617" y="2041297"/>
            <a:ext cx="7843381" cy="4533674"/>
          </a:xfrm>
          <a:prstGeom prst="rect">
            <a:avLst/>
          </a:prstGeom>
        </p:spPr>
      </p:pic>
      <p:sp>
        <p:nvSpPr>
          <p:cNvPr id="7" name="TextBox 6"/>
          <p:cNvSpPr txBox="1"/>
          <p:nvPr/>
        </p:nvSpPr>
        <p:spPr>
          <a:xfrm>
            <a:off x="2728685" y="1516743"/>
            <a:ext cx="3214915" cy="369332"/>
          </a:xfrm>
          <a:prstGeom prst="rect">
            <a:avLst/>
          </a:prstGeom>
          <a:noFill/>
        </p:spPr>
        <p:txBody>
          <a:bodyPr wrap="square" rtlCol="0">
            <a:spAutoFit/>
          </a:bodyPr>
          <a:lstStyle/>
          <a:p>
            <a:r>
              <a:rPr lang="en-US" dirty="0" smtClean="0"/>
              <a:t>Performance Improvement Plan</a:t>
            </a:r>
            <a:endParaRPr lang="en-US" dirty="0"/>
          </a:p>
        </p:txBody>
      </p:sp>
    </p:spTree>
    <p:extLst>
      <p:ext uri="{BB962C8B-B14F-4D97-AF65-F5344CB8AC3E}">
        <p14:creationId xmlns:p14="http://schemas.microsoft.com/office/powerpoint/2010/main" val="2267214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College-Going Rate</a:t>
            </a:r>
            <a:endParaRPr lang="en-US" sz="16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AHECB Meeting of July 31, 2015</a:t>
            </a:r>
            <a:endParaRPr lang="en-US" dirty="0"/>
          </a:p>
        </p:txBody>
      </p:sp>
    </p:spTree>
    <p:extLst>
      <p:ext uri="{BB962C8B-B14F-4D97-AF65-F5344CB8AC3E}">
        <p14:creationId xmlns:p14="http://schemas.microsoft.com/office/powerpoint/2010/main" val="2352411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830997"/>
          </a:xfrm>
          <a:prstGeom prst="rect">
            <a:avLst/>
          </a:prstGeom>
          <a:solidFill>
            <a:schemeClr val="tx2"/>
          </a:solidFill>
        </p:spPr>
        <p:txBody>
          <a:bodyPr wrap="square" rtlCol="0">
            <a:spAutoFit/>
          </a:bodyPr>
          <a:lstStyle/>
          <a:p>
            <a:pPr algn="ctr"/>
            <a:r>
              <a:rPr lang="en-US" sz="4800" b="1" dirty="0" smtClean="0">
                <a:solidFill>
                  <a:prstClr val="white"/>
                </a:solidFill>
                <a:latin typeface="Times New Roman" pitchFamily="18" charset="0"/>
                <a:cs typeface="Times New Roman" pitchFamily="18" charset="0"/>
              </a:rPr>
              <a:t>Fifth Year of New Methodology</a:t>
            </a:r>
            <a:endParaRPr lang="en-US" sz="4800" b="1" dirty="0">
              <a:solidFill>
                <a:prstClr val="white"/>
              </a:solidFill>
              <a:latin typeface="Times New Roman" pitchFamily="18" charset="0"/>
              <a:cs typeface="Times New Roman" pitchFamily="18" charset="0"/>
            </a:endParaRPr>
          </a:p>
        </p:txBody>
      </p:sp>
      <p:sp>
        <p:nvSpPr>
          <p:cNvPr id="9" name="TextBox 8"/>
          <p:cNvSpPr txBox="1"/>
          <p:nvPr/>
        </p:nvSpPr>
        <p:spPr>
          <a:xfrm>
            <a:off x="533400" y="1447800"/>
            <a:ext cx="8077200" cy="4801314"/>
          </a:xfrm>
          <a:prstGeom prst="rect">
            <a:avLst/>
          </a:prstGeom>
          <a:noFill/>
        </p:spPr>
        <p:txBody>
          <a:bodyPr wrap="square" rtlCol="0">
            <a:spAutoFit/>
          </a:bodyPr>
          <a:lstStyle/>
          <a:p>
            <a:r>
              <a:rPr lang="en-US" dirty="0" smtClean="0">
                <a:solidFill>
                  <a:prstClr val="black"/>
                </a:solidFill>
                <a:latin typeface="Times New Roman" pitchFamily="18" charset="0"/>
                <a:cs typeface="Times New Roman" pitchFamily="18" charset="0"/>
              </a:rPr>
              <a:t>New </a:t>
            </a:r>
            <a:r>
              <a:rPr lang="en-US" dirty="0">
                <a:solidFill>
                  <a:prstClr val="black"/>
                </a:solidFill>
                <a:latin typeface="Times New Roman" pitchFamily="18" charset="0"/>
                <a:cs typeface="Times New Roman" pitchFamily="18" charset="0"/>
              </a:rPr>
              <a:t>methodology focuses on students that </a:t>
            </a:r>
            <a:r>
              <a:rPr lang="en-US" b="1" dirty="0">
                <a:solidFill>
                  <a:srgbClr val="C00000"/>
                </a:solidFill>
                <a:latin typeface="Times New Roman" pitchFamily="18" charset="0"/>
                <a:cs typeface="Times New Roman" pitchFamily="18" charset="0"/>
              </a:rPr>
              <a:t>(1) graduated from an Arkansas public school district in Academic Year </a:t>
            </a:r>
            <a:r>
              <a:rPr lang="en-US" b="1" dirty="0" smtClean="0">
                <a:solidFill>
                  <a:srgbClr val="C00000"/>
                </a:solidFill>
                <a:latin typeface="Times New Roman" pitchFamily="18" charset="0"/>
                <a:cs typeface="Times New Roman" pitchFamily="18" charset="0"/>
              </a:rPr>
              <a:t>2012-2013, </a:t>
            </a:r>
            <a:r>
              <a:rPr lang="en-US" b="1" dirty="0">
                <a:solidFill>
                  <a:srgbClr val="C00000"/>
                </a:solidFill>
                <a:latin typeface="Times New Roman" pitchFamily="18" charset="0"/>
                <a:cs typeface="Times New Roman" pitchFamily="18" charset="0"/>
              </a:rPr>
              <a:t>(2) are first-time entering </a:t>
            </a:r>
            <a:r>
              <a:rPr lang="en-US" b="1" dirty="0" smtClean="0">
                <a:solidFill>
                  <a:srgbClr val="C00000"/>
                </a:solidFill>
                <a:latin typeface="Times New Roman" pitchFamily="18" charset="0"/>
                <a:cs typeface="Times New Roman" pitchFamily="18" charset="0"/>
              </a:rPr>
              <a:t>students in 2013 Fall term, </a:t>
            </a:r>
            <a:r>
              <a:rPr lang="en-US" b="1" dirty="0">
                <a:solidFill>
                  <a:srgbClr val="C00000"/>
                </a:solidFill>
                <a:latin typeface="Times New Roman" pitchFamily="18" charset="0"/>
                <a:cs typeface="Times New Roman" pitchFamily="18" charset="0"/>
              </a:rPr>
              <a:t>and (3) are Arkansas residents</a:t>
            </a:r>
            <a:r>
              <a:rPr lang="en-US" dirty="0">
                <a:solidFill>
                  <a:prstClr val="black"/>
                </a:solidFill>
                <a:latin typeface="Times New Roman" pitchFamily="18" charset="0"/>
                <a:cs typeface="Times New Roman" pitchFamily="18" charset="0"/>
              </a:rPr>
              <a:t>.  This new methodology more closely follows that used by the National Center for Education Statistics (</a:t>
            </a:r>
            <a:r>
              <a:rPr lang="en-US" dirty="0" smtClean="0">
                <a:solidFill>
                  <a:prstClr val="black"/>
                </a:solidFill>
                <a:latin typeface="Times New Roman" pitchFamily="18" charset="0"/>
                <a:cs typeface="Times New Roman" pitchFamily="18" charset="0"/>
              </a:rPr>
              <a:t>NCES</a:t>
            </a:r>
            <a:r>
              <a:rPr lang="en-US" dirty="0">
                <a:solidFill>
                  <a:prstClr val="black"/>
                </a:solidFill>
                <a:latin typeface="Times New Roman" pitchFamily="18" charset="0"/>
                <a:cs typeface="Times New Roman" pitchFamily="18" charset="0"/>
              </a:rPr>
              <a:t>).  However, there are three differences: </a:t>
            </a:r>
          </a:p>
          <a:p>
            <a:r>
              <a:rPr lang="en-US" dirty="0" smtClean="0">
                <a:solidFill>
                  <a:prstClr val="black"/>
                </a:solidFill>
                <a:latin typeface="Times New Roman" pitchFamily="18" charset="0"/>
                <a:cs typeface="Times New Roman" pitchFamily="18" charset="0"/>
              </a:rPr>
              <a:t>1.  NCES </a:t>
            </a:r>
            <a:r>
              <a:rPr lang="en-US" dirty="0">
                <a:solidFill>
                  <a:prstClr val="black"/>
                </a:solidFill>
                <a:latin typeface="Times New Roman" pitchFamily="18" charset="0"/>
                <a:cs typeface="Times New Roman" pitchFamily="18" charset="0"/>
              </a:rPr>
              <a:t>filters by the age range of 16-24 – ADHE ignores age but focuses on high school graduates from the previous year as most all high school graduates are between the ages of 16 and 24; </a:t>
            </a:r>
          </a:p>
          <a:p>
            <a:r>
              <a:rPr lang="en-US" dirty="0" smtClean="0">
                <a:solidFill>
                  <a:prstClr val="black"/>
                </a:solidFill>
                <a:latin typeface="Times New Roman" pitchFamily="18" charset="0"/>
                <a:cs typeface="Times New Roman" pitchFamily="18" charset="0"/>
              </a:rPr>
              <a:t>2.  NCES </a:t>
            </a:r>
            <a:r>
              <a:rPr lang="en-US" dirty="0">
                <a:solidFill>
                  <a:prstClr val="black"/>
                </a:solidFill>
                <a:latin typeface="Times New Roman" pitchFamily="18" charset="0"/>
                <a:cs typeface="Times New Roman" pitchFamily="18" charset="0"/>
              </a:rPr>
              <a:t>includes GED students as their report is based on a survey.  ADHE does not have data on annual graduating classes of GED students, therefore, GED students are excluded; and</a:t>
            </a:r>
          </a:p>
          <a:p>
            <a:r>
              <a:rPr lang="en-US" dirty="0" smtClean="0">
                <a:solidFill>
                  <a:prstClr val="black"/>
                </a:solidFill>
                <a:latin typeface="Times New Roman" pitchFamily="18" charset="0"/>
                <a:cs typeface="Times New Roman" pitchFamily="18" charset="0"/>
              </a:rPr>
              <a:t>3.  Since </a:t>
            </a:r>
            <a:r>
              <a:rPr lang="en-US" dirty="0">
                <a:solidFill>
                  <a:prstClr val="black"/>
                </a:solidFill>
                <a:latin typeface="Times New Roman" pitchFamily="18" charset="0"/>
                <a:cs typeface="Times New Roman" pitchFamily="18" charset="0"/>
              </a:rPr>
              <a:t>the NCES report is a survey, it may include private high schools and home school students.  ADHE has no data on annual graduating classes of private high schools or home school students. </a:t>
            </a:r>
            <a:r>
              <a:rPr lang="en-US" dirty="0" smtClean="0">
                <a:solidFill>
                  <a:prstClr val="black"/>
                </a:solidFill>
                <a:latin typeface="Times New Roman" pitchFamily="18" charset="0"/>
                <a:cs typeface="Times New Roman" pitchFamily="18" charset="0"/>
              </a:rPr>
              <a:t>ADHE </a:t>
            </a:r>
            <a:r>
              <a:rPr lang="en-US" dirty="0">
                <a:solidFill>
                  <a:prstClr val="black"/>
                </a:solidFill>
                <a:latin typeface="Times New Roman" pitchFamily="18" charset="0"/>
                <a:cs typeface="Times New Roman" pitchFamily="18" charset="0"/>
              </a:rPr>
              <a:t>does obtain data on graduating classes of Arkansas public high schools (from the Arkansas Department of Education).  </a:t>
            </a:r>
            <a:r>
              <a:rPr lang="en-US" b="1" dirty="0">
                <a:solidFill>
                  <a:srgbClr val="C00000"/>
                </a:solidFill>
                <a:latin typeface="Times New Roman" pitchFamily="18" charset="0"/>
                <a:cs typeface="Times New Roman" pitchFamily="18" charset="0"/>
              </a:rPr>
              <a:t>Therefore, the new methodology is a College-Going Rate calculation for </a:t>
            </a:r>
            <a:r>
              <a:rPr lang="en-US" b="1" u="sng" dirty="0">
                <a:solidFill>
                  <a:srgbClr val="C00000"/>
                </a:solidFill>
                <a:latin typeface="Times New Roman" pitchFamily="18" charset="0"/>
                <a:cs typeface="Times New Roman" pitchFamily="18" charset="0"/>
              </a:rPr>
              <a:t>Arkansas public high school graduates </a:t>
            </a:r>
            <a:r>
              <a:rPr lang="en-US" b="1" u="sng" dirty="0" smtClean="0">
                <a:solidFill>
                  <a:srgbClr val="C00000"/>
                </a:solidFill>
                <a:latin typeface="Times New Roman" pitchFamily="18" charset="0"/>
                <a:cs typeface="Times New Roman" pitchFamily="18" charset="0"/>
              </a:rPr>
              <a:t>only</a:t>
            </a:r>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attending college in Arkansas.</a:t>
            </a:r>
            <a:endParaRPr lang="en-US"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2681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590800"/>
            <a:ext cx="7620000" cy="2677656"/>
          </a:xfrm>
          <a:prstGeom prst="rect">
            <a:avLst/>
          </a:prstGeom>
          <a:noFill/>
        </p:spPr>
        <p:txBody>
          <a:bodyPr wrap="square" rtlCol="0">
            <a:spAutoFit/>
          </a:bodyPr>
          <a:lstStyle/>
          <a:p>
            <a:r>
              <a:rPr lang="en-US" sz="2400" dirty="0">
                <a:solidFill>
                  <a:prstClr val="black"/>
                </a:solidFill>
                <a:latin typeface="Times New Roman" pitchFamily="18" charset="0"/>
                <a:cs typeface="Times New Roman" pitchFamily="18" charset="0"/>
              </a:rPr>
              <a:t>The old methodology consisted of the Fall student cohort including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1) first-time,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2) full-time, and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3) on-campus that attend an Arkansas public </a:t>
            </a:r>
            <a:r>
              <a:rPr lang="en-US" sz="2400" dirty="0" smtClean="0">
                <a:solidFill>
                  <a:prstClr val="black"/>
                </a:solidFill>
                <a:latin typeface="Times New Roman" pitchFamily="18" charset="0"/>
                <a:cs typeface="Times New Roman" pitchFamily="18" charset="0"/>
              </a:rPr>
              <a:t>		or </a:t>
            </a:r>
            <a:r>
              <a:rPr lang="en-US" sz="2400" dirty="0">
                <a:solidFill>
                  <a:prstClr val="black"/>
                </a:solidFill>
                <a:latin typeface="Times New Roman" pitchFamily="18" charset="0"/>
                <a:cs typeface="Times New Roman" pitchFamily="18" charset="0"/>
              </a:rPr>
              <a:t>independent institution after completing </a:t>
            </a:r>
            <a:r>
              <a:rPr lang="en-US" sz="2400" dirty="0" smtClean="0">
                <a:solidFill>
                  <a:prstClr val="black"/>
                </a:solidFill>
                <a:latin typeface="Times New Roman" pitchFamily="18" charset="0"/>
                <a:cs typeface="Times New Roman" pitchFamily="18" charset="0"/>
              </a:rPr>
              <a:t>high 	school </a:t>
            </a:r>
            <a:r>
              <a:rPr lang="en-US" sz="2400" dirty="0">
                <a:solidFill>
                  <a:prstClr val="black"/>
                </a:solidFill>
                <a:latin typeface="Times New Roman" pitchFamily="18" charset="0"/>
                <a:cs typeface="Times New Roman" pitchFamily="18" charset="0"/>
              </a:rPr>
              <a:t>or GED. </a:t>
            </a:r>
          </a:p>
        </p:txBody>
      </p:sp>
      <p:sp>
        <p:nvSpPr>
          <p:cNvPr id="6" name="TextBox 5"/>
          <p:cNvSpPr txBox="1"/>
          <p:nvPr/>
        </p:nvSpPr>
        <p:spPr>
          <a:xfrm>
            <a:off x="-23191" y="1676400"/>
            <a:ext cx="9149443" cy="830997"/>
          </a:xfrm>
          <a:prstGeom prst="rect">
            <a:avLst/>
          </a:prstGeom>
          <a:noFill/>
        </p:spPr>
        <p:txBody>
          <a:bodyPr wrap="square" rtlCol="0">
            <a:spAutoFit/>
          </a:bodyPr>
          <a:lstStyle/>
          <a:p>
            <a:pPr algn="ctr"/>
            <a:r>
              <a:rPr lang="en-US" sz="2400" b="1" dirty="0" smtClean="0">
                <a:solidFill>
                  <a:prstClr val="black"/>
                </a:solidFill>
                <a:latin typeface="Times New Roman" pitchFamily="18" charset="0"/>
                <a:cs typeface="Times New Roman" pitchFamily="18" charset="0"/>
              </a:rPr>
              <a:t>The Old Methodology Did </a:t>
            </a:r>
            <a:r>
              <a:rPr lang="en-US" sz="2400" b="1" u="sng" dirty="0" smtClean="0">
                <a:solidFill>
                  <a:prstClr val="black"/>
                </a:solidFill>
                <a:latin typeface="Times New Roman" pitchFamily="18" charset="0"/>
                <a:cs typeface="Times New Roman" pitchFamily="18" charset="0"/>
              </a:rPr>
              <a:t>Not</a:t>
            </a:r>
            <a:r>
              <a:rPr lang="en-US" sz="2400" b="1" dirty="0" smtClean="0">
                <a:solidFill>
                  <a:prstClr val="black"/>
                </a:solidFill>
                <a:latin typeface="Times New Roman" pitchFamily="18" charset="0"/>
                <a:cs typeface="Times New Roman" pitchFamily="18" charset="0"/>
              </a:rPr>
              <a:t> </a:t>
            </a:r>
          </a:p>
          <a:p>
            <a:pPr algn="ctr"/>
            <a:r>
              <a:rPr lang="en-US" sz="2400" b="1" dirty="0" smtClean="0">
                <a:solidFill>
                  <a:prstClr val="black"/>
                </a:solidFill>
                <a:latin typeface="Times New Roman" pitchFamily="18" charset="0"/>
                <a:cs typeface="Times New Roman" pitchFamily="18" charset="0"/>
              </a:rPr>
              <a:t>Measure College-Going Rate</a:t>
            </a:r>
            <a:endParaRPr lang="en-US" sz="2400" b="1" dirty="0">
              <a:solidFill>
                <a:prstClr val="black"/>
              </a:solidFill>
              <a:latin typeface="Times New Roman" pitchFamily="18" charset="0"/>
              <a:cs typeface="Times New Roman" pitchFamily="18" charset="0"/>
            </a:endParaRPr>
          </a:p>
        </p:txBody>
      </p:sp>
      <p:sp>
        <p:nvSpPr>
          <p:cNvPr id="4" name="TextBox 3"/>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Why Did the Methodology Change?</a:t>
            </a:r>
            <a:endParaRPr lang="en-US" sz="3600" b="1" dirty="0">
              <a:solidFill>
                <a:prstClr val="white"/>
              </a:solidFill>
              <a:latin typeface="Times New Roman" pitchFamily="18" charset="0"/>
              <a:cs typeface="Times New Roman" pitchFamily="18" charset="0"/>
            </a:endParaRPr>
          </a:p>
        </p:txBody>
      </p:sp>
      <p:sp>
        <p:nvSpPr>
          <p:cNvPr id="2" name="TextBox 1"/>
          <p:cNvSpPr txBox="1"/>
          <p:nvPr/>
        </p:nvSpPr>
        <p:spPr>
          <a:xfrm>
            <a:off x="838200" y="5486400"/>
            <a:ext cx="7848600" cy="646331"/>
          </a:xfrm>
          <a:prstGeom prst="rect">
            <a:avLst/>
          </a:prstGeom>
          <a:noFill/>
        </p:spPr>
        <p:txBody>
          <a:bodyPr wrap="squar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NOTE: An error was discovered in calculations.  Correction results in changes ranging </a:t>
            </a:r>
            <a:r>
              <a:rPr lang="en-US" smtClean="0">
                <a:solidFill>
                  <a:prstClr val="black"/>
                </a:solidFill>
                <a:latin typeface="Times New Roman" panose="02020603050405020304" pitchFamily="18" charset="0"/>
                <a:cs typeface="Times New Roman" panose="02020603050405020304" pitchFamily="18" charset="0"/>
              </a:rPr>
              <a:t>from 0.0% </a:t>
            </a:r>
            <a:r>
              <a:rPr lang="en-US" dirty="0" smtClean="0">
                <a:solidFill>
                  <a:prstClr val="black"/>
                </a:solidFill>
                <a:latin typeface="Times New Roman" panose="02020603050405020304" pitchFamily="18" charset="0"/>
                <a:cs typeface="Times New Roman" panose="02020603050405020304" pitchFamily="18" charset="0"/>
              </a:rPr>
              <a:t>to 3.5% differences.</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764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College-Going Rate is Down 1.3%</a:t>
            </a:r>
            <a:endParaRPr lang="en-US" sz="3600" b="1" dirty="0">
              <a:solidFill>
                <a:prstClr val="white"/>
              </a:solidFill>
              <a:latin typeface="Times New Roman" pitchFamily="18" charset="0"/>
              <a:cs typeface="Times New Roman" pitchFamily="18" charset="0"/>
            </a:endParaRPr>
          </a:p>
        </p:txBody>
      </p:sp>
      <p:sp>
        <p:nvSpPr>
          <p:cNvPr id="2" name="TextBox 1"/>
          <p:cNvSpPr txBox="1"/>
          <p:nvPr/>
        </p:nvSpPr>
        <p:spPr>
          <a:xfrm>
            <a:off x="495300" y="5715000"/>
            <a:ext cx="8153400" cy="646331"/>
          </a:xfrm>
          <a:prstGeom prst="rect">
            <a:avLst/>
          </a:prstGeom>
          <a:noFill/>
        </p:spPr>
        <p:txBody>
          <a:bodyPr wrap="square" rtlCol="0">
            <a:spAutoFit/>
          </a:bodyPr>
          <a:lstStyle/>
          <a:p>
            <a:r>
              <a:rPr lang="en-US" dirty="0" smtClean="0">
                <a:solidFill>
                  <a:prstClr val="black"/>
                </a:solidFill>
              </a:rPr>
              <a:t>Arkansas’ rate has increased and leveled off with slight downward trend over last 2 fall terms</a:t>
            </a:r>
            <a:r>
              <a:rPr lang="en-US" dirty="0">
                <a:solidFill>
                  <a:prstClr val="black"/>
                </a:solidFill>
              </a:rPr>
              <a:t>. The national rate is trending downward for last 5 years. </a:t>
            </a:r>
          </a:p>
        </p:txBody>
      </p:sp>
      <p:graphicFrame>
        <p:nvGraphicFramePr>
          <p:cNvPr id="6" name="Chart 5"/>
          <p:cNvGraphicFramePr>
            <a:graphicFrameLocks/>
          </p:cNvGraphicFramePr>
          <p:nvPr>
            <p:extLst/>
          </p:nvPr>
        </p:nvGraphicFramePr>
        <p:xfrm>
          <a:off x="1143000" y="1371600"/>
          <a:ext cx="69342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3980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Students Entering College is Up</a:t>
            </a:r>
            <a:endParaRPr lang="en-US" sz="3600" b="1" dirty="0">
              <a:solidFill>
                <a:prstClr val="white"/>
              </a:solidFill>
              <a:latin typeface="Times New Roman" pitchFamily="18" charset="0"/>
              <a:cs typeface="Times New Roman" pitchFamily="18" charset="0"/>
            </a:endParaRPr>
          </a:p>
        </p:txBody>
      </p:sp>
      <p:graphicFrame>
        <p:nvGraphicFramePr>
          <p:cNvPr id="3" name="Table 2"/>
          <p:cNvGraphicFramePr>
            <a:graphicFrameLocks noGrp="1"/>
          </p:cNvGraphicFramePr>
          <p:nvPr>
            <p:extLst/>
          </p:nvPr>
        </p:nvGraphicFramePr>
        <p:xfrm>
          <a:off x="1143000" y="2133600"/>
          <a:ext cx="6858000" cy="1920240"/>
        </p:xfrm>
        <a:graphic>
          <a:graphicData uri="http://schemas.openxmlformats.org/drawingml/2006/table">
            <a:tbl>
              <a:tblPr firstRow="1" firstCol="1" bandRow="1">
                <a:tableStyleId>{5C22544A-7EE6-4342-B048-85BDC9FD1C3A}</a:tableStyleId>
              </a:tblPr>
              <a:tblGrid>
                <a:gridCol w="1714500"/>
                <a:gridCol w="1714500"/>
                <a:gridCol w="1714500"/>
                <a:gridCol w="1714500"/>
              </a:tblGrid>
              <a:tr h="37941">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Term</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Public HS Graduates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Those Entering College</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CGR</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2010 Fall</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28,939</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15,164</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52.4%</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2011 Fall</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28,921</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15,119</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52.3%</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2012 Fall</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28,896</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15,286</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52.9%</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2013 Fall</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29,714</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15,263</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51.4%</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2014 Fall</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30,800</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dirty="0">
                          <a:solidFill>
                            <a:srgbClr val="C00000"/>
                          </a:solidFill>
                          <a:effectLst/>
                          <a:latin typeface="Times New Roman" panose="02020603050405020304" pitchFamily="18" charset="0"/>
                          <a:cs typeface="Times New Roman" panose="02020603050405020304" pitchFamily="18" charset="0"/>
                        </a:rPr>
                        <a:t>15,419</a:t>
                      </a:r>
                      <a:endParaRPr lang="en-US"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50.1%</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1143000" y="4419600"/>
            <a:ext cx="6934200" cy="1200329"/>
          </a:xfrm>
          <a:prstGeom prst="rect">
            <a:avLst/>
          </a:prstGeom>
          <a:noFill/>
        </p:spPr>
        <p:txBody>
          <a:bodyPr wrap="square" rtlCol="0">
            <a:spAutoFit/>
          </a:bodyPr>
          <a:lstStyle/>
          <a:p>
            <a:r>
              <a:rPr lang="en-US" dirty="0" smtClean="0">
                <a:solidFill>
                  <a:prstClr val="black"/>
                </a:solidFill>
              </a:rPr>
              <a:t>While the College-Going Rate decreased slightly (1.3%), the actual number of public high school graduates entering college increased by 156.  The CGR decreased because the number of </a:t>
            </a:r>
            <a:r>
              <a:rPr lang="en-US" dirty="0">
                <a:solidFill>
                  <a:prstClr val="black"/>
                </a:solidFill>
              </a:rPr>
              <a:t>public high school </a:t>
            </a:r>
            <a:r>
              <a:rPr lang="en-US" dirty="0" smtClean="0">
                <a:solidFill>
                  <a:prstClr val="black"/>
                </a:solidFill>
              </a:rPr>
              <a:t>graduates increased by over 1,000.</a:t>
            </a:r>
          </a:p>
        </p:txBody>
      </p:sp>
    </p:spTree>
    <p:extLst>
      <p:ext uri="{BB962C8B-B14F-4D97-AF65-F5344CB8AC3E}">
        <p14:creationId xmlns:p14="http://schemas.microsoft.com/office/powerpoint/2010/main" val="130312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995812"/>
          </a:xfrm>
        </p:spPr>
        <p:txBody>
          <a:bodyPr>
            <a:noAutofit/>
          </a:bodyPr>
          <a:lstStyle/>
          <a:p>
            <a:pPr algn="ctr"/>
            <a:r>
              <a:rPr lang="en-US" sz="3600" dirty="0" smtClean="0"/>
              <a:t>Intercollegiate Athletic Report for 2015-16</a:t>
            </a:r>
          </a:p>
        </p:txBody>
      </p:sp>
      <p:pic>
        <p:nvPicPr>
          <p:cNvPr id="4" name="Picture 3"/>
          <p:cNvPicPr>
            <a:picLocks noChangeAspect="1"/>
          </p:cNvPicPr>
          <p:nvPr/>
        </p:nvPicPr>
        <p:blipFill>
          <a:blip r:embed="rId2"/>
          <a:stretch>
            <a:fillRect/>
          </a:stretch>
        </p:blipFill>
        <p:spPr>
          <a:xfrm>
            <a:off x="164191" y="1668764"/>
            <a:ext cx="8815618" cy="4465000"/>
          </a:xfrm>
          <a:prstGeom prst="rect">
            <a:avLst/>
          </a:prstGeom>
        </p:spPr>
      </p:pic>
    </p:spTree>
    <p:extLst>
      <p:ext uri="{BB962C8B-B14F-4D97-AF65-F5344CB8AC3E}">
        <p14:creationId xmlns:p14="http://schemas.microsoft.com/office/powerpoint/2010/main" val="4270229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Distribution by Institution Type: 2014 Fall</a:t>
            </a:r>
            <a:endParaRPr lang="en-US" sz="3600" b="1" dirty="0">
              <a:solidFill>
                <a:prstClr val="white"/>
              </a:solidFill>
              <a:latin typeface="Times New Roman" pitchFamily="18" charset="0"/>
              <a:cs typeface="Times New Roman" pitchFamily="18" charset="0"/>
            </a:endParaRPr>
          </a:p>
        </p:txBody>
      </p:sp>
      <p:grpSp>
        <p:nvGrpSpPr>
          <p:cNvPr id="4" name="Group 3"/>
          <p:cNvGrpSpPr/>
          <p:nvPr/>
        </p:nvGrpSpPr>
        <p:grpSpPr>
          <a:xfrm>
            <a:off x="838200" y="1447800"/>
            <a:ext cx="7620000" cy="4876800"/>
            <a:chOff x="0" y="0"/>
            <a:chExt cx="4572000" cy="2689225"/>
          </a:xfrm>
        </p:grpSpPr>
        <p:graphicFrame>
          <p:nvGraphicFramePr>
            <p:cNvPr id="5" name="Chart 4"/>
            <p:cNvGraphicFramePr/>
            <p:nvPr>
              <p:extLst/>
            </p:nvPr>
          </p:nvGraphicFramePr>
          <p:xfrm>
            <a:off x="0" y="0"/>
            <a:ext cx="4572000" cy="26892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p:nvPr/>
          </p:nvSpPr>
          <p:spPr>
            <a:xfrm>
              <a:off x="2657476" y="549275"/>
              <a:ext cx="1752600" cy="7143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800" dirty="0">
                  <a:solidFill>
                    <a:prstClr val="black"/>
                  </a:solidFill>
                  <a:latin typeface="Times New Roman" panose="02020603050405020304" pitchFamily="18" charset="0"/>
                  <a:cs typeface="Times New Roman" panose="02020603050405020304" pitchFamily="18" charset="0"/>
                </a:rPr>
                <a:t>4-Yr. Univ. = </a:t>
              </a:r>
              <a:r>
                <a:rPr lang="en-US" sz="1800" dirty="0" smtClean="0">
                  <a:solidFill>
                    <a:prstClr val="black"/>
                  </a:solidFill>
                  <a:latin typeface="Times New Roman" panose="02020603050405020304" pitchFamily="18" charset="0"/>
                  <a:cs typeface="Times New Roman" panose="02020603050405020304" pitchFamily="18" charset="0"/>
                </a:rPr>
                <a:t>61.9% | 31.0</a:t>
              </a:r>
              <a:r>
                <a:rPr lang="en-US" sz="1800" dirty="0">
                  <a:solidFill>
                    <a:prstClr val="black"/>
                  </a:solidFill>
                  <a:latin typeface="Times New Roman" panose="02020603050405020304" pitchFamily="18" charset="0"/>
                  <a:cs typeface="Times New Roman" panose="02020603050405020304" pitchFamily="18" charset="0"/>
                </a:rPr>
                <a:t>%</a:t>
              </a:r>
            </a:p>
            <a:p>
              <a:pPr algn="r"/>
              <a:r>
                <a:rPr lang="en-US" sz="1800" dirty="0">
                  <a:solidFill>
                    <a:prstClr val="black"/>
                  </a:solidFill>
                  <a:latin typeface="Times New Roman" panose="02020603050405020304" pitchFamily="18" charset="0"/>
                  <a:cs typeface="Times New Roman" panose="02020603050405020304" pitchFamily="18" charset="0"/>
                </a:rPr>
                <a:t>2-Yr. Coll. = 32.4</a:t>
              </a:r>
              <a:r>
                <a:rPr lang="en-US" sz="1800" dirty="0" smtClean="0">
                  <a:solidFill>
                    <a:prstClr val="black"/>
                  </a:solidFill>
                  <a:latin typeface="Times New Roman" panose="02020603050405020304" pitchFamily="18" charset="0"/>
                  <a:cs typeface="Times New Roman" panose="02020603050405020304" pitchFamily="18" charset="0"/>
                </a:rPr>
                <a:t>% | 16.2</a:t>
              </a:r>
              <a:r>
                <a:rPr lang="en-US" sz="1800" dirty="0">
                  <a:solidFill>
                    <a:prstClr val="black"/>
                  </a:solidFill>
                  <a:latin typeface="Times New Roman" panose="02020603050405020304" pitchFamily="18" charset="0"/>
                  <a:cs typeface="Times New Roman" panose="02020603050405020304" pitchFamily="18" charset="0"/>
                </a:rPr>
                <a:t>%</a:t>
              </a:r>
            </a:p>
            <a:p>
              <a:pPr algn="r"/>
              <a:r>
                <a:rPr lang="en-US" sz="1800" dirty="0">
                  <a:solidFill>
                    <a:prstClr val="black"/>
                  </a:solidFill>
                  <a:latin typeface="Times New Roman" panose="02020603050405020304" pitchFamily="18" charset="0"/>
                  <a:cs typeface="Times New Roman" panose="02020603050405020304" pitchFamily="18" charset="0"/>
                </a:rPr>
                <a:t>Priv./Ind. </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a:solidFill>
                    <a:prstClr val="black"/>
                  </a:solidFill>
                  <a:latin typeface="Times New Roman" panose="02020603050405020304" pitchFamily="18" charset="0"/>
                  <a:cs typeface="Times New Roman" panose="02020603050405020304" pitchFamily="18" charset="0"/>
                </a:rPr>
                <a:t>5.7</a:t>
              </a:r>
              <a:r>
                <a:rPr lang="en-US" sz="1800" dirty="0" smtClean="0">
                  <a:solidFill>
                    <a:prstClr val="black"/>
                  </a:solidFill>
                  <a:latin typeface="Times New Roman" panose="02020603050405020304" pitchFamily="18" charset="0"/>
                  <a:cs typeface="Times New Roman" panose="02020603050405020304" pitchFamily="18" charset="0"/>
                </a:rPr>
                <a:t>% |   2.9</a:t>
              </a:r>
              <a:r>
                <a:rPr lang="en-US" sz="1800" dirty="0">
                  <a:solidFill>
                    <a:prstClr val="black"/>
                  </a:solidFill>
                  <a:latin typeface="Times New Roman" panose="02020603050405020304" pitchFamily="18" charset="0"/>
                  <a:cs typeface="Times New Roman" panose="02020603050405020304" pitchFamily="18" charset="0"/>
                </a:rPr>
                <a:t>%</a:t>
              </a:r>
            </a:p>
            <a:p>
              <a:pPr algn="r"/>
              <a:r>
                <a:rPr lang="en-US" sz="1800" dirty="0">
                  <a:solidFill>
                    <a:prstClr val="black"/>
                  </a:solidFill>
                  <a:latin typeface="Times New Roman" panose="02020603050405020304" pitchFamily="18" charset="0"/>
                  <a:cs typeface="Times New Roman" panose="02020603050405020304" pitchFamily="18" charset="0"/>
                </a:rPr>
                <a:t>Total = 100.0</a:t>
              </a:r>
              <a:r>
                <a:rPr lang="en-US" sz="1800" dirty="0" smtClean="0">
                  <a:solidFill>
                    <a:prstClr val="black"/>
                  </a:solidFill>
                  <a:latin typeface="Times New Roman" panose="02020603050405020304" pitchFamily="18" charset="0"/>
                  <a:cs typeface="Times New Roman" panose="02020603050405020304" pitchFamily="18" charset="0"/>
                </a:rPr>
                <a:t>% | 50.1</a:t>
              </a:r>
              <a:r>
                <a:rPr lang="en-US" sz="1800" dirty="0">
                  <a:solidFill>
                    <a:prstClr val="black"/>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568278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Distribution by Institution Type: History</a:t>
            </a:r>
            <a:endParaRPr lang="en-US" sz="36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1676400" y="1219200"/>
          <a:ext cx="5638800" cy="2621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1676400" y="3962400"/>
          <a:ext cx="5638800" cy="2630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8815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Gender and Race/Ethnicity</a:t>
            </a:r>
            <a:endParaRPr lang="en-US" sz="36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609600" y="1905000"/>
          <a:ext cx="3168651"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3810000" y="1905000"/>
          <a:ext cx="4572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193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4-Year Universities: Where They Attend</a:t>
            </a:r>
            <a:endParaRPr lang="en-US" sz="36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990600" y="1371600"/>
          <a:ext cx="7162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251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2-Year Colleges: Where They Attend</a:t>
            </a:r>
            <a:endParaRPr lang="en-US" sz="36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457200" y="13716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163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1200329"/>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Private/Independent Institutions: </a:t>
            </a:r>
            <a:br>
              <a:rPr lang="en-US" sz="3600" b="1" dirty="0" smtClean="0">
                <a:solidFill>
                  <a:prstClr val="white"/>
                </a:solidFill>
                <a:latin typeface="Times New Roman" pitchFamily="18" charset="0"/>
                <a:cs typeface="Times New Roman" pitchFamily="18" charset="0"/>
              </a:rPr>
            </a:br>
            <a:r>
              <a:rPr lang="en-US" sz="3600" b="1" dirty="0" smtClean="0">
                <a:solidFill>
                  <a:prstClr val="white"/>
                </a:solidFill>
                <a:latin typeface="Times New Roman" pitchFamily="18" charset="0"/>
                <a:cs typeface="Times New Roman" pitchFamily="18" charset="0"/>
              </a:rPr>
              <a:t>Where They Attend</a:t>
            </a:r>
            <a:endParaRPr lang="en-US" sz="3600" b="1" dirty="0">
              <a:solidFill>
                <a:prstClr val="white"/>
              </a:solidFill>
              <a:latin typeface="Times New Roman" pitchFamily="18" charset="0"/>
              <a:cs typeface="Times New Roman" pitchFamily="18" charset="0"/>
            </a:endParaRPr>
          </a:p>
        </p:txBody>
      </p:sp>
      <p:sp>
        <p:nvSpPr>
          <p:cNvPr id="2" name="TextBox 1"/>
          <p:cNvSpPr txBox="1"/>
          <p:nvPr/>
        </p:nvSpPr>
        <p:spPr>
          <a:xfrm>
            <a:off x="838200" y="5715000"/>
            <a:ext cx="7391400" cy="830997"/>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Three institutions had 10 or less students entering and no data is shown in the above graph: Philander Smith College (PSC), Shorter College (SC), and Williams Baptist College (WBC).</a:t>
            </a:r>
            <a:endParaRPr lang="en-US" sz="16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nvPr>
        </p:nvGraphicFramePr>
        <p:xfrm>
          <a:off x="914400" y="2057400"/>
          <a:ext cx="7162800"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977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SREB Comparison</a:t>
            </a:r>
            <a:endParaRPr lang="en-US" sz="3600" b="1" dirty="0">
              <a:solidFill>
                <a:prstClr val="white"/>
              </a:solidFill>
              <a:latin typeface="Times New Roman" pitchFamily="18" charset="0"/>
              <a:cs typeface="Times New Roman" pitchFamily="18" charset="0"/>
            </a:endParaRPr>
          </a:p>
        </p:txBody>
      </p:sp>
      <p:graphicFrame>
        <p:nvGraphicFramePr>
          <p:cNvPr id="3" name="Table 2"/>
          <p:cNvGraphicFramePr>
            <a:graphicFrameLocks noGrp="1"/>
          </p:cNvGraphicFramePr>
          <p:nvPr>
            <p:extLst/>
          </p:nvPr>
        </p:nvGraphicFramePr>
        <p:xfrm>
          <a:off x="838200" y="1371600"/>
          <a:ext cx="4800600" cy="5097780"/>
        </p:xfrm>
        <a:graphic>
          <a:graphicData uri="http://schemas.openxmlformats.org/drawingml/2006/table">
            <a:tbl>
              <a:tblPr>
                <a:tableStyleId>{5C22544A-7EE6-4342-B048-85BDC9FD1C3A}</a:tableStyleId>
              </a:tblPr>
              <a:tblGrid>
                <a:gridCol w="2844800"/>
                <a:gridCol w="935074"/>
                <a:gridCol w="1020726"/>
              </a:tblGrid>
              <a:tr h="485775">
                <a:tc gridSpan="3">
                  <a:txBody>
                    <a:bodyPr/>
                    <a:lstStyle/>
                    <a:p>
                      <a:pPr algn="ctr" fontAlgn="ctr"/>
                      <a:r>
                        <a:rPr lang="en-US" sz="1400" b="1" u="none" strike="noStrike" dirty="0">
                          <a:effectLst/>
                        </a:rPr>
                        <a:t>Percentage of 18- to 24-year-olds enrolled in degree-granting postsecondary institutions: 2013 | SREB States Only</a:t>
                      </a:r>
                      <a:endParaRPr lang="en-US" sz="1400" b="1"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61925">
                <a:tc>
                  <a:txBody>
                    <a:bodyPr/>
                    <a:lstStyle/>
                    <a:p>
                      <a:pPr algn="ctr" fontAlgn="b"/>
                      <a:r>
                        <a:rPr lang="en-US" sz="1400" b="1" u="none" strike="noStrike" dirty="0">
                          <a:effectLst/>
                        </a:rPr>
                        <a:t>State</a:t>
                      </a:r>
                      <a:endParaRPr lang="en-US"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rPr>
                        <a:t>Percent</a:t>
                      </a:r>
                      <a:endParaRPr lang="en-US"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rPr>
                        <a:t>Rank</a:t>
                      </a:r>
                      <a:endParaRPr lang="en-US"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1450">
                <a:tc>
                  <a:txBody>
                    <a:bodyPr/>
                    <a:lstStyle/>
                    <a:p>
                      <a:pPr algn="l" fontAlgn="ctr"/>
                      <a:r>
                        <a:rPr lang="en-US" sz="1400" u="none" strike="noStrike" dirty="0">
                          <a:effectLst/>
                        </a:rPr>
                        <a:t>United States</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42.7</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NA</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Maryland</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45.6</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1</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Delaware</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43.0</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2</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Virginia</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42.9</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3</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Mississippi</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41.5</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4</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Florida</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41.4</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5</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North Carolina</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40.9</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6</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South Carolina</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40.3</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7</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Kentucky</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40.3</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8</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Georgia</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39.7</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9</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dirty="0">
                          <a:effectLst/>
                        </a:rPr>
                        <a:t>Alabama</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38.1</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10</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b="1" u="none" strike="noStrike" dirty="0">
                          <a:effectLst/>
                        </a:rPr>
                        <a:t>Arkansas</a:t>
                      </a:r>
                      <a:endParaRPr lang="en-US" sz="1400" b="1"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rPr>
                        <a:t>38.1</a:t>
                      </a:r>
                      <a:endParaRPr lang="en-US" sz="1400" b="1"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rPr>
                        <a:t>11</a:t>
                      </a:r>
                      <a:endParaRPr lang="en-US"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a:effectLst/>
                        </a:rPr>
                        <a:t>Texas</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37.8</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12</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a:effectLst/>
                        </a:rPr>
                        <a:t>Tennessee</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37.4</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13</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a:effectLst/>
                        </a:rPr>
                        <a:t>Oklahoma</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36.4</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14</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a:effectLst/>
                        </a:rPr>
                        <a:t>Louisiana</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36.3</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rPr>
                        <a:t>15</a:t>
                      </a:r>
                      <a:endParaRPr lang="en-US"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gn="l" fontAlgn="ctr"/>
                      <a:r>
                        <a:rPr lang="en-US" sz="1400" u="none" strike="noStrike">
                          <a:effectLst/>
                        </a:rPr>
                        <a:t>West Virginia</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36.2</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rPr>
                        <a:t>16</a:t>
                      </a:r>
                      <a:endParaRPr lang="en-US"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900">
                <a:tc gridSpan="3">
                  <a:txBody>
                    <a:bodyPr/>
                    <a:lstStyle/>
                    <a:p>
                      <a:pPr algn="l" fontAlgn="t"/>
                      <a:r>
                        <a:rPr lang="en-US" sz="1400" u="none" strike="noStrike" dirty="0">
                          <a:effectLst/>
                        </a:rPr>
                        <a:t>Source: NCES, Digest of Education </a:t>
                      </a:r>
                      <a:r>
                        <a:rPr lang="en-US" sz="1400" u="none" strike="noStrike" dirty="0" smtClean="0">
                          <a:effectLst/>
                        </a:rPr>
                        <a:t>Statistics 2013, </a:t>
                      </a:r>
                      <a:r>
                        <a:rPr lang="en-US" sz="1400" u="none" strike="noStrike" dirty="0">
                          <a:effectLst/>
                        </a:rPr>
                        <a:t>Table 302.65.</a:t>
                      </a:r>
                      <a:endParaRPr lang="en-US" sz="1400" b="0" i="0" u="none" strike="noStrike" dirty="0">
                        <a:effectLst/>
                        <a:latin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6172200" y="2133600"/>
            <a:ext cx="2209800" cy="3046988"/>
          </a:xfrm>
          <a:prstGeom prst="rect">
            <a:avLst/>
          </a:prstGeom>
          <a:noFill/>
        </p:spPr>
        <p:txBody>
          <a:bodyPr wrap="square" rtlCol="0">
            <a:spAutoFit/>
          </a:bodyPr>
          <a:lstStyle/>
          <a:p>
            <a:r>
              <a:rPr lang="en-US" sz="2400" dirty="0" smtClean="0">
                <a:solidFill>
                  <a:prstClr val="black"/>
                </a:solidFill>
              </a:rPr>
              <a:t>Arkansas ranks 11</a:t>
            </a:r>
            <a:r>
              <a:rPr lang="en-US" sz="2400" baseline="30000" dirty="0" smtClean="0">
                <a:solidFill>
                  <a:prstClr val="black"/>
                </a:solidFill>
              </a:rPr>
              <a:t>th</a:t>
            </a:r>
            <a:r>
              <a:rPr lang="en-US" sz="2400" dirty="0" smtClean="0">
                <a:solidFill>
                  <a:prstClr val="black"/>
                </a:solidFill>
              </a:rPr>
              <a:t> out of 16 SREB states in the percent of 18-24 year-olds </a:t>
            </a:r>
            <a:r>
              <a:rPr lang="en-US" sz="2400" smtClean="0">
                <a:solidFill>
                  <a:prstClr val="black"/>
                </a:solidFill>
              </a:rPr>
              <a:t>attending college.</a:t>
            </a:r>
            <a:endParaRPr lang="en-US" sz="2400" dirty="0">
              <a:solidFill>
                <a:prstClr val="black"/>
              </a:solidFill>
            </a:endParaRPr>
          </a:p>
        </p:txBody>
      </p:sp>
    </p:spTree>
    <p:extLst>
      <p:ext uri="{BB962C8B-B14F-4D97-AF65-F5344CB8AC3E}">
        <p14:creationId xmlns:p14="http://schemas.microsoft.com/office/powerpoint/2010/main" val="122500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smtClean="0"/>
              <a:t>Relevant Information</a:t>
            </a:r>
            <a:endParaRPr lang="en-US" b="1" dirty="0" smtClean="0"/>
          </a:p>
        </p:txBody>
      </p:sp>
      <p:sp>
        <p:nvSpPr>
          <p:cNvPr id="6147" name="Rectangle 3"/>
          <p:cNvSpPr>
            <a:spLocks noGrp="1" noChangeArrowheads="1"/>
          </p:cNvSpPr>
          <p:nvPr>
            <p:ph sz="half" idx="10"/>
          </p:nvPr>
        </p:nvSpPr>
        <p:spPr>
          <a:xfrm>
            <a:off x="457200" y="1600200"/>
            <a:ext cx="8229600" cy="4800600"/>
          </a:xfrm>
        </p:spPr>
        <p:txBody>
          <a:bodyPr/>
          <a:lstStyle/>
          <a:p>
            <a:pPr>
              <a:buFont typeface="Wingdings" pitchFamily="2" charset="2"/>
              <a:buNone/>
            </a:pPr>
            <a:r>
              <a:rPr lang="en-US" b="1" dirty="0" smtClean="0"/>
              <a:t>Percentages of funds supporting athletic budgets excluding UAF: </a:t>
            </a:r>
          </a:p>
          <a:p>
            <a:pPr>
              <a:spcBef>
                <a:spcPct val="0"/>
              </a:spcBef>
              <a:buFont typeface="Wingdings" pitchFamily="2" charset="2"/>
              <a:buNone/>
            </a:pPr>
            <a:endParaRPr lang="en-US" sz="2400" b="1" dirty="0" smtClean="0"/>
          </a:p>
          <a:p>
            <a:pPr lvl="1"/>
            <a:r>
              <a:rPr lang="en-US" sz="2800" b="1" dirty="0"/>
              <a:t>Student Athletic fees – 40.5%</a:t>
            </a:r>
          </a:p>
          <a:p>
            <a:pPr lvl="1"/>
            <a:r>
              <a:rPr lang="en-US" sz="2800" b="1" dirty="0" smtClean="0"/>
              <a:t>Athletic generated revenues – 21.2%</a:t>
            </a:r>
          </a:p>
          <a:p>
            <a:pPr lvl="1"/>
            <a:r>
              <a:rPr lang="en-US" sz="2800" b="1" dirty="0" smtClean="0"/>
              <a:t>Educational and General transfer – 16.7%</a:t>
            </a:r>
          </a:p>
          <a:p>
            <a:pPr lvl="1"/>
            <a:r>
              <a:rPr lang="en-US" sz="2800" b="1" dirty="0" smtClean="0"/>
              <a:t>Remaining Sources of Income – </a:t>
            </a:r>
            <a:r>
              <a:rPr lang="en-US" sz="2800" b="1" dirty="0"/>
              <a:t>15.2%</a:t>
            </a:r>
          </a:p>
          <a:p>
            <a:pPr lvl="2"/>
            <a:r>
              <a:rPr lang="en-US" b="1" dirty="0" smtClean="0"/>
              <a:t>Includes Other Auxiliary Profits, Endowment and Investment Income, Contributions, and Other Athletic Income. </a:t>
            </a:r>
          </a:p>
          <a:p>
            <a:pPr marL="457200" lvl="1" indent="0">
              <a:buNone/>
            </a:pPr>
            <a:endParaRPr lang="en-US" sz="2800" b="1" dirty="0" smtClean="0"/>
          </a:p>
          <a:p>
            <a:pPr marL="457200" lvl="1" indent="0">
              <a:buNone/>
            </a:pPr>
            <a:endParaRPr lang="en-US" sz="2000" dirty="0" smtClean="0"/>
          </a:p>
          <a:p>
            <a:pPr>
              <a:buFont typeface="Wingdings" pitchFamily="2" charset="2"/>
              <a:buNone/>
            </a:pPr>
            <a:endParaRPr lang="en-US" sz="3500" dirty="0" smtClean="0"/>
          </a:p>
        </p:txBody>
      </p:sp>
    </p:spTree>
    <p:extLst>
      <p:ext uri="{BB962C8B-B14F-4D97-AF65-F5344CB8AC3E}">
        <p14:creationId xmlns:p14="http://schemas.microsoft.com/office/powerpoint/2010/main" val="180926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6:</a:t>
            </a:r>
            <a:r>
              <a:rPr lang="en-US" sz="2800" dirty="0"/>
              <a:t/>
            </a:r>
            <a:br>
              <a:rPr lang="en-US" sz="2800" dirty="0"/>
            </a:br>
            <a:r>
              <a:rPr lang="en-US" sz="2800" dirty="0"/>
              <a:t>Economic Feasibility of </a:t>
            </a:r>
            <a:r>
              <a:rPr lang="en-US" sz="2800" dirty="0" err="1" smtClean="0"/>
              <a:t>BonD</a:t>
            </a:r>
            <a:r>
              <a:rPr lang="en-US" sz="2800" dirty="0" smtClean="0"/>
              <a:t> ISSUE for </a:t>
            </a:r>
            <a:r>
              <a:rPr lang="en-US" sz="2800" dirty="0"/>
              <a:t/>
            </a:r>
            <a:br>
              <a:rPr lang="en-US" sz="2800" dirty="0"/>
            </a:br>
            <a:r>
              <a:rPr lang="en-US" sz="2800" dirty="0" smtClean="0"/>
              <a:t>ARKANSAS NORTHEASTEN COLLEGE</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Chandra Robinson</a:t>
            </a:r>
            <a:endParaRPr lang="en-US" sz="9600" dirty="0">
              <a:solidFill>
                <a:schemeClr val="accent2"/>
              </a:solidFill>
            </a:endParaRPr>
          </a:p>
          <a:p>
            <a:r>
              <a:rPr lang="en-US" sz="9600" dirty="0" smtClean="0">
                <a:solidFill>
                  <a:schemeClr val="accent2"/>
                </a:solidFill>
              </a:rPr>
              <a:t>Program Coordinator,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29" y="5486400"/>
            <a:ext cx="4390571" cy="1284514"/>
          </a:xfrm>
          <a:prstGeom prst="rect">
            <a:avLst/>
          </a:prstGeom>
        </p:spPr>
      </p:pic>
    </p:spTree>
    <p:extLst>
      <p:ext uri="{BB962C8B-B14F-4D97-AF65-F5344CB8AC3E}">
        <p14:creationId xmlns:p14="http://schemas.microsoft.com/office/powerpoint/2010/main" val="146510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399"/>
            <a:ext cx="8229600" cy="4829175"/>
          </a:xfrm>
        </p:spPr>
        <p:txBody>
          <a:bodyPr/>
          <a:lstStyle/>
          <a:p>
            <a:pPr>
              <a:lnSpc>
                <a:spcPct val="90000"/>
              </a:lnSpc>
              <a:spcAft>
                <a:spcPts val="600"/>
              </a:spcAft>
            </a:pPr>
            <a:r>
              <a:rPr lang="en-US" sz="2200" dirty="0" smtClean="0"/>
              <a:t>$5.105 million for 30 </a:t>
            </a:r>
            <a:r>
              <a:rPr lang="en-US" sz="2200" dirty="0"/>
              <a:t>years @ a rate not to exceed </a:t>
            </a:r>
            <a:r>
              <a:rPr lang="en-US" sz="2200" dirty="0" smtClean="0"/>
              <a:t>4.50%</a:t>
            </a:r>
            <a:endParaRPr lang="en-US" sz="2200" dirty="0"/>
          </a:p>
          <a:p>
            <a:pPr>
              <a:lnSpc>
                <a:spcPct val="90000"/>
              </a:lnSpc>
              <a:spcAft>
                <a:spcPts val="600"/>
              </a:spcAft>
            </a:pPr>
            <a:endParaRPr lang="en-US" sz="2200" dirty="0"/>
          </a:p>
          <a:p>
            <a:pPr>
              <a:lnSpc>
                <a:spcPct val="90000"/>
              </a:lnSpc>
              <a:spcAft>
                <a:spcPts val="600"/>
              </a:spcAft>
            </a:pPr>
            <a:r>
              <a:rPr lang="en-US" sz="2400" dirty="0">
                <a:solidFill>
                  <a:prstClr val="black"/>
                </a:solidFill>
              </a:rPr>
              <a:t>Educational and general</a:t>
            </a:r>
            <a:r>
              <a:rPr lang="en-US" sz="2200" dirty="0" smtClean="0"/>
              <a:t> purposes</a:t>
            </a:r>
            <a:endParaRPr lang="en-US" sz="2200" dirty="0"/>
          </a:p>
          <a:p>
            <a:pPr>
              <a:lnSpc>
                <a:spcPct val="90000"/>
              </a:lnSpc>
              <a:spcAft>
                <a:spcPts val="600"/>
              </a:spcAft>
            </a:pPr>
            <a:endParaRPr lang="en-US" sz="2200" dirty="0"/>
          </a:p>
          <a:p>
            <a:pPr>
              <a:lnSpc>
                <a:spcPct val="90000"/>
              </a:lnSpc>
              <a:spcAft>
                <a:spcPts val="600"/>
              </a:spcAft>
            </a:pPr>
            <a:r>
              <a:rPr lang="en-US" sz="2200" dirty="0"/>
              <a:t>Revenue Funding Source: </a:t>
            </a:r>
            <a:r>
              <a:rPr lang="en-US" sz="2200" dirty="0" smtClean="0"/>
              <a:t> Millage Revenue</a:t>
            </a:r>
            <a:endParaRPr lang="en-US" sz="2200" dirty="0"/>
          </a:p>
          <a:p>
            <a:pPr>
              <a:lnSpc>
                <a:spcPct val="90000"/>
              </a:lnSpc>
              <a:spcAft>
                <a:spcPts val="600"/>
              </a:spcAft>
            </a:pPr>
            <a:endParaRPr lang="en-US" sz="2200" dirty="0"/>
          </a:p>
          <a:p>
            <a:r>
              <a:rPr lang="en-US" sz="2200" dirty="0" smtClean="0"/>
              <a:t>Proceeds from the bond issue will be used for </a:t>
            </a:r>
            <a:r>
              <a:rPr lang="en-US" sz="2200" dirty="0" smtClean="0">
                <a:solidFill>
                  <a:srgbClr val="000000"/>
                </a:solidFill>
                <a:latin typeface="+mn-lt"/>
              </a:rPr>
              <a:t>the </a:t>
            </a:r>
            <a:r>
              <a:rPr lang="en-US" sz="2200" dirty="0">
                <a:solidFill>
                  <a:srgbClr val="000000"/>
                </a:solidFill>
                <a:latin typeface="+mn-lt"/>
              </a:rPr>
              <a:t>construction and equipping of the College's Center for Allied Technologies and pay the expenses of issuing the bonds</a:t>
            </a:r>
            <a:endParaRPr lang="en-US" sz="2200" dirty="0" smtClean="0">
              <a:latin typeface="+mn-lt"/>
            </a:endParaRPr>
          </a:p>
          <a:p>
            <a:pPr>
              <a:lnSpc>
                <a:spcPct val="90000"/>
              </a:lnSpc>
              <a:buNone/>
            </a:pPr>
            <a:endParaRPr lang="en-US" sz="2400" dirty="0" smtClean="0"/>
          </a:p>
          <a:p>
            <a:pPr>
              <a:lnSpc>
                <a:spcPct val="90000"/>
              </a:lnSpc>
              <a:buNone/>
            </a:pPr>
            <a:endParaRPr lang="en-US" sz="2400" dirty="0" smtClean="0"/>
          </a:p>
        </p:txBody>
      </p:sp>
    </p:spTree>
    <p:extLst>
      <p:ext uri="{BB962C8B-B14F-4D97-AF65-F5344CB8AC3E}">
        <p14:creationId xmlns:p14="http://schemas.microsoft.com/office/powerpoint/2010/main" val="677563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7</a:t>
            </a:r>
            <a:r>
              <a:rPr lang="en-US" sz="2800" dirty="0" smtClean="0"/>
              <a:t>:</a:t>
            </a:r>
            <a:r>
              <a:rPr lang="en-US" sz="2800" dirty="0"/>
              <a:t/>
            </a:r>
            <a:br>
              <a:rPr lang="en-US" sz="2800" dirty="0"/>
            </a:br>
            <a:r>
              <a:rPr lang="en-US" sz="2800" dirty="0"/>
              <a:t>Economic Feasibility of </a:t>
            </a:r>
            <a:r>
              <a:rPr lang="en-US" sz="2800" dirty="0" smtClean="0"/>
              <a:t>BOND ISSUE for Arkansas TECH UNIVERSITY</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Chandra Robinson</a:t>
            </a:r>
          </a:p>
          <a:p>
            <a:r>
              <a:rPr lang="en-US" sz="9600" dirty="0"/>
              <a:t>Program Coordinator,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4463143" y="5537200"/>
            <a:ext cx="4601029" cy="1226457"/>
          </a:xfrm>
          <a:prstGeom prst="rect">
            <a:avLst/>
          </a:prstGeom>
        </p:spPr>
      </p:pic>
    </p:spTree>
    <p:extLst>
      <p:ext uri="{BB962C8B-B14F-4D97-AF65-F5344CB8AC3E}">
        <p14:creationId xmlns:p14="http://schemas.microsoft.com/office/powerpoint/2010/main" val="336583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495800"/>
          </a:xfrm>
        </p:spPr>
        <p:txBody>
          <a:bodyPr/>
          <a:lstStyle/>
          <a:p>
            <a:pPr>
              <a:lnSpc>
                <a:spcPct val="90000"/>
              </a:lnSpc>
              <a:spcAft>
                <a:spcPts val="600"/>
              </a:spcAft>
            </a:pPr>
            <a:r>
              <a:rPr lang="en-US" sz="2400" dirty="0" smtClean="0"/>
              <a:t>$1.25 million for </a:t>
            </a:r>
            <a:r>
              <a:rPr lang="en-US" sz="2400" dirty="0"/>
              <a:t>3</a:t>
            </a:r>
            <a:r>
              <a:rPr lang="en-US" sz="2400" dirty="0" smtClean="0"/>
              <a:t>0 years @ a rate not to exceed 4.75%</a:t>
            </a:r>
          </a:p>
          <a:p>
            <a:pPr>
              <a:lnSpc>
                <a:spcPct val="90000"/>
              </a:lnSpc>
              <a:spcAft>
                <a:spcPts val="600"/>
              </a:spcAft>
            </a:pPr>
            <a:endParaRPr lang="en-US" sz="2400" dirty="0" smtClean="0"/>
          </a:p>
          <a:p>
            <a:pPr>
              <a:lnSpc>
                <a:spcPct val="90000"/>
              </a:lnSpc>
              <a:spcAft>
                <a:spcPts val="600"/>
              </a:spcAft>
            </a:pPr>
            <a:r>
              <a:rPr lang="en-US" sz="2400" dirty="0" smtClean="0"/>
              <a:t>Auxiliary purposes</a:t>
            </a:r>
            <a:endParaRPr lang="en-US" sz="2400" dirty="0"/>
          </a:p>
          <a:p>
            <a:pPr>
              <a:lnSpc>
                <a:spcPct val="90000"/>
              </a:lnSpc>
              <a:spcAft>
                <a:spcPts val="600"/>
              </a:spcAft>
            </a:pPr>
            <a:endParaRPr lang="en-US" sz="2400" dirty="0" smtClean="0"/>
          </a:p>
          <a:p>
            <a:pPr>
              <a:lnSpc>
                <a:spcPct val="90000"/>
              </a:lnSpc>
              <a:spcAft>
                <a:spcPts val="600"/>
              </a:spcAft>
            </a:pPr>
            <a:r>
              <a:rPr lang="en-US" sz="2400" dirty="0" smtClean="0"/>
              <a:t>Revenue Funding Source:  Housing Revenue</a:t>
            </a:r>
          </a:p>
          <a:p>
            <a:pPr>
              <a:lnSpc>
                <a:spcPct val="90000"/>
              </a:lnSpc>
              <a:spcAft>
                <a:spcPts val="600"/>
              </a:spcAft>
            </a:pPr>
            <a:endParaRPr lang="en-US" sz="2400" dirty="0" smtClean="0"/>
          </a:p>
          <a:p>
            <a:r>
              <a:rPr lang="en-US" sz="2400" dirty="0" smtClean="0"/>
              <a:t>Proceeds will be used to renovate </a:t>
            </a:r>
            <a:r>
              <a:rPr lang="en-US" sz="2400" dirty="0"/>
              <a:t>Wilson Residence Hall on the campus of Arkansas Tech University</a:t>
            </a:r>
            <a:endParaRPr lang="en-US" sz="2400" dirty="0" smtClean="0"/>
          </a:p>
        </p:txBody>
      </p:sp>
    </p:spTree>
    <p:extLst>
      <p:ext uri="{BB962C8B-B14F-4D97-AF65-F5344CB8AC3E}">
        <p14:creationId xmlns:p14="http://schemas.microsoft.com/office/powerpoint/2010/main" val="2318568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1838</Words>
  <Application>Microsoft Office PowerPoint</Application>
  <PresentationFormat>On-screen Show (4:3)</PresentationFormat>
  <Paragraphs>497</Paragraphs>
  <Slides>46</Slides>
  <Notes>10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46</vt:i4>
      </vt:variant>
    </vt:vector>
  </HeadingPairs>
  <TitlesOfParts>
    <vt:vector size="61" baseType="lpstr">
      <vt:lpstr>Arial</vt:lpstr>
      <vt:lpstr>Calibri</vt:lpstr>
      <vt:lpstr>Georgia</vt:lpstr>
      <vt:lpstr>Times New Roman</vt:lpstr>
      <vt:lpstr>Wingdings</vt:lpstr>
      <vt:lpstr>4_Office Theme</vt:lpstr>
      <vt:lpstr>1_Office Theme</vt:lpstr>
      <vt:lpstr>2_Office Theme</vt:lpstr>
      <vt:lpstr>Office Theme</vt:lpstr>
      <vt:lpstr>3_Office Theme</vt:lpstr>
      <vt:lpstr>5_Office Theme</vt:lpstr>
      <vt:lpstr>6_Office Theme</vt:lpstr>
      <vt:lpstr>7_Office Theme</vt:lpstr>
      <vt:lpstr>8_Office Theme</vt:lpstr>
      <vt:lpstr>9_Office Theme</vt:lpstr>
      <vt:lpstr>AHECB Meeting</vt:lpstr>
      <vt:lpstr>Agenda item no. 5: Certification of Intercollegiate Athletic Budgets for 2015-16       </vt:lpstr>
      <vt:lpstr>Relevant Information Athletic Fees Per SSCH</vt:lpstr>
      <vt:lpstr>Intercollegiate Athletic Report for 2015-16</vt:lpstr>
      <vt:lpstr>Relevant Information</vt:lpstr>
      <vt:lpstr>Agenda item no. 6: Economic Feasibility of BonD ISSUE for  ARKANSAS NORTHEASTEN COLLEGE      </vt:lpstr>
      <vt:lpstr>Relevant Information</vt:lpstr>
      <vt:lpstr>Agenda item no. 7: Economic Feasibility of BOND ISSUE for Arkansas TECH UNIVERSITY</vt:lpstr>
      <vt:lpstr>Relevant Information</vt:lpstr>
      <vt:lpstr>Agenda item no. 8: Economic Feasibility of BOND ISSUE for Arkansas TECH UNIVERSITY</vt:lpstr>
      <vt:lpstr>Relevant Information</vt:lpstr>
      <vt:lpstr>Agenda item no. 9: Economic Feasibility of LOAN ISSUE for Arkansas TECH UNIVERSITY</vt:lpstr>
      <vt:lpstr>Relevant Information</vt:lpstr>
      <vt:lpstr>Agenda item no. 10: Economic Feasibility of BOND ISSUE for UNIVERSITY OF Arkansas, FAYETTEVILLE</vt:lpstr>
      <vt:lpstr>Relevant Information</vt:lpstr>
      <vt:lpstr>  ACADEMIC  COMMITTEE Consent  Agenda  Items   Agenda Item No. 11:  Institutional Certification Advisory Committee (ICAC)  Agenda Item No. 12:  Letters of Notification  Agenda Item No. 13:  Letters of  Intent  </vt:lpstr>
      <vt:lpstr>AHECB Meeting</vt:lpstr>
      <vt:lpstr>Agency  UPDATEs</vt:lpstr>
      <vt:lpstr>Institutional Leadership</vt:lpstr>
      <vt:lpstr>Institutional Leadership</vt:lpstr>
      <vt:lpstr>Personnel Changes</vt:lpstr>
      <vt:lpstr>Personnel Changes</vt:lpstr>
      <vt:lpstr>PowerPoint Presentation</vt:lpstr>
      <vt:lpstr>Faculty Performance Reviews</vt:lpstr>
      <vt:lpstr>Regional Workforce Grants</vt:lpstr>
      <vt:lpstr>Legislative Update</vt:lpstr>
      <vt:lpstr>PowerPoint Presentation</vt:lpstr>
      <vt:lpstr>PowerPoint Presentation</vt:lpstr>
      <vt:lpstr>Agency Projects</vt:lpstr>
      <vt:lpstr>PowerPoint Presentation</vt:lpstr>
      <vt:lpstr>2016 AHECB Meeting Schedule Proposed Dates</vt:lpstr>
      <vt:lpstr>Agenda item no. 3: Amendment to the Performance Based Funding       </vt:lpstr>
      <vt:lpstr>Performance Based Funding Policy Updates</vt:lpstr>
      <vt:lpstr>Performance Based Funding Policy Updates</vt:lpstr>
      <vt:lpstr>College-Going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item no. ??: REPORT ON intercollegiate ATHLETIC REVENUES &amp; EXPENDITURES</dc:title>
  <dc:creator>Jake Eddington</dc:creator>
  <cp:lastModifiedBy>Brett Powell</cp:lastModifiedBy>
  <cp:revision>153</cp:revision>
  <dcterms:created xsi:type="dcterms:W3CDTF">2014-10-10T13:50:07Z</dcterms:created>
  <dcterms:modified xsi:type="dcterms:W3CDTF">2015-07-31T12:38:10Z</dcterms:modified>
</cp:coreProperties>
</file>