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9" r:id="rId2"/>
    <p:sldMasterId id="2147483737" r:id="rId3"/>
    <p:sldMasterId id="2147483755" r:id="rId4"/>
    <p:sldMasterId id="2147483773" r:id="rId5"/>
  </p:sldMasterIdLst>
  <p:notesMasterIdLst>
    <p:notesMasterId r:id="rId73"/>
  </p:notesMasterIdLst>
  <p:handoutMasterIdLst>
    <p:handoutMasterId r:id="rId74"/>
  </p:handoutMasterIdLst>
  <p:sldIdLst>
    <p:sldId id="287" r:id="rId6"/>
    <p:sldId id="288" r:id="rId7"/>
    <p:sldId id="289" r:id="rId8"/>
    <p:sldId id="290" r:id="rId9"/>
    <p:sldId id="291" r:id="rId10"/>
    <p:sldId id="292" r:id="rId11"/>
    <p:sldId id="294" r:id="rId12"/>
    <p:sldId id="293" r:id="rId13"/>
    <p:sldId id="295" r:id="rId14"/>
    <p:sldId id="296" r:id="rId15"/>
    <p:sldId id="298" r:id="rId16"/>
    <p:sldId id="299" r:id="rId17"/>
    <p:sldId id="300" r:id="rId18"/>
    <p:sldId id="283" r:id="rId19"/>
    <p:sldId id="284" r:id="rId20"/>
    <p:sldId id="285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47" r:id="rId32"/>
    <p:sldId id="311" r:id="rId33"/>
    <p:sldId id="312" r:id="rId34"/>
    <p:sldId id="351" r:id="rId35"/>
    <p:sldId id="313" r:id="rId36"/>
    <p:sldId id="314" r:id="rId37"/>
    <p:sldId id="315" r:id="rId38"/>
    <p:sldId id="316" r:id="rId39"/>
    <p:sldId id="317" r:id="rId40"/>
    <p:sldId id="318" r:id="rId41"/>
    <p:sldId id="348" r:id="rId42"/>
    <p:sldId id="319" r:id="rId43"/>
    <p:sldId id="320" r:id="rId44"/>
    <p:sldId id="321" r:id="rId45"/>
    <p:sldId id="322" r:id="rId46"/>
    <p:sldId id="323" r:id="rId47"/>
    <p:sldId id="324" r:id="rId48"/>
    <p:sldId id="355" r:id="rId49"/>
    <p:sldId id="35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53" r:id="rId62"/>
    <p:sldId id="339" r:id="rId63"/>
    <p:sldId id="340" r:id="rId64"/>
    <p:sldId id="341" r:id="rId65"/>
    <p:sldId id="342" r:id="rId66"/>
    <p:sldId id="343" r:id="rId67"/>
    <p:sldId id="354" r:id="rId68"/>
    <p:sldId id="345" r:id="rId69"/>
    <p:sldId id="346" r:id="rId70"/>
    <p:sldId id="350" r:id="rId71"/>
    <p:sldId id="352" r:id="rId7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12" autoAdjust="0"/>
  </p:normalViewPr>
  <p:slideViewPr>
    <p:cSldViewPr>
      <p:cViewPr varScale="1">
        <p:scale>
          <a:sx n="124" d="100"/>
          <a:sy n="124" d="100"/>
        </p:scale>
        <p:origin x="12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26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Arkansas Public High</a:t>
            </a:r>
            <a:r>
              <a:rPr lang="en-US" sz="1200" baseline="0"/>
              <a:t> School Student College-Going Rate</a:t>
            </a:r>
          </a:p>
          <a:p>
            <a:pPr>
              <a:defRPr/>
            </a:pPr>
            <a:r>
              <a:rPr lang="en-US" sz="1200" baseline="0"/>
              <a:t>Compared to National College-Going Rate</a:t>
            </a:r>
            <a:endParaRPr lang="en-US" sz="1200"/>
          </a:p>
        </c:rich>
      </c:tx>
      <c:layout>
        <c:manualLayout>
          <c:xMode val="edge"/>
          <c:yMode val="edge"/>
          <c:x val="0.15737980669083032"/>
          <c:y val="1.5467904098994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'[CGR Charts.xlsx]AR vs National'!$B$1</c:f>
              <c:strCache>
                <c:ptCount val="1"/>
                <c:pt idx="0">
                  <c:v>National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270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78-49C8-883B-9E2818019A89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78-49C8-883B-9E2818019A89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78-49C8-883B-9E2818019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'[CGR Charts.xlsx]AR vs National'!$A$2:$A$6</c:f>
              <c:strCache>
                <c:ptCount val="5"/>
                <c:pt idx="0">
                  <c:v>2011 Fall</c:v>
                </c:pt>
                <c:pt idx="1">
                  <c:v>2012 Fall</c:v>
                </c:pt>
                <c:pt idx="2">
                  <c:v>2013 Fall</c:v>
                </c:pt>
                <c:pt idx="3">
                  <c:v>2014 Fall</c:v>
                </c:pt>
                <c:pt idx="4">
                  <c:v>2015 Fall</c:v>
                </c:pt>
              </c:strCache>
            </c:strRef>
          </c:cat>
          <c:val>
            <c:numRef>
              <c:f>'[CGR Charts.xlsx]AR vs National'!$B$2:$B$6</c:f>
              <c:numCache>
                <c:formatCode>0.0%</c:formatCode>
                <c:ptCount val="5"/>
                <c:pt idx="0">
                  <c:v>0.68200000000000005</c:v>
                </c:pt>
                <c:pt idx="1">
                  <c:v>0.66200000000000003</c:v>
                </c:pt>
                <c:pt idx="2">
                  <c:v>0.65900000000000003</c:v>
                </c:pt>
                <c:pt idx="3">
                  <c:v>0.68400000000000005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78-49C8-883B-9E2818019A89}"/>
            </c:ext>
          </c:extLst>
        </c:ser>
        <c:ser>
          <c:idx val="1"/>
          <c:order val="1"/>
          <c:tx>
            <c:strRef>
              <c:f>'[CGR Charts.xlsx]AR vs National'!$C$1</c:f>
              <c:strCache>
                <c:ptCount val="1"/>
                <c:pt idx="0">
                  <c:v>Arkansas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'[CGR Charts.xlsx]AR vs National'!$A$2:$A$6</c:f>
              <c:strCache>
                <c:ptCount val="5"/>
                <c:pt idx="0">
                  <c:v>2011 Fall</c:v>
                </c:pt>
                <c:pt idx="1">
                  <c:v>2012 Fall</c:v>
                </c:pt>
                <c:pt idx="2">
                  <c:v>2013 Fall</c:v>
                </c:pt>
                <c:pt idx="3">
                  <c:v>2014 Fall</c:v>
                </c:pt>
                <c:pt idx="4">
                  <c:v>2015 Fall</c:v>
                </c:pt>
              </c:strCache>
            </c:strRef>
          </c:cat>
          <c:val>
            <c:numRef>
              <c:f>'[CGR Charts.xlsx]AR vs National'!$C$2:$C$6</c:f>
              <c:numCache>
                <c:formatCode>0.0%</c:formatCode>
                <c:ptCount val="5"/>
                <c:pt idx="0">
                  <c:v>0.52300000000000002</c:v>
                </c:pt>
                <c:pt idx="1">
                  <c:v>0.52900000000000003</c:v>
                </c:pt>
                <c:pt idx="2">
                  <c:v>0.51400000000000001</c:v>
                </c:pt>
                <c:pt idx="3">
                  <c:v>0.501</c:v>
                </c:pt>
                <c:pt idx="4">
                  <c:v>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78-49C8-883B-9E2818019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34512"/>
        <c:axId val="175435296"/>
      </c:lineChart>
      <c:catAx>
        <c:axId val="17543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5296"/>
        <c:crosses val="autoZero"/>
        <c:auto val="1"/>
        <c:lblAlgn val="ctr"/>
        <c:lblOffset val="100"/>
        <c:noMultiLvlLbl val="0"/>
      </c:catAx>
      <c:valAx>
        <c:axId val="175435296"/>
        <c:scaling>
          <c:orientation val="minMax"/>
          <c:min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2015 Fall CGR Distribution by Institution Type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'CGR Distr by InstType'!$B$1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04-4F9D-BAAC-7F328686E37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4-4F9D-BAAC-7F328686E37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04-4F9D-BAAC-7F328686E37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60.5%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C04-4F9D-BAAC-7F328686E37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31.9%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C04-4F9D-BAAC-7F328686E37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7.6%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C04-4F9D-BAAC-7F328686E3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'CGR Distr by InstType'!$A$2:$A$4</c:f>
              <c:strCache>
                <c:ptCount val="3"/>
                <c:pt idx="0">
                  <c:v>4-Year Universities</c:v>
                </c:pt>
                <c:pt idx="1">
                  <c:v>2-Year Colleges</c:v>
                </c:pt>
                <c:pt idx="2">
                  <c:v>Private/Independent</c:v>
                </c:pt>
              </c:strCache>
            </c:strRef>
          </c:cat>
          <c:val>
            <c:numRef>
              <c:f>'CGR Distr by InstType'!$B$2:$B$4</c:f>
              <c:numCache>
                <c:formatCode>0.0%</c:formatCode>
                <c:ptCount val="3"/>
                <c:pt idx="0">
                  <c:v>0.625</c:v>
                </c:pt>
                <c:pt idx="1">
                  <c:v>0.32</c:v>
                </c:pt>
                <c:pt idx="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04-4F9D-BAAC-7F328686E3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60487974717446"/>
          <c:y val="0.92057776930381119"/>
          <c:w val="0.50879010659381863"/>
          <c:h val="6.5037462693047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Percent</a:t>
            </a:r>
            <a:r>
              <a:rPr lang="en-US" sz="1200" b="1" baseline="0" dirty="0"/>
              <a:t> of HS Graduates Engaged in Higher Education by Institution Type</a:t>
            </a:r>
            <a:endParaRPr lang="en-US" sz="1200" b="1" dirty="0"/>
          </a:p>
        </c:rich>
      </c:tx>
      <c:layout>
        <c:manualLayout>
          <c:xMode val="edge"/>
          <c:yMode val="edge"/>
          <c:x val="0.159367816091954"/>
          <c:y val="1.9607843137254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'CGR by Inst Type'!$B$1</c:f>
              <c:strCache>
                <c:ptCount val="1"/>
                <c:pt idx="0">
                  <c:v>4-Year Universities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30.9%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39-47AC-832F-78DC5A9FC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'CGR by Inst Type'!$A$2:$A$6</c:f>
              <c:strCache>
                <c:ptCount val="5"/>
                <c:pt idx="0">
                  <c:v>2011 Fall</c:v>
                </c:pt>
                <c:pt idx="1">
                  <c:v>2012 Fall</c:v>
                </c:pt>
                <c:pt idx="2">
                  <c:v>2013 Fall</c:v>
                </c:pt>
                <c:pt idx="3">
                  <c:v>2014 Fall</c:v>
                </c:pt>
                <c:pt idx="4">
                  <c:v>2015 Fall</c:v>
                </c:pt>
              </c:strCache>
            </c:strRef>
          </c:cat>
          <c:val>
            <c:numRef>
              <c:f>'CGR by Inst Type'!$B$2:$B$6</c:f>
              <c:numCache>
                <c:formatCode>0.0%</c:formatCode>
                <c:ptCount val="5"/>
                <c:pt idx="0">
                  <c:v>0.32300000000000001</c:v>
                </c:pt>
                <c:pt idx="1">
                  <c:v>0.33</c:v>
                </c:pt>
                <c:pt idx="2">
                  <c:v>0.307</c:v>
                </c:pt>
                <c:pt idx="3">
                  <c:v>0.31</c:v>
                </c:pt>
                <c:pt idx="4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9-47AC-832F-78DC5A9FCCBC}"/>
            </c:ext>
          </c:extLst>
        </c:ser>
        <c:ser>
          <c:idx val="1"/>
          <c:order val="1"/>
          <c:tx>
            <c:strRef>
              <c:f>'CGR by Inst Type'!$C$1</c:f>
              <c:strCache>
                <c:ptCount val="1"/>
                <c:pt idx="0">
                  <c:v>2-Year Colleges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'CGR by Inst Type'!$A$2:$A$6</c:f>
              <c:strCache>
                <c:ptCount val="5"/>
                <c:pt idx="0">
                  <c:v>2011 Fall</c:v>
                </c:pt>
                <c:pt idx="1">
                  <c:v>2012 Fall</c:v>
                </c:pt>
                <c:pt idx="2">
                  <c:v>2013 Fall</c:v>
                </c:pt>
                <c:pt idx="3">
                  <c:v>2014 Fall</c:v>
                </c:pt>
                <c:pt idx="4">
                  <c:v>2015 Fall</c:v>
                </c:pt>
              </c:strCache>
            </c:strRef>
          </c:cat>
          <c:val>
            <c:numRef>
              <c:f>'CGR by Inst Type'!$C$2:$C$6</c:f>
              <c:numCache>
                <c:formatCode>0.0%</c:formatCode>
                <c:ptCount val="5"/>
                <c:pt idx="0">
                  <c:v>0.16700000000000001</c:v>
                </c:pt>
                <c:pt idx="1">
                  <c:v>0.182</c:v>
                </c:pt>
                <c:pt idx="2">
                  <c:v>0.18</c:v>
                </c:pt>
                <c:pt idx="3">
                  <c:v>0.16200000000000001</c:v>
                </c:pt>
                <c:pt idx="4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9-47AC-832F-78DC5A9FCCBC}"/>
            </c:ext>
          </c:extLst>
        </c:ser>
        <c:ser>
          <c:idx val="2"/>
          <c:order val="2"/>
          <c:tx>
            <c:strRef>
              <c:f>'CGR by Inst Type'!$D$1</c:f>
              <c:strCache>
                <c:ptCount val="1"/>
                <c:pt idx="0">
                  <c:v>Private/Independent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3.9%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39-47AC-832F-78DC5A9FC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'CGR by Inst Type'!$A$2:$A$6</c:f>
              <c:strCache>
                <c:ptCount val="5"/>
                <c:pt idx="0">
                  <c:v>2011 Fall</c:v>
                </c:pt>
                <c:pt idx="1">
                  <c:v>2012 Fall</c:v>
                </c:pt>
                <c:pt idx="2">
                  <c:v>2013 Fall</c:v>
                </c:pt>
                <c:pt idx="3">
                  <c:v>2014 Fall</c:v>
                </c:pt>
                <c:pt idx="4">
                  <c:v>2015 Fall</c:v>
                </c:pt>
              </c:strCache>
            </c:strRef>
          </c:cat>
          <c:val>
            <c:numRef>
              <c:f>'CGR by Inst Type'!$D$2:$D$6</c:f>
              <c:numCache>
                <c:formatCode>0.0%</c:formatCode>
                <c:ptCount val="5"/>
                <c:pt idx="0">
                  <c:v>3.3000000000000002E-2</c:v>
                </c:pt>
                <c:pt idx="1">
                  <c:v>1.7000000000000001E-2</c:v>
                </c:pt>
                <c:pt idx="2">
                  <c:v>2.7E-2</c:v>
                </c:pt>
                <c:pt idx="3">
                  <c:v>2.9000000000000001E-2</c:v>
                </c:pt>
                <c:pt idx="4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39-47AC-832F-78DC5A9FCC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430984"/>
        <c:axId val="175435688"/>
      </c:barChart>
      <c:catAx>
        <c:axId val="17543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5688"/>
        <c:crosses val="autoZero"/>
        <c:auto val="1"/>
        <c:lblAlgn val="ctr"/>
        <c:lblOffset val="100"/>
        <c:noMultiLvlLbl val="0"/>
      </c:catAx>
      <c:valAx>
        <c:axId val="17543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Fall 2015 </a:t>
            </a:r>
            <a:r>
              <a:rPr lang="en-US" sz="1200" b="1" dirty="0"/>
              <a:t>CGR</a:t>
            </a:r>
            <a:r>
              <a:rPr lang="en-US" sz="1200" b="1" baseline="0" dirty="0"/>
              <a:t> by Race/Ethnicity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'[CGR Charts.xlsx]CGR by Inst Type'!$B$1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026895514465186E-4"/>
                  <c:y val="-0.41448471973052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3C-4E20-B98A-A964E8F983AF}"/>
                </c:ext>
              </c:extLst>
            </c:dLbl>
            <c:dLbl>
              <c:idx val="1"/>
              <c:layout>
                <c:manualLayout>
                  <c:x val="-4.0204213920063137E-17"/>
                  <c:y val="-0.382775119617224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3C-4E20-B98A-A964E8F983AF}"/>
                </c:ext>
              </c:extLst>
            </c:dLbl>
            <c:dLbl>
              <c:idx val="2"/>
              <c:layout>
                <c:manualLayout>
                  <c:x val="0"/>
                  <c:y val="-0.275119617224880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3C-4E20-B98A-A964E8F983AF}"/>
                </c:ext>
              </c:extLst>
            </c:dLbl>
            <c:dLbl>
              <c:idx val="3"/>
              <c:layout>
                <c:manualLayout>
                  <c:x val="-8.0408427840126275E-17"/>
                  <c:y val="-0.322966507177033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3C-4E20-B98A-A964E8F983AF}"/>
                </c:ext>
              </c:extLst>
            </c:dLbl>
            <c:dLbl>
              <c:idx val="4"/>
              <c:layout>
                <c:manualLayout>
                  <c:x val="-3.7453183520599251E-3"/>
                  <c:y val="-0.419990592570852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3C-4E20-B98A-A964E8F98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'[CGR Charts.xlsx]CGR by Inst Type'!$A$2:$A$6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Hispanic</c:v>
                </c:pt>
                <c:pt idx="3">
                  <c:v>American Indian</c:v>
                </c:pt>
                <c:pt idx="4">
                  <c:v>White</c:v>
                </c:pt>
              </c:strCache>
            </c:strRef>
          </c:cat>
          <c:val>
            <c:numRef>
              <c:f>'[CGR Charts.xlsx]CGR by Inst Type'!$B$2:$B$6</c:f>
              <c:numCache>
                <c:formatCode>0.0%</c:formatCode>
                <c:ptCount val="5"/>
                <c:pt idx="0">
                  <c:v>0.53</c:v>
                </c:pt>
                <c:pt idx="1">
                  <c:v>0.48</c:v>
                </c:pt>
                <c:pt idx="2">
                  <c:v>0.35099999999999998</c:v>
                </c:pt>
                <c:pt idx="3">
                  <c:v>0.42099999999999999</c:v>
                </c:pt>
                <c:pt idx="4">
                  <c:v>0.54400000000000004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3C-4E20-B98A-A964E8F983AF}"/>
            </c:ext>
          </c:extLst>
        </c:ser>
        <c:ser>
          <c:idx val="1"/>
          <c:order val="1"/>
          <c:tx>
            <c:strRef>
              <c:f>'[CGR Charts.xlsx]CGR by Inst Type'!$C$1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'[CGR Charts.xlsx]CGR by Inst Type'!$A$2:$A$6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Hispanic</c:v>
                </c:pt>
                <c:pt idx="3">
                  <c:v>American Indian</c:v>
                </c:pt>
                <c:pt idx="4">
                  <c:v>White</c:v>
                </c:pt>
              </c:strCache>
            </c:strRef>
          </c:cat>
          <c:val>
            <c:numRef>
              <c:f>'[CGR Charts.xlsx]CGR by Inst Type'!$C$2:$C$6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7D3C-4E20-B98A-A964E8F983AF}"/>
            </c:ext>
          </c:extLst>
        </c:ser>
        <c:ser>
          <c:idx val="2"/>
          <c:order val="2"/>
          <c:tx>
            <c:strRef>
              <c:f>'[CGR Charts.xlsx]CGR by Inst Type'!$D$1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'[CGR Charts.xlsx]CGR by Inst Type'!$A$2:$A$6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Hispanic</c:v>
                </c:pt>
                <c:pt idx="3">
                  <c:v>American Indian</c:v>
                </c:pt>
                <c:pt idx="4">
                  <c:v>White</c:v>
                </c:pt>
              </c:strCache>
            </c:strRef>
          </c:cat>
          <c:val>
            <c:numRef>
              <c:f>'[CGR Charts.xlsx]CGR by Inst Type'!$D$2:$D$6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7D3C-4E20-B98A-A964E8F983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436080"/>
        <c:axId val="175436472"/>
      </c:barChart>
      <c:catAx>
        <c:axId val="17543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6472"/>
        <c:crosses val="autoZero"/>
        <c:auto val="1"/>
        <c:lblAlgn val="ctr"/>
        <c:lblOffset val="100"/>
        <c:noMultiLvlLbl val="0"/>
      </c:catAx>
      <c:valAx>
        <c:axId val="17543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CGR Distribution</a:t>
            </a:r>
            <a:r>
              <a:rPr lang="en-US" sz="1200" b="1" baseline="0"/>
              <a:t> by 4-YR Institution: Fall 2015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582305999628833E-2"/>
          <c:y val="0.10556021685813863"/>
          <c:w val="0.91684867043134755"/>
          <c:h val="0.852144701174648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'[CGR Charts.xlsx]CGR by Inst Type'!$B$1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929824561403607E-3"/>
                  <c:y val="-0.233583445199121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67-4244-94BB-857058676C55}"/>
                </c:ext>
              </c:extLst>
            </c:dLbl>
            <c:dLbl>
              <c:idx val="1"/>
              <c:layout>
                <c:manualLayout>
                  <c:x val="-4.3859649122807015E-3"/>
                  <c:y val="-0.293716482004634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67-4244-94BB-857058676C55}"/>
                </c:ext>
              </c:extLst>
            </c:dLbl>
            <c:dLbl>
              <c:idx val="2"/>
              <c:layout>
                <c:manualLayout>
                  <c:x val="0"/>
                  <c:y val="-0.147893249984973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67-4244-94BB-857058676C55}"/>
                </c:ext>
              </c:extLst>
            </c:dLbl>
            <c:dLbl>
              <c:idx val="3"/>
              <c:layout>
                <c:manualLayout>
                  <c:x val="-4.3859649122807015E-3"/>
                  <c:y val="-0.144849498774485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67-4244-94BB-857058676C55}"/>
                </c:ext>
              </c:extLst>
            </c:dLbl>
            <c:dLbl>
              <c:idx val="4"/>
              <c:layout>
                <c:manualLayout>
                  <c:x val="3.3670033670033669E-3"/>
                  <c:y val="-0.375187169226797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67-4244-94BB-857058676C55}"/>
                </c:ext>
              </c:extLst>
            </c:dLbl>
            <c:dLbl>
              <c:idx val="5"/>
              <c:layout>
                <c:manualLayout>
                  <c:x val="-6.5789473684210523E-3"/>
                  <c:y val="-0.18235793044953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67-4244-94BB-857058676C55}"/>
                </c:ext>
              </c:extLst>
            </c:dLbl>
            <c:dLbl>
              <c:idx val="6"/>
              <c:layout>
                <c:manualLayout>
                  <c:x val="-2.1929824561403508E-3"/>
                  <c:y val="-0.131467345207803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67-4244-94BB-857058676C55}"/>
                </c:ext>
              </c:extLst>
            </c:dLbl>
            <c:dLbl>
              <c:idx val="7"/>
              <c:layout>
                <c:manualLayout>
                  <c:x val="-4.3859649122806217E-3"/>
                  <c:y val="-9.75402883799830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67-4244-94BB-857058676C55}"/>
                </c:ext>
              </c:extLst>
            </c:dLbl>
            <c:dLbl>
              <c:idx val="9"/>
              <c:layout>
                <c:manualLayout>
                  <c:x val="-2.1929824561403508E-3"/>
                  <c:y val="-0.118744698897370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67-4244-94BB-857058676C55}"/>
                </c:ext>
              </c:extLst>
            </c:dLbl>
            <c:dLbl>
              <c:idx val="10"/>
              <c:layout>
                <c:manualLayout>
                  <c:x val="2.1929824561403508E-3"/>
                  <c:y val="-0.275657336726039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67-4244-94BB-857058676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'[CGR Charts.xlsx]CGR by Inst Type'!$A$2:$A$12</c:f>
              <c:strCache>
                <c:ptCount val="11"/>
                <c:pt idx="0">
                  <c:v>ASUJ</c:v>
                </c:pt>
                <c:pt idx="1">
                  <c:v>ATU</c:v>
                </c:pt>
                <c:pt idx="2">
                  <c:v>HSU</c:v>
                </c:pt>
                <c:pt idx="3">
                  <c:v>SAUM</c:v>
                </c:pt>
                <c:pt idx="4">
                  <c:v>UAF</c:v>
                </c:pt>
                <c:pt idx="5">
                  <c:v>UAFS</c:v>
                </c:pt>
                <c:pt idx="6">
                  <c:v>UALR</c:v>
                </c:pt>
                <c:pt idx="7">
                  <c:v>UAM</c:v>
                </c:pt>
                <c:pt idx="8">
                  <c:v>UAMS</c:v>
                </c:pt>
                <c:pt idx="9">
                  <c:v>UAPB</c:v>
                </c:pt>
                <c:pt idx="10">
                  <c:v>UCA</c:v>
                </c:pt>
              </c:strCache>
            </c:strRef>
          </c:cat>
          <c:val>
            <c:numRef>
              <c:f>'[CGR Charts.xlsx]CGR by Inst Type'!$B$2:$B$12</c:f>
              <c:numCache>
                <c:formatCode>#,##0</c:formatCode>
                <c:ptCount val="11"/>
                <c:pt idx="0">
                  <c:v>1185</c:v>
                </c:pt>
                <c:pt idx="1">
                  <c:v>1575</c:v>
                </c:pt>
                <c:pt idx="2" formatCode="General">
                  <c:v>579</c:v>
                </c:pt>
                <c:pt idx="3" formatCode="General">
                  <c:v>512</c:v>
                </c:pt>
                <c:pt idx="4">
                  <c:v>1956</c:v>
                </c:pt>
                <c:pt idx="5" formatCode="General">
                  <c:v>782</c:v>
                </c:pt>
                <c:pt idx="6" formatCode="General">
                  <c:v>588</c:v>
                </c:pt>
                <c:pt idx="7" formatCode="General">
                  <c:v>349</c:v>
                </c:pt>
                <c:pt idx="8" formatCode="General">
                  <c:v>0</c:v>
                </c:pt>
                <c:pt idx="9" formatCode="General">
                  <c:v>337</c:v>
                </c:pt>
                <c:pt idx="10">
                  <c:v>1515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67-4244-94BB-857058676C55}"/>
            </c:ext>
          </c:extLst>
        </c:ser>
        <c:ser>
          <c:idx val="1"/>
          <c:order val="1"/>
          <c:tx>
            <c:strRef>
              <c:f>'[CGR Charts.xlsx]CGR by Inst Type'!$C$1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'[CGR Charts.xlsx]CGR by Inst Type'!$A$2:$A$12</c:f>
              <c:strCache>
                <c:ptCount val="11"/>
                <c:pt idx="0">
                  <c:v>ASUJ</c:v>
                </c:pt>
                <c:pt idx="1">
                  <c:v>ATU</c:v>
                </c:pt>
                <c:pt idx="2">
                  <c:v>HSU</c:v>
                </c:pt>
                <c:pt idx="3">
                  <c:v>SAUM</c:v>
                </c:pt>
                <c:pt idx="4">
                  <c:v>UAF</c:v>
                </c:pt>
                <c:pt idx="5">
                  <c:v>UAFS</c:v>
                </c:pt>
                <c:pt idx="6">
                  <c:v>UALR</c:v>
                </c:pt>
                <c:pt idx="7">
                  <c:v>UAM</c:v>
                </c:pt>
                <c:pt idx="8">
                  <c:v>UAMS</c:v>
                </c:pt>
                <c:pt idx="9">
                  <c:v>UAPB</c:v>
                </c:pt>
                <c:pt idx="10">
                  <c:v>UCA</c:v>
                </c:pt>
              </c:strCache>
            </c:strRef>
          </c:cat>
          <c:val>
            <c:numRef>
              <c:f>'[CGR Charts.xlsx]CGR by Inst Type'!$C$2:$C$12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B-5C67-4244-94BB-857058676C55}"/>
            </c:ext>
          </c:extLst>
        </c:ser>
        <c:ser>
          <c:idx val="2"/>
          <c:order val="2"/>
          <c:tx>
            <c:strRef>
              <c:f>'[CGR Charts.xlsx]CGR by Inst Type'!$D$1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'[CGR Charts.xlsx]CGR by Inst Type'!$A$2:$A$12</c:f>
              <c:strCache>
                <c:ptCount val="11"/>
                <c:pt idx="0">
                  <c:v>ASUJ</c:v>
                </c:pt>
                <c:pt idx="1">
                  <c:v>ATU</c:v>
                </c:pt>
                <c:pt idx="2">
                  <c:v>HSU</c:v>
                </c:pt>
                <c:pt idx="3">
                  <c:v>SAUM</c:v>
                </c:pt>
                <c:pt idx="4">
                  <c:v>UAF</c:v>
                </c:pt>
                <c:pt idx="5">
                  <c:v>UAFS</c:v>
                </c:pt>
                <c:pt idx="6">
                  <c:v>UALR</c:v>
                </c:pt>
                <c:pt idx="7">
                  <c:v>UAM</c:v>
                </c:pt>
                <c:pt idx="8">
                  <c:v>UAMS</c:v>
                </c:pt>
                <c:pt idx="9">
                  <c:v>UAPB</c:v>
                </c:pt>
                <c:pt idx="10">
                  <c:v>UCA</c:v>
                </c:pt>
              </c:strCache>
            </c:strRef>
          </c:cat>
          <c:val>
            <c:numRef>
              <c:f>'[CGR Charts.xlsx]CGR by Inst Type'!$D$2:$D$12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C-5C67-4244-94BB-857058676C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429808"/>
        <c:axId val="175430200"/>
      </c:barChart>
      <c:catAx>
        <c:axId val="17542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0200"/>
        <c:crosses val="autoZero"/>
        <c:auto val="1"/>
        <c:lblAlgn val="ctr"/>
        <c:lblOffset val="100"/>
        <c:noMultiLvlLbl val="0"/>
      </c:catAx>
      <c:valAx>
        <c:axId val="17543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2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CGR Distribution</a:t>
            </a:r>
            <a:r>
              <a:rPr lang="en-US" sz="1200" b="1" baseline="0"/>
              <a:t> by 2-YR Institution: Fall 2015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098617198055911E-2"/>
          <c:y val="0.10647659083945214"/>
          <c:w val="0.93064109302408571"/>
          <c:h val="0.793661337321589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'[CGR Charts.xlsx]CGR by Inst Type'!$B$1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569734892104148E-4"/>
                  <c:y val="-0.113658754612195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76-4047-A05F-823D251193F9}"/>
                </c:ext>
              </c:extLst>
            </c:dLbl>
            <c:dLbl>
              <c:idx val="1"/>
              <c:layout>
                <c:manualLayout>
                  <c:x val="-4.3859649122807015E-3"/>
                  <c:y val="-0.217380604142039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76-4047-A05F-823D251193F9}"/>
                </c:ext>
              </c:extLst>
            </c:dLbl>
            <c:dLbl>
              <c:idx val="2"/>
              <c:layout>
                <c:manualLayout>
                  <c:x val="0"/>
                  <c:y val="-0.147893249984973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76-4047-A05F-823D251193F9}"/>
                </c:ext>
              </c:extLst>
            </c:dLbl>
            <c:dLbl>
              <c:idx val="3"/>
              <c:layout>
                <c:manualLayout>
                  <c:x val="0"/>
                  <c:y val="-9.395891353275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6-4047-A05F-823D251193F9}"/>
                </c:ext>
              </c:extLst>
            </c:dLbl>
            <c:dLbl>
              <c:idx val="4"/>
              <c:layout>
                <c:manualLayout>
                  <c:x val="0"/>
                  <c:y val="-0.152499115091529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76-4047-A05F-823D251193F9}"/>
                </c:ext>
              </c:extLst>
            </c:dLbl>
            <c:dLbl>
              <c:idx val="5"/>
              <c:layout>
                <c:manualLayout>
                  <c:x val="-2.1929824561403508E-3"/>
                  <c:y val="-0.122985581000848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76-4047-A05F-823D251193F9}"/>
                </c:ext>
              </c:extLst>
            </c:dLbl>
            <c:dLbl>
              <c:idx val="6"/>
              <c:layout>
                <c:manualLayout>
                  <c:x val="2.5150631311368224E-3"/>
                  <c:y val="-0.10183650956673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76-4047-A05F-823D251193F9}"/>
                </c:ext>
              </c:extLst>
            </c:dLbl>
            <c:dLbl>
              <c:idx val="7"/>
              <c:layout>
                <c:manualLayout>
                  <c:x val="-4.3859649122807015E-3"/>
                  <c:y val="-8.05767599660729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76-4047-A05F-823D251193F9}"/>
                </c:ext>
              </c:extLst>
            </c:dLbl>
            <c:dLbl>
              <c:idx val="8"/>
              <c:layout>
                <c:manualLayout>
                  <c:x val="0"/>
                  <c:y val="-7.63358778625954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76-4047-A05F-823D251193F9}"/>
                </c:ext>
              </c:extLst>
            </c:dLbl>
            <c:dLbl>
              <c:idx val="9"/>
              <c:layout>
                <c:manualLayout>
                  <c:x val="-2.1929824561403508E-3"/>
                  <c:y val="-0.156912637828668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76-4047-A05F-823D251193F9}"/>
                </c:ext>
              </c:extLst>
            </c:dLbl>
            <c:dLbl>
              <c:idx val="10"/>
              <c:layout>
                <c:manualLayout>
                  <c:x val="0"/>
                  <c:y val="-0.148430873621713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76-4047-A05F-823D251193F9}"/>
                </c:ext>
              </c:extLst>
            </c:dLbl>
            <c:dLbl>
              <c:idx val="11"/>
              <c:layout>
                <c:manualLayout>
                  <c:x val="0"/>
                  <c:y val="-0.373197625106022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76-4047-A05F-823D251193F9}"/>
                </c:ext>
              </c:extLst>
            </c:dLbl>
            <c:dLbl>
              <c:idx val="12"/>
              <c:layout>
                <c:manualLayout>
                  <c:x val="1.569365782215774E-3"/>
                  <c:y val="-6.66740842177336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776-4047-A05F-823D251193F9}"/>
                </c:ext>
              </c:extLst>
            </c:dLbl>
            <c:dLbl>
              <c:idx val="13"/>
              <c:layout>
                <c:manualLayout>
                  <c:x val="1.5693657822156589E-3"/>
                  <c:y val="-8.24574917265776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76-4047-A05F-823D251193F9}"/>
                </c:ext>
              </c:extLst>
            </c:dLbl>
            <c:dLbl>
              <c:idx val="14"/>
              <c:layout>
                <c:manualLayout>
                  <c:x val="-8.0408427840126275E-17"/>
                  <c:y val="-0.275657336726039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776-4047-A05F-823D251193F9}"/>
                </c:ext>
              </c:extLst>
            </c:dLbl>
            <c:dLbl>
              <c:idx val="15"/>
              <c:layout>
                <c:manualLayout>
                  <c:x val="0"/>
                  <c:y val="-8.05767599660729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776-4047-A05F-823D251193F9}"/>
                </c:ext>
              </c:extLst>
            </c:dLbl>
            <c:dLbl>
              <c:idx val="16"/>
              <c:layout>
                <c:manualLayout>
                  <c:x val="-1.6081685568025255E-16"/>
                  <c:y val="-8.90585241730281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776-4047-A05F-823D251193F9}"/>
                </c:ext>
              </c:extLst>
            </c:dLbl>
            <c:dLbl>
              <c:idx val="17"/>
              <c:layout>
                <c:manualLayout>
                  <c:x val="0"/>
                  <c:y val="-7.63358778625954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776-4047-A05F-823D251193F9}"/>
                </c:ext>
              </c:extLst>
            </c:dLbl>
            <c:dLbl>
              <c:idx val="18"/>
              <c:layout>
                <c:manualLayout>
                  <c:x val="0"/>
                  <c:y val="-9.32994062765055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776-4047-A05F-823D251193F9}"/>
                </c:ext>
              </c:extLst>
            </c:dLbl>
            <c:dLbl>
              <c:idx val="19"/>
              <c:layout>
                <c:manualLayout>
                  <c:x val="0"/>
                  <c:y val="-0.127226463104325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776-4047-A05F-823D251193F9}"/>
                </c:ext>
              </c:extLst>
            </c:dLbl>
            <c:dLbl>
              <c:idx val="20"/>
              <c:layout>
                <c:manualLayout>
                  <c:x val="0"/>
                  <c:y val="-8.90585241730279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776-4047-A05F-823D251193F9}"/>
                </c:ext>
              </c:extLst>
            </c:dLbl>
            <c:dLbl>
              <c:idx val="21"/>
              <c:layout>
                <c:manualLayout>
                  <c:x val="0"/>
                  <c:y val="-0.203562340966921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776-4047-A05F-823D25119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'[CGR Charts.xlsx]CGR by Inst Type'!$A$2:$A$24</c:f>
              <c:strCache>
                <c:ptCount val="22"/>
                <c:pt idx="0">
                  <c:v>ANC</c:v>
                </c:pt>
                <c:pt idx="1">
                  <c:v>ASUB</c:v>
                </c:pt>
                <c:pt idx="2">
                  <c:v>ASUMH</c:v>
                </c:pt>
                <c:pt idx="3">
                  <c:v>ASUMS</c:v>
                </c:pt>
                <c:pt idx="4">
                  <c:v>ASUN</c:v>
                </c:pt>
                <c:pt idx="5">
                  <c:v>BRTC</c:v>
                </c:pt>
                <c:pt idx="6">
                  <c:v>CCCUA</c:v>
                </c:pt>
                <c:pt idx="7">
                  <c:v>COTO</c:v>
                </c:pt>
                <c:pt idx="8">
                  <c:v>EACC</c:v>
                </c:pt>
                <c:pt idx="9">
                  <c:v>NAC</c:v>
                </c:pt>
                <c:pt idx="10">
                  <c:v>NPC</c:v>
                </c:pt>
                <c:pt idx="11">
                  <c:v>NWACC</c:v>
                </c:pt>
                <c:pt idx="12">
                  <c:v>OZC</c:v>
                </c:pt>
                <c:pt idx="13">
                  <c:v>PCCUA</c:v>
                </c:pt>
                <c:pt idx="14">
                  <c:v>PTC</c:v>
                </c:pt>
                <c:pt idx="15">
                  <c:v>RMCC</c:v>
                </c:pt>
                <c:pt idx="16">
                  <c:v>SACC</c:v>
                </c:pt>
                <c:pt idx="17">
                  <c:v>SAUT</c:v>
                </c:pt>
                <c:pt idx="18">
                  <c:v>SEAC</c:v>
                </c:pt>
                <c:pt idx="19">
                  <c:v>UACCB</c:v>
                </c:pt>
                <c:pt idx="20">
                  <c:v>UACCH</c:v>
                </c:pt>
                <c:pt idx="21">
                  <c:v>UACCM</c:v>
                </c:pt>
              </c:strCache>
            </c:strRef>
          </c:cat>
          <c:val>
            <c:numRef>
              <c:f>'[CGR Charts.xlsx]CGR by Inst Type'!$B$2:$B$24</c:f>
              <c:numCache>
                <c:formatCode>#,##0</c:formatCode>
                <c:ptCount val="23"/>
                <c:pt idx="0">
                  <c:v>170</c:v>
                </c:pt>
                <c:pt idx="1">
                  <c:v>430</c:v>
                </c:pt>
                <c:pt idx="2" formatCode="General">
                  <c:v>156</c:v>
                </c:pt>
                <c:pt idx="3" formatCode="General">
                  <c:v>140</c:v>
                </c:pt>
                <c:pt idx="4">
                  <c:v>253</c:v>
                </c:pt>
                <c:pt idx="5" formatCode="General">
                  <c:v>181</c:v>
                </c:pt>
                <c:pt idx="6" formatCode="General">
                  <c:v>165</c:v>
                </c:pt>
                <c:pt idx="7" formatCode="General">
                  <c:v>80</c:v>
                </c:pt>
                <c:pt idx="8" formatCode="General">
                  <c:v>110</c:v>
                </c:pt>
                <c:pt idx="9" formatCode="General">
                  <c:v>296</c:v>
                </c:pt>
                <c:pt idx="10">
                  <c:v>240</c:v>
                </c:pt>
                <c:pt idx="11" formatCode="General">
                  <c:v>783</c:v>
                </c:pt>
                <c:pt idx="12" formatCode="General">
                  <c:v>81</c:v>
                </c:pt>
                <c:pt idx="13" formatCode="General">
                  <c:v>141</c:v>
                </c:pt>
                <c:pt idx="14" formatCode="General">
                  <c:v>544</c:v>
                </c:pt>
                <c:pt idx="15" formatCode="General">
                  <c:v>92</c:v>
                </c:pt>
                <c:pt idx="16" formatCode="General">
                  <c:v>122</c:v>
                </c:pt>
                <c:pt idx="17" formatCode="General">
                  <c:v>108</c:v>
                </c:pt>
                <c:pt idx="18" formatCode="General">
                  <c:v>131</c:v>
                </c:pt>
                <c:pt idx="19" formatCode="General">
                  <c:v>204</c:v>
                </c:pt>
                <c:pt idx="20" formatCode="General">
                  <c:v>134</c:v>
                </c:pt>
                <c:pt idx="21" formatCode="General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776-4047-A05F-823D251193F9}"/>
            </c:ext>
          </c:extLst>
        </c:ser>
        <c:ser>
          <c:idx val="1"/>
          <c:order val="1"/>
          <c:tx>
            <c:strRef>
              <c:f>'[CGR Charts.xlsx]CGR by Inst Type'!$C$1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'[CGR Charts.xlsx]CGR by Inst Type'!$A$2:$A$24</c:f>
              <c:strCache>
                <c:ptCount val="22"/>
                <c:pt idx="0">
                  <c:v>ANC</c:v>
                </c:pt>
                <c:pt idx="1">
                  <c:v>ASUB</c:v>
                </c:pt>
                <c:pt idx="2">
                  <c:v>ASUMH</c:v>
                </c:pt>
                <c:pt idx="3">
                  <c:v>ASUMS</c:v>
                </c:pt>
                <c:pt idx="4">
                  <c:v>ASUN</c:v>
                </c:pt>
                <c:pt idx="5">
                  <c:v>BRTC</c:v>
                </c:pt>
                <c:pt idx="6">
                  <c:v>CCCUA</c:v>
                </c:pt>
                <c:pt idx="7">
                  <c:v>COTO</c:v>
                </c:pt>
                <c:pt idx="8">
                  <c:v>EACC</c:v>
                </c:pt>
                <c:pt idx="9">
                  <c:v>NAC</c:v>
                </c:pt>
                <c:pt idx="10">
                  <c:v>NPC</c:v>
                </c:pt>
                <c:pt idx="11">
                  <c:v>NWACC</c:v>
                </c:pt>
                <c:pt idx="12">
                  <c:v>OZC</c:v>
                </c:pt>
                <c:pt idx="13">
                  <c:v>PCCUA</c:v>
                </c:pt>
                <c:pt idx="14">
                  <c:v>PTC</c:v>
                </c:pt>
                <c:pt idx="15">
                  <c:v>RMCC</c:v>
                </c:pt>
                <c:pt idx="16">
                  <c:v>SACC</c:v>
                </c:pt>
                <c:pt idx="17">
                  <c:v>SAUT</c:v>
                </c:pt>
                <c:pt idx="18">
                  <c:v>SEAC</c:v>
                </c:pt>
                <c:pt idx="19">
                  <c:v>UACCB</c:v>
                </c:pt>
                <c:pt idx="20">
                  <c:v>UACCH</c:v>
                </c:pt>
                <c:pt idx="21">
                  <c:v>UACCM</c:v>
                </c:pt>
              </c:strCache>
            </c:strRef>
          </c:cat>
          <c:val>
            <c:numRef>
              <c:f>'[CGR Charts.xlsx]CGR by Inst Type'!$C$2:$C$24</c:f>
              <c:numCache>
                <c:formatCode>General</c:formatCode>
                <c:ptCount val="23"/>
              </c:numCache>
            </c:numRef>
          </c:val>
          <c:extLst>
            <c:ext xmlns:c16="http://schemas.microsoft.com/office/drawing/2014/chart" uri="{C3380CC4-5D6E-409C-BE32-E72D297353CC}">
              <c16:uniqueId val="{00000017-A776-4047-A05F-823D251193F9}"/>
            </c:ext>
          </c:extLst>
        </c:ser>
        <c:ser>
          <c:idx val="2"/>
          <c:order val="2"/>
          <c:tx>
            <c:strRef>
              <c:f>'[CGR Charts.xlsx]CGR by Inst Type'!$D$1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'[CGR Charts.xlsx]CGR by Inst Type'!$A$2:$A$24</c:f>
              <c:strCache>
                <c:ptCount val="22"/>
                <c:pt idx="0">
                  <c:v>ANC</c:v>
                </c:pt>
                <c:pt idx="1">
                  <c:v>ASUB</c:v>
                </c:pt>
                <c:pt idx="2">
                  <c:v>ASUMH</c:v>
                </c:pt>
                <c:pt idx="3">
                  <c:v>ASUMS</c:v>
                </c:pt>
                <c:pt idx="4">
                  <c:v>ASUN</c:v>
                </c:pt>
                <c:pt idx="5">
                  <c:v>BRTC</c:v>
                </c:pt>
                <c:pt idx="6">
                  <c:v>CCCUA</c:v>
                </c:pt>
                <c:pt idx="7">
                  <c:v>COTO</c:v>
                </c:pt>
                <c:pt idx="8">
                  <c:v>EACC</c:v>
                </c:pt>
                <c:pt idx="9">
                  <c:v>NAC</c:v>
                </c:pt>
                <c:pt idx="10">
                  <c:v>NPC</c:v>
                </c:pt>
                <c:pt idx="11">
                  <c:v>NWACC</c:v>
                </c:pt>
                <c:pt idx="12">
                  <c:v>OZC</c:v>
                </c:pt>
                <c:pt idx="13">
                  <c:v>PCCUA</c:v>
                </c:pt>
                <c:pt idx="14">
                  <c:v>PTC</c:v>
                </c:pt>
                <c:pt idx="15">
                  <c:v>RMCC</c:v>
                </c:pt>
                <c:pt idx="16">
                  <c:v>SACC</c:v>
                </c:pt>
                <c:pt idx="17">
                  <c:v>SAUT</c:v>
                </c:pt>
                <c:pt idx="18">
                  <c:v>SEAC</c:v>
                </c:pt>
                <c:pt idx="19">
                  <c:v>UACCB</c:v>
                </c:pt>
                <c:pt idx="20">
                  <c:v>UACCH</c:v>
                </c:pt>
                <c:pt idx="21">
                  <c:v>UACCM</c:v>
                </c:pt>
              </c:strCache>
            </c:strRef>
          </c:cat>
          <c:val>
            <c:numRef>
              <c:f>'[CGR Charts.xlsx]CGR by Inst Type'!$D$2:$D$24</c:f>
              <c:numCache>
                <c:formatCode>General</c:formatCode>
                <c:ptCount val="23"/>
              </c:numCache>
            </c:numRef>
          </c:val>
          <c:extLst>
            <c:ext xmlns:c16="http://schemas.microsoft.com/office/drawing/2014/chart" uri="{C3380CC4-5D6E-409C-BE32-E72D297353CC}">
              <c16:uniqueId val="{00000018-A776-4047-A05F-823D251193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1891184"/>
        <c:axId val="181896672"/>
      </c:barChart>
      <c:catAx>
        <c:axId val="18189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96672"/>
        <c:crosses val="autoZero"/>
        <c:auto val="1"/>
        <c:lblAlgn val="ctr"/>
        <c:lblOffset val="100"/>
        <c:noMultiLvlLbl val="0"/>
      </c:catAx>
      <c:valAx>
        <c:axId val="18189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9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College-Going Rate STEM Majors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'CGR STEM Majors'!$B$1</c:f>
              <c:strCache>
                <c:ptCount val="1"/>
                <c:pt idx="0">
                  <c:v>Students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'CGR STEM Majors'!$A$2:$A$6</c:f>
              <c:strCache>
                <c:ptCount val="5"/>
                <c:pt idx="0">
                  <c:v>2011 Fall</c:v>
                </c:pt>
                <c:pt idx="1">
                  <c:v>2012 Fall</c:v>
                </c:pt>
                <c:pt idx="2">
                  <c:v>2013 Fall</c:v>
                </c:pt>
                <c:pt idx="3">
                  <c:v>2014 Fall</c:v>
                </c:pt>
                <c:pt idx="4">
                  <c:v>2015 Fall</c:v>
                </c:pt>
              </c:strCache>
            </c:strRef>
          </c:cat>
          <c:val>
            <c:numRef>
              <c:f>'CGR STEM Majors'!$B$2:$B$6</c:f>
              <c:numCache>
                <c:formatCode>_(* #,##0_);_(* \(#,##0\);_(* "-"??_);_(@_)</c:formatCode>
                <c:ptCount val="5"/>
                <c:pt idx="0">
                  <c:v>1543</c:v>
                </c:pt>
                <c:pt idx="1">
                  <c:v>1681</c:v>
                </c:pt>
                <c:pt idx="2">
                  <c:v>1745</c:v>
                </c:pt>
                <c:pt idx="3">
                  <c:v>2001</c:v>
                </c:pt>
                <c:pt idx="4">
                  <c:v>2065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6E-4052-978A-0E022A5F2DB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892360"/>
        <c:axId val="181897456"/>
      </c:lineChart>
      <c:catAx>
        <c:axId val="18189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97456"/>
        <c:crossesAt val="0"/>
        <c:auto val="1"/>
        <c:lblAlgn val="ctr"/>
        <c:lblOffset val="100"/>
        <c:noMultiLvlLbl val="0"/>
      </c:catAx>
      <c:valAx>
        <c:axId val="1818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9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AB66D6-F861-4932-9B3E-BA82C7E2CE06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A55FC2-A243-4DA7-A1AB-303FA66DB6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13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80645-ADE7-4CE0-A660-460E4516D22A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325023-36B1-4611-AC7C-DDB5E2564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5023-36B1-4611-AC7C-DDB5E2564E1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1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5023-36B1-4611-AC7C-DDB5E2564E1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1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5023-36B1-4611-AC7C-DDB5E2564E1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2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25023-36B1-4611-AC7C-DDB5E2564E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6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(Source: XXXXX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3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3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89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7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5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1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66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Autofit/>
          </a:bodyPr>
          <a:lstStyle>
            <a:lvl1pPr algn="l">
              <a:defRPr sz="3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1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971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8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(Source: XXXXX)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7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DA250F-868C-41A6-9D90-09E2CBE02F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0" y="434975"/>
            <a:ext cx="389479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1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48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79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36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1800" baseline="0">
                <a:latin typeface="Calibri" pitchFamily="34" charset="0"/>
                <a:cs typeface="Calibri" pitchFamily="34" charset="0"/>
              </a:defRPr>
            </a:lvl3pPr>
            <a:lvl4pPr>
              <a:defRPr sz="1800" baseline="0">
                <a:latin typeface="Calibri" pitchFamily="34" charset="0"/>
                <a:cs typeface="Calibri" pitchFamily="34" charset="0"/>
              </a:defRPr>
            </a:lvl4pPr>
            <a:lvl5pPr>
              <a:defRPr sz="18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>
            <a:noAutofit/>
          </a:bodyPr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72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5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7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5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1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6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Autofit/>
          </a:bodyPr>
          <a:lstStyle>
            <a:lvl1pPr algn="l">
              <a:defRPr sz="3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8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9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971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0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1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4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(Source: XXXXX) 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6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3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48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5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03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36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1800" baseline="0">
                <a:latin typeface="Calibri" pitchFamily="34" charset="0"/>
                <a:cs typeface="Calibri" pitchFamily="34" charset="0"/>
              </a:defRPr>
            </a:lvl3pPr>
            <a:lvl4pPr>
              <a:defRPr sz="1800" baseline="0">
                <a:latin typeface="Calibri" pitchFamily="34" charset="0"/>
                <a:cs typeface="Calibri" pitchFamily="34" charset="0"/>
              </a:defRPr>
            </a:lvl4pPr>
            <a:lvl5pPr>
              <a:defRPr sz="18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2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>
            <a:noAutofit/>
          </a:bodyPr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31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7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57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7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5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1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Autofit/>
          </a:bodyPr>
          <a:lstStyle>
            <a:lvl1pPr algn="l">
              <a:defRPr sz="3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8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7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971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3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9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(Source: XXXXX)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8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45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99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36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1800" baseline="0">
                <a:latin typeface="Calibri" pitchFamily="34" charset="0"/>
                <a:cs typeface="Calibri" pitchFamily="34" charset="0"/>
              </a:defRPr>
            </a:lvl3pPr>
            <a:lvl4pPr>
              <a:defRPr sz="1800" baseline="0">
                <a:latin typeface="Calibri" pitchFamily="34" charset="0"/>
                <a:cs typeface="Calibri" pitchFamily="34" charset="0"/>
              </a:defRPr>
            </a:lvl4pPr>
            <a:lvl5pPr>
              <a:defRPr sz="18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8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>
            <a:noAutofit/>
          </a:bodyPr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3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4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8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7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5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1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3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Autofit/>
          </a:bodyPr>
          <a:lstStyle>
            <a:lvl1pPr algn="l">
              <a:defRPr sz="3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8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2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ctr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971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9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9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4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(Source: XXXXX)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8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1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975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7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31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36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1800" baseline="0">
                <a:latin typeface="Calibri" pitchFamily="34" charset="0"/>
                <a:cs typeface="Calibri" pitchFamily="34" charset="0"/>
              </a:defRPr>
            </a:lvl3pPr>
            <a:lvl4pPr>
              <a:defRPr sz="1800" baseline="0">
                <a:latin typeface="Calibri" pitchFamily="34" charset="0"/>
                <a:cs typeface="Calibri" pitchFamily="34" charset="0"/>
              </a:defRPr>
            </a:lvl4pPr>
            <a:lvl5pPr>
              <a:defRPr sz="18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2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>
            <a:noAutofit/>
          </a:bodyPr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2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6ECF940-69B7-4315-AE2B-758C18B21129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250F-868C-41A6-9D90-09E2CBE02F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5" r:id="rId2"/>
    <p:sldLayoutId id="2147483717" r:id="rId3"/>
    <p:sldLayoutId id="2147483698" r:id="rId4"/>
    <p:sldLayoutId id="2147483699" r:id="rId5"/>
    <p:sldLayoutId id="2147483700" r:id="rId6"/>
    <p:sldLayoutId id="2147483701" r:id="rId7"/>
    <p:sldLayoutId id="2147483709" r:id="rId8"/>
    <p:sldLayoutId id="2147483712" r:id="rId9"/>
    <p:sldLayoutId id="2147483711" r:id="rId10"/>
    <p:sldLayoutId id="2147483716" r:id="rId11"/>
    <p:sldLayoutId id="2147483713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18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60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77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6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7/29/2016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581400"/>
            <a:ext cx="7772400" cy="2133600"/>
          </a:xfrm>
        </p:spPr>
        <p:txBody>
          <a:bodyPr/>
          <a:lstStyle/>
          <a:p>
            <a:r>
              <a:rPr lang="en-US" sz="3200" dirty="0" smtClean="0"/>
              <a:t>Agenda item no. </a:t>
            </a:r>
            <a:r>
              <a:rPr lang="en-US" sz="3200" dirty="0"/>
              <a:t>6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operating needs and recommendations </a:t>
            </a:r>
            <a:br>
              <a:rPr lang="en-US" sz="3200" dirty="0" smtClean="0"/>
            </a:br>
            <a:r>
              <a:rPr lang="en-US" sz="3200" dirty="0" smtClean="0"/>
              <a:t>for the 2017-19 biennium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7772400" cy="13716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2086" y="24384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Tara Smith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Senior Associate Director, Institutional Finance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228600" y="1828800"/>
            <a:ext cx="8458200" cy="4648200"/>
          </a:xfrm>
        </p:spPr>
        <p:txBody>
          <a:bodyPr/>
          <a:lstStyle/>
          <a:p>
            <a:pPr>
              <a:tabLst>
                <a:tab pos="168275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Line-item maximum salary increases were considered this biennium, and all line-item maximums were adjusted by 1.4 percent per year.</a:t>
            </a:r>
          </a:p>
          <a:p>
            <a:pPr lvl="1">
              <a:tabLst>
                <a:tab pos="168275" algn="l"/>
              </a:tabLst>
            </a:pPr>
            <a:r>
              <a:rPr lang="en-US" dirty="0" smtClean="0"/>
              <a:t>University President &amp; Chancellor LIM were adjusted to labor market rates based on SREB category </a:t>
            </a:r>
            <a:endParaRPr lang="en-US" dirty="0"/>
          </a:p>
          <a:p>
            <a:pPr lvl="1">
              <a:tabLst>
                <a:tab pos="168275" algn="l"/>
              </a:tabLst>
            </a:pP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Salary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recommendations for new positions were based on salaries for similar positions previously established at comparable institutions</a:t>
            </a: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168275" algn="l"/>
              </a:tabLst>
            </a:pP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Institutions have </a:t>
            </a:r>
            <a:r>
              <a:rPr lang="en-US" kern="0" dirty="0" smtClean="0">
                <a:solidFill>
                  <a:srgbClr val="000000"/>
                </a:solidFill>
              </a:rPr>
              <a:t>19,941</a:t>
            </a: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non-classified positions currently authorized, excluding UAMS.</a:t>
            </a:r>
          </a:p>
          <a:p>
            <a:pPr lvl="1">
              <a:tabLst>
                <a:tab pos="168275" algn="l"/>
              </a:tabLst>
            </a:pPr>
            <a:r>
              <a:rPr lang="en-US" kern="0" dirty="0">
                <a:solidFill>
                  <a:srgbClr val="000000"/>
                </a:solidFill>
              </a:rPr>
              <a:t>ADHE Staff recommends an increase of 166 non-classified positions for </a:t>
            </a:r>
            <a:r>
              <a:rPr lang="en-US" kern="0" dirty="0" smtClean="0">
                <a:solidFill>
                  <a:srgbClr val="000000"/>
                </a:solidFill>
              </a:rPr>
              <a:t>institutions.</a:t>
            </a:r>
            <a:endParaRPr lang="en-US" kern="0" dirty="0">
              <a:solidFill>
                <a:srgbClr val="000000"/>
              </a:solidFill>
            </a:endParaRPr>
          </a:p>
          <a:p>
            <a:pPr lvl="1">
              <a:tabLst>
                <a:tab pos="168275" algn="l"/>
              </a:tabLst>
            </a:pPr>
            <a:r>
              <a:rPr lang="en-US" b="1" kern="0" dirty="0">
                <a:solidFill>
                  <a:srgbClr val="000000"/>
                </a:solidFill>
              </a:rPr>
              <a:t>Increase of 0.8 percent for a total of 20,107 non-classified positions</a:t>
            </a:r>
          </a:p>
          <a:p>
            <a:pPr>
              <a:tabLst>
                <a:tab pos="168275" algn="l"/>
              </a:tabLst>
            </a:pPr>
            <a:r>
              <a:rPr lang="en-US" kern="0" dirty="0">
                <a:solidFill>
                  <a:srgbClr val="000000"/>
                </a:solidFill>
              </a:rPr>
              <a:t>UAMS had no net new position requests.</a:t>
            </a:r>
          </a:p>
          <a:p>
            <a:pPr lvl="1">
              <a:tabLst>
                <a:tab pos="168275" algn="l"/>
              </a:tabLst>
            </a:pPr>
            <a:r>
              <a:rPr lang="en-US" b="1" kern="0" dirty="0">
                <a:solidFill>
                  <a:srgbClr val="000000"/>
                </a:solidFill>
              </a:rPr>
              <a:t>ADHE Staff recommends no change in non-classified UAMS positions, for a total of 8,801 for UAMS.</a:t>
            </a:r>
          </a:p>
          <a:p>
            <a:pPr>
              <a:tabLst>
                <a:tab pos="168275" algn="l"/>
              </a:tabLst>
            </a:pPr>
            <a:endParaRPr lang="en-US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68275" algn="l"/>
              </a:tabLst>
            </a:pP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168275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68275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581400"/>
            <a:ext cx="7772400" cy="2133600"/>
          </a:xfrm>
        </p:spPr>
        <p:txBody>
          <a:bodyPr/>
          <a:lstStyle/>
          <a:p>
            <a:r>
              <a:rPr lang="en-US" sz="3200" dirty="0" smtClean="0"/>
              <a:t>Agenda item no. </a:t>
            </a:r>
            <a:r>
              <a:rPr lang="en-US" sz="3200" dirty="0"/>
              <a:t>8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capital funding recommendations </a:t>
            </a:r>
            <a:br>
              <a:rPr lang="en-US" sz="3200" dirty="0" smtClean="0"/>
            </a:br>
            <a:r>
              <a:rPr lang="en-US" sz="3200" dirty="0" smtClean="0"/>
              <a:t>for the 2017-19 biennium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7772400" cy="13716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Capital Funding Requests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228600" y="1828800"/>
            <a:ext cx="8458200" cy="4495800"/>
          </a:xfrm>
        </p:spPr>
        <p:txBody>
          <a:bodyPr/>
          <a:lstStyle/>
          <a:p>
            <a:pPr>
              <a:tabLst>
                <a:tab pos="168275" algn="l"/>
              </a:tabLst>
            </a:pPr>
            <a:r>
              <a:rPr lang="en-US" dirty="0"/>
              <a:t>Arkansas higher </a:t>
            </a:r>
            <a:r>
              <a:rPr lang="en-US" dirty="0" smtClean="0"/>
              <a:t>education has </a:t>
            </a:r>
            <a:r>
              <a:rPr lang="en-US" dirty="0"/>
              <a:t>a current replacement value for its educational and general (E&amp;G) space of approximately $5.6 </a:t>
            </a:r>
            <a:r>
              <a:rPr lang="en-US" dirty="0" smtClean="0"/>
              <a:t>billion</a:t>
            </a:r>
          </a:p>
          <a:p>
            <a:pPr>
              <a:tabLst>
                <a:tab pos="168275" algn="l"/>
              </a:tabLst>
            </a:pPr>
            <a:endParaRPr lang="en-US" dirty="0"/>
          </a:p>
          <a:p>
            <a:pPr>
              <a:tabLst>
                <a:tab pos="168275" algn="l"/>
              </a:tabLst>
            </a:pPr>
            <a:r>
              <a:rPr lang="en-US" dirty="0" smtClean="0"/>
              <a:t>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percent of useful life of campus facilities has been expended</a:t>
            </a:r>
          </a:p>
          <a:p>
            <a:pPr marL="0" indent="0">
              <a:buNone/>
              <a:tabLst>
                <a:tab pos="168275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68275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smtClean="0"/>
              <a:t>1.14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illion  requested for construction, renovation and technology infrastructure</a:t>
            </a:r>
          </a:p>
          <a:p>
            <a:pPr marL="0" indent="0">
              <a:buNone/>
              <a:tabLst>
                <a:tab pos="168275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68275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$2.7 billion needed for deferred maintenance &amp; $211.9 million for critical maintenance</a:t>
            </a:r>
            <a:endParaRPr lang="en-US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Capital Funding Requests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228600" y="1828800"/>
            <a:ext cx="8458200" cy="4495800"/>
          </a:xfrm>
        </p:spPr>
        <p:txBody>
          <a:bodyPr/>
          <a:lstStyle/>
          <a:p>
            <a:pPr>
              <a:tabLst>
                <a:tab pos="168275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total of $250.05 million recommended for all projects</a:t>
            </a:r>
          </a:p>
          <a:p>
            <a:pPr>
              <a:tabLst>
                <a:tab pos="168275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tabLst>
                <a:tab pos="168275" algn="l"/>
              </a:tabLst>
            </a:pPr>
            <a:r>
              <a:rPr lang="en-US" sz="2000" dirty="0" smtClean="0"/>
              <a:t>$150.96 million for renovation, new construction and technology infrastructure</a:t>
            </a:r>
          </a:p>
          <a:p>
            <a:pPr lvl="1">
              <a:tabLst>
                <a:tab pos="168275" algn="l"/>
              </a:tabLst>
            </a:pPr>
            <a:r>
              <a:rPr lang="en-US" sz="2000" dirty="0" smtClean="0"/>
              <a:t>$21.16 million for critical maintenance</a:t>
            </a:r>
          </a:p>
          <a:p>
            <a:pPr lvl="1">
              <a:tabLst>
                <a:tab pos="168275" algn="l"/>
              </a:tabLst>
            </a:pPr>
            <a:r>
              <a:rPr lang="en-US" sz="2000" dirty="0" smtClean="0"/>
              <a:t>$55.84 million for deferred maintenance</a:t>
            </a:r>
          </a:p>
          <a:p>
            <a:pPr lvl="1">
              <a:tabLst>
                <a:tab pos="168275" algn="l"/>
              </a:tabLst>
            </a:pPr>
            <a:r>
              <a:rPr lang="en-US" sz="2000" dirty="0" smtClean="0"/>
              <a:t>$22.09 million for equipment, library</a:t>
            </a:r>
          </a:p>
        </p:txBody>
      </p:sp>
    </p:spTree>
    <p:extLst>
      <p:ext uri="{BB962C8B-B14F-4D97-AF65-F5344CB8AC3E}">
        <p14:creationId xmlns:p14="http://schemas.microsoft.com/office/powerpoint/2010/main" val="9627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581400"/>
            <a:ext cx="7772400" cy="2133600"/>
          </a:xfrm>
        </p:spPr>
        <p:txBody>
          <a:bodyPr/>
          <a:lstStyle/>
          <a:p>
            <a:r>
              <a:rPr lang="en-US" sz="3200" dirty="0" smtClean="0"/>
              <a:t>Agenda item no. </a:t>
            </a:r>
            <a:r>
              <a:rPr lang="en-US" sz="3200" dirty="0"/>
              <a:t>9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/>
              <a:t>certification of </a:t>
            </a:r>
            <a:r>
              <a:rPr lang="en-US" sz="3200" dirty="0" smtClean="0"/>
              <a:t>Budgeted intercollegiate </a:t>
            </a:r>
            <a:r>
              <a:rPr lang="en-US" sz="3200" dirty="0"/>
              <a:t>athletic revenues and expenditures </a:t>
            </a:r>
            <a:br>
              <a:rPr lang="en-US" sz="3200" dirty="0"/>
            </a:br>
            <a:r>
              <a:rPr lang="en-US" sz="3200" dirty="0"/>
              <a:t>for </a:t>
            </a:r>
            <a:r>
              <a:rPr lang="en-US" sz="3200" dirty="0" smtClean="0"/>
              <a:t>2016-17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7772400" cy="13716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Jake Eddington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Program Specialist, </a:t>
            </a:r>
            <a:r>
              <a:rPr lang="en-US" dirty="0">
                <a:solidFill>
                  <a:schemeClr val="accent2"/>
                </a:solidFill>
              </a:rPr>
              <a:t>Institutional Finance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371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Athletic Fees Per SSCH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0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71600" y="14478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SzPct val="70000"/>
              <a:buFont typeface="Wingdings" pitchFamily="2" charset="2"/>
              <a:buNone/>
            </a:pPr>
            <a:endParaRPr lang="en-US" sz="2000" b="1">
              <a:solidFill>
                <a:srgbClr val="1F497D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753116"/>
              </p:ext>
            </p:extLst>
          </p:nvPr>
        </p:nvGraphicFramePr>
        <p:xfrm>
          <a:off x="685800" y="1714500"/>
          <a:ext cx="7772400" cy="5067300"/>
        </p:xfrm>
        <a:graphic>
          <a:graphicData uri="http://schemas.openxmlformats.org/drawingml/2006/table">
            <a:tbl>
              <a:tblPr/>
              <a:tblGrid>
                <a:gridCol w="252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Institution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2015-16 Athletic Fee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2016-17 Athletic 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ASUJ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$15.50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HSU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$17.25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$18.00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UAF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UAFS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$16.00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UALR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18.75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$20.00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UAPB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$18.00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4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Intercollegiate Athletic </a:t>
            </a:r>
            <a:br>
              <a:rPr lang="en-US" sz="4400" dirty="0" smtClean="0"/>
            </a:br>
            <a:r>
              <a:rPr lang="en-US" sz="4400" dirty="0" smtClean="0"/>
              <a:t>Budget Report for 2016-17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752600"/>
            <a:ext cx="887495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62000" y="1905000"/>
            <a:ext cx="7772400" cy="15240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Ann </a:t>
            </a:r>
            <a:r>
              <a:rPr lang="en-US" dirty="0" err="1" smtClean="0">
                <a:solidFill>
                  <a:schemeClr val="accent2"/>
                </a:solidFill>
              </a:rPr>
              <a:t>Clemmer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Senior Associate Director, </a:t>
            </a:r>
            <a:r>
              <a:rPr lang="en-US" dirty="0">
                <a:solidFill>
                  <a:schemeClr val="accent2"/>
                </a:solidFill>
              </a:rPr>
              <a:t>Academic Affairs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/>
          <a:lstStyle/>
          <a:p>
            <a:r>
              <a:rPr lang="en-US" dirty="0"/>
              <a:t>ACADEMIC COMMITTEE</a:t>
            </a:r>
            <a:br>
              <a:rPr lang="en-US" dirty="0"/>
            </a:br>
            <a:r>
              <a:rPr lang="en-US" dirty="0"/>
              <a:t>Consent Agenda Items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Consent Items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				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001000" cy="4572000"/>
          </a:xfrm>
        </p:spPr>
        <p:txBody>
          <a:bodyPr/>
          <a:lstStyle/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23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8686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 	Arkansas State University – Jonesboro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Certificate of Proficiency in Emergency Medical Technician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Technical Certificate and Associate of Applied Science in 	Paramedic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*11.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Arkansas State University – Jonesboro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Graduate Certificate in Play Therapy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0"/>
            <a:ext cx="9144000" cy="1371600"/>
          </a:xfrm>
        </p:spPr>
        <p:txBody>
          <a:bodyPr/>
          <a:lstStyle/>
          <a:p>
            <a:r>
              <a:rPr lang="en-US" sz="3200" dirty="0" smtClean="0"/>
              <a:t>Agenda Item  no. 12</a:t>
            </a:r>
            <a:br>
              <a:rPr lang="en-US" sz="3200" dirty="0" smtClean="0"/>
            </a:br>
            <a:r>
              <a:rPr lang="en-US" sz="3200" dirty="0"/>
              <a:t>Institutional Certification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Advisory </a:t>
            </a:r>
            <a:r>
              <a:rPr lang="en-US" sz="3200" dirty="0"/>
              <a:t>Committee: Resolutions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001000" cy="11430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Alana Boles</a:t>
            </a:r>
          </a:p>
          <a:p>
            <a:r>
              <a:rPr lang="en-US" sz="9600" dirty="0" smtClean="0">
                <a:solidFill>
                  <a:schemeClr val="accent2"/>
                </a:solidFill>
              </a:rPr>
              <a:t>Program Specialist, Academic Affairs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Need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228600" y="1828800"/>
            <a:ext cx="8458200" cy="4495800"/>
          </a:xfrm>
        </p:spPr>
        <p:txBody>
          <a:bodyPr/>
          <a:lstStyle/>
          <a:p>
            <a:pPr>
              <a:tabLst>
                <a:tab pos="168275" algn="l"/>
              </a:tabLst>
            </a:pPr>
            <a:endParaRPr lang="en-US" sz="2500" dirty="0" smtClean="0"/>
          </a:p>
          <a:p>
            <a:pPr>
              <a:tabLst>
                <a:tab pos="168275" algn="l"/>
              </a:tabLst>
            </a:pPr>
            <a:r>
              <a:rPr lang="en-US" sz="2800" dirty="0" smtClean="0"/>
              <a:t>SSCH used in the funding model decreased 3.5% for Colleges and increased 0.5% for Universities over the previous year</a:t>
            </a:r>
          </a:p>
          <a:p>
            <a:pPr>
              <a:tabLst>
                <a:tab pos="168275" algn="l"/>
              </a:tabLst>
            </a:pPr>
            <a:endParaRPr lang="en-US" sz="2800" dirty="0" smtClean="0"/>
          </a:p>
          <a:p>
            <a:pPr>
              <a:tabLst>
                <a:tab pos="168275" algn="l"/>
              </a:tabLst>
            </a:pPr>
            <a:r>
              <a:rPr lang="en-US" sz="2800" dirty="0" smtClean="0"/>
              <a:t>FY18 Need for Higher Education is approximately $975 million for institutions and $239 million for non-formula entities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3200" dirty="0"/>
              <a:t>Institutional Certification Advisory Committee (ICAC)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001000" cy="4572000"/>
          </a:xfrm>
        </p:spPr>
        <p:txBody>
          <a:bodyPr/>
          <a:lstStyle/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2300" dirty="0"/>
          </a:p>
          <a:p>
            <a:r>
              <a:rPr lang="en-US" sz="2400" dirty="0" smtClean="0"/>
              <a:t>Two new members to the ICAC</a:t>
            </a:r>
          </a:p>
          <a:p>
            <a:r>
              <a:rPr lang="en-US" sz="2400" dirty="0" smtClean="0"/>
              <a:t>12 Colleges </a:t>
            </a:r>
            <a:r>
              <a:rPr lang="en-US" sz="2400" dirty="0"/>
              <a:t>and Universities </a:t>
            </a:r>
          </a:p>
          <a:p>
            <a:r>
              <a:rPr lang="en-US" sz="2400" dirty="0" smtClean="0"/>
              <a:t>48 Programs</a:t>
            </a:r>
          </a:p>
          <a:p>
            <a:r>
              <a:rPr lang="en-US" sz="2400" dirty="0" smtClean="0"/>
              <a:t>Likewise College –  Request for Institutional Planning and Development to Establish an Arkansas Independent College to Offer Associate Degrees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3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0"/>
            <a:ext cx="9144000" cy="1371600"/>
          </a:xfrm>
        </p:spPr>
        <p:txBody>
          <a:bodyPr/>
          <a:lstStyle/>
          <a:p>
            <a:r>
              <a:rPr lang="en-US" sz="3200" dirty="0" smtClean="0"/>
              <a:t>Agenda Item  no. 13</a:t>
            </a:r>
            <a:br>
              <a:rPr lang="en-US" sz="3200" dirty="0" smtClean="0"/>
            </a:br>
            <a:r>
              <a:rPr lang="en-US" sz="3200" dirty="0" smtClean="0"/>
              <a:t>Letters of Notification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001000" cy="11430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Lillian Williams</a:t>
            </a:r>
          </a:p>
          <a:p>
            <a:r>
              <a:rPr lang="en-US" sz="9600" dirty="0" smtClean="0">
                <a:solidFill>
                  <a:schemeClr val="accent2"/>
                </a:solidFill>
              </a:rPr>
              <a:t>Program Specialist, Academic Affairs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Letters of Notification</a:t>
            </a:r>
            <a:br>
              <a:rPr lang="en-US" sz="28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905000"/>
            <a:ext cx="8305800" cy="4648200"/>
          </a:xfrm>
        </p:spPr>
        <p:txBody>
          <a:bodyPr/>
          <a:lstStyle/>
          <a:p>
            <a:pPr>
              <a:buSzPct val="145000"/>
              <a:buNone/>
            </a:pPr>
            <a:endParaRPr lang="en-US" sz="2400" b="1" dirty="0" smtClean="0"/>
          </a:p>
          <a:p>
            <a:pPr>
              <a:buSzPct val="145000"/>
            </a:pPr>
            <a:r>
              <a:rPr lang="en-US" sz="2400" dirty="0" smtClean="0"/>
              <a:t>Programs approved by the ADHE Director</a:t>
            </a:r>
          </a:p>
          <a:p>
            <a:pPr marL="0" indent="0">
              <a:buSzPct val="145000"/>
              <a:buNone/>
            </a:pPr>
            <a:endParaRPr lang="en-US" sz="2400" dirty="0" smtClean="0"/>
          </a:p>
          <a:p>
            <a:pPr>
              <a:buSzPct val="145000"/>
            </a:pPr>
            <a:r>
              <a:rPr lang="en-US" sz="2400" dirty="0" smtClean="0"/>
              <a:t>Programs must be included on the AHECB agenda prior to initiation </a:t>
            </a:r>
          </a:p>
          <a:p>
            <a:pPr marL="0" indent="0">
              <a:buSzPct val="145000"/>
              <a:buNone/>
            </a:pPr>
            <a:endParaRPr lang="en-US" sz="2400" dirty="0" smtClean="0"/>
          </a:p>
          <a:p>
            <a:pPr>
              <a:buSzPct val="145000"/>
            </a:pPr>
            <a:r>
              <a:rPr lang="en-US" sz="2400" dirty="0" smtClean="0"/>
              <a:t>Programs are reasonable and moderate extensions of existing certificates and degrees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47699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0"/>
            <a:ext cx="9144000" cy="1371600"/>
          </a:xfrm>
        </p:spPr>
        <p:txBody>
          <a:bodyPr/>
          <a:lstStyle/>
          <a:p>
            <a:r>
              <a:rPr lang="en-US" sz="3200" dirty="0" smtClean="0"/>
              <a:t>Agenda Item  no. 14</a:t>
            </a:r>
            <a:br>
              <a:rPr lang="en-US" sz="3200" dirty="0" smtClean="0"/>
            </a:br>
            <a:r>
              <a:rPr lang="en-US" sz="3200" dirty="0" smtClean="0"/>
              <a:t>Letters of Intent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001000" cy="14478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9600" dirty="0">
                <a:solidFill>
                  <a:schemeClr val="accent2"/>
                </a:solidFill>
              </a:rPr>
              <a:t>Lillian Williams</a:t>
            </a:r>
          </a:p>
          <a:p>
            <a:r>
              <a:rPr lang="en-US" sz="9600" dirty="0">
                <a:solidFill>
                  <a:schemeClr val="accent2"/>
                </a:solidFill>
              </a:rPr>
              <a:t>Program Specialist, Academic Affairs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Letters of Intent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905000"/>
            <a:ext cx="8305800" cy="4648200"/>
          </a:xfrm>
        </p:spPr>
        <p:txBody>
          <a:bodyPr/>
          <a:lstStyle/>
          <a:p>
            <a:pPr>
              <a:buSzPct val="145000"/>
              <a:buNone/>
            </a:pPr>
            <a:endParaRPr lang="en-US" sz="2400" b="1" dirty="0" smtClean="0"/>
          </a:p>
          <a:p>
            <a:pPr>
              <a:buSzPct val="145000"/>
            </a:pPr>
            <a:r>
              <a:rPr lang="en-US" sz="2400" dirty="0" smtClean="0"/>
              <a:t>Notification of institutional plans to offer new programs or organizational units that require Coordinating Board approval</a:t>
            </a:r>
          </a:p>
          <a:p>
            <a:pPr marL="0" indent="0">
              <a:buSzPct val="145000"/>
              <a:buNone/>
            </a:pPr>
            <a:endParaRPr lang="en-US" sz="2400" dirty="0" smtClean="0"/>
          </a:p>
          <a:p>
            <a:pPr>
              <a:buSzPct val="145000"/>
            </a:pPr>
            <a:r>
              <a:rPr lang="en-US" sz="2400" dirty="0" smtClean="0"/>
              <a:t>Chief academic officers and chief executive officers can comment on the proposals before consideration by AHECB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95998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AHECB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July 29,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Agency  UPDATEs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88770" y="2648903"/>
            <a:ext cx="5829300" cy="15135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FF0000"/>
                </a:solidFill>
              </a:rPr>
              <a:t>Dr. Brett Powell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FF0000"/>
                </a:solidFill>
              </a:rPr>
              <a:t>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426"/>
            <a:ext cx="9144000" cy="857250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Institutional Leadership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1959142"/>
            <a:ext cx="630218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marR="0" lvl="0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North Arkansas College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17910" marR="0" lvl="1" indent="-16073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Dr.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Jackie Elliott</a:t>
            </a:r>
          </a:p>
          <a:p>
            <a:pPr marL="642938" marR="0" lvl="2" indent="-128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Last day was June 30 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8" y="4137212"/>
            <a:ext cx="1336115" cy="2011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5848810"/>
            <a:ext cx="1700509" cy="3000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Anderson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4572000"/>
            <a:ext cx="630218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marR="0" lvl="0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University of Arkansas at Little Rock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17910" marR="0" lvl="1" indent="-16073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Dr.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Joel Anderson</a:t>
            </a:r>
          </a:p>
          <a:p>
            <a:pPr marL="642938" marR="0" lvl="2" indent="-128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Last day was June 30,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5" y="1663822"/>
            <a:ext cx="1332738" cy="2011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3375420"/>
            <a:ext cx="1700509" cy="3000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Elliott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2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426"/>
            <a:ext cx="9144000" cy="857250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Institutional Leadership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505" r="18700"/>
          <a:stretch/>
        </p:blipFill>
        <p:spPr>
          <a:xfrm>
            <a:off x="813379" y="1688385"/>
            <a:ext cx="1418800" cy="219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3379" y="3582863"/>
            <a:ext cx="1501924" cy="3000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Esters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1905000"/>
            <a:ext cx="6219585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marR="0" lvl="0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North Arkansas College</a:t>
            </a:r>
          </a:p>
          <a:p>
            <a:pPr marL="417910" marR="0" lvl="1" indent="-16073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Dr. Randy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Esters, President</a:t>
            </a:r>
          </a:p>
          <a:p>
            <a:pPr marL="257175" lvl="1"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(Previously was Dean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Liberal Arts at Louisiana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University)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42938" marR="0" lvl="2" indent="-128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Began July 1,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2996" y="4724400"/>
            <a:ext cx="6302189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marR="0" lvl="0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University of Arkansas at Little Rock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17910" marR="0" lvl="1" indent="-16073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Dr.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Andrew Rogerson, Chancellor</a:t>
            </a:r>
          </a:p>
          <a:p>
            <a:pPr marL="257175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(Current Provost of Sonoma State University, California)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42938" marR="0" lvl="2" indent="-128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Will begin</a:t>
            </a:r>
            <a:r>
              <a:rPr kumimoji="0" lang="en-US" sz="1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September 1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7" y="4419600"/>
            <a:ext cx="1395882" cy="2103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3379" y="6222638"/>
            <a:ext cx="1501924" cy="3000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Rogerson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3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82364"/>
            <a:ext cx="9144000" cy="857250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ADHE Personnel Changes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2054" y="5486400"/>
            <a:ext cx="2620328" cy="125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568" y="2373707"/>
            <a:ext cx="6685814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Char char="─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Ken Wall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  Senior Software Support Specialist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Began July 5, 2016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Char char="─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Brett Powell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   Vice President for Finance and Administration, HSU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Last day is July 29, 2016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r="6946"/>
          <a:stretch/>
        </p:blipFill>
        <p:spPr>
          <a:xfrm>
            <a:off x="661986" y="2083378"/>
            <a:ext cx="1108364" cy="1508760"/>
          </a:xfrm>
          <a:prstGeom prst="rect">
            <a:avLst/>
          </a:prstGeom>
        </p:spPr>
      </p:pic>
      <p:pic>
        <p:nvPicPr>
          <p:cNvPr id="1026" name="Picture 2" descr=" Dr. Brett Powe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r="12085"/>
          <a:stretch/>
        </p:blipFill>
        <p:spPr bwMode="auto">
          <a:xfrm>
            <a:off x="661986" y="4114800"/>
            <a:ext cx="116586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76200" y="1600200"/>
            <a:ext cx="9067800" cy="5029200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/>
              <a:t>ADHE recommends an increase of approximately $169 million for all entities.</a:t>
            </a:r>
          </a:p>
          <a:p>
            <a:pPr>
              <a:spcBef>
                <a:spcPts val="1800"/>
              </a:spcBef>
              <a:buNone/>
            </a:pPr>
            <a:endParaRPr lang="en-US" sz="2800" strike="sngStrike" dirty="0" smtClean="0"/>
          </a:p>
          <a:p>
            <a:pPr>
              <a:spcBef>
                <a:spcPts val="1800"/>
              </a:spcBef>
            </a:pPr>
            <a:r>
              <a:rPr lang="en-US" sz="2800" dirty="0" smtClean="0"/>
              <a:t>This recommendation will bring all institutions and entities to 75% of Need</a:t>
            </a:r>
          </a:p>
        </p:txBody>
      </p:sp>
    </p:spTree>
    <p:extLst>
      <p:ext uri="{BB962C8B-B14F-4D97-AF65-F5344CB8AC3E}">
        <p14:creationId xmlns:p14="http://schemas.microsoft.com/office/powerpoint/2010/main" val="42504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82364"/>
            <a:ext cx="9144000" cy="857250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ADHE Personnel Changes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2054" y="5486400"/>
            <a:ext cx="2620328" cy="125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2438400"/>
            <a:ext cx="4455232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Char char="─"/>
              <a:tabLst/>
              <a:defRPr/>
            </a:pPr>
            <a:r>
              <a:rPr lang="en-US" b="1" dirty="0" smtClean="0">
                <a:solidFill>
                  <a:prstClr val="black"/>
                </a:solidFill>
                <a:latin typeface="Georgia"/>
              </a:rPr>
              <a:t>Ann Clemmer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Interim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Director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Starting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July 30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89939"/>
            <a:ext cx="13620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04749"/>
            <a:ext cx="9144000" cy="10287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800" dirty="0"/>
              <a:t>Annual Faculty Performance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308029" y="2228851"/>
            <a:ext cx="8316778" cy="3600451"/>
          </a:xfrm>
        </p:spPr>
        <p:txBody>
          <a:bodyPr/>
          <a:lstStyle/>
          <a:p>
            <a:r>
              <a:rPr lang="en-US" sz="1650" dirty="0"/>
              <a:t>Colleges and universities are required to conduct faculty performance reviews under Arkansas Code Annotated §6-63-104 and AHECB policy 5.5. </a:t>
            </a:r>
          </a:p>
          <a:p>
            <a:pPr>
              <a:buNone/>
            </a:pPr>
            <a:endParaRPr lang="en-US" sz="1650" dirty="0"/>
          </a:p>
          <a:p>
            <a:r>
              <a:rPr lang="en-US" sz="1650" dirty="0"/>
              <a:t>ADHE staff is required to monitor faculty evaluation processes adopted at Arkansas public institutions and report annually to the AHECB and Legislative Council.</a:t>
            </a:r>
          </a:p>
          <a:p>
            <a:pPr>
              <a:buNone/>
            </a:pPr>
            <a:endParaRPr lang="en-US" sz="1650" dirty="0"/>
          </a:p>
          <a:p>
            <a:r>
              <a:rPr lang="en-US" sz="1650" dirty="0"/>
              <a:t>All institutions conducted faculty performance reviews during 2015-16 using a variety of methods including assessment by students, classroom visits by administrators, peer review, and self-evaluation activities.</a:t>
            </a:r>
            <a:r>
              <a:rPr lang="en-US" sz="1800" dirty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53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58"/>
            <a:ext cx="9144000" cy="85725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Regional Workforce Grants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973" y="2043005"/>
            <a:ext cx="8373419" cy="365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  <a:p>
            <a:pPr marL="6858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7902027" cy="56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58"/>
            <a:ext cx="9144000" cy="85725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Regional Workforce Grants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973" y="2043005"/>
            <a:ext cx="8373419" cy="365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  <a:p>
            <a:pPr marL="6858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8" y="1295400"/>
            <a:ext cx="838746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58"/>
            <a:ext cx="9144000" cy="85725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Regional Workforce Grants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973" y="2043005"/>
            <a:ext cx="8373419" cy="365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  <a:p>
            <a:pPr marL="6858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0344" y="1219395"/>
            <a:ext cx="4311969" cy="500723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4438878" y="1168400"/>
            <a:ext cx="4582734" cy="50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426"/>
            <a:ext cx="9144000" cy="85725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/>
              <a:t>College &amp; Career Readiness Pilot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27676" y="1779496"/>
            <a:ext cx="6688647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marR="0" lvl="0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South Arkansas Community College</a:t>
            </a:r>
          </a:p>
          <a:p>
            <a:pPr marL="650081" marR="0" lvl="1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El Dorado</a:t>
            </a:r>
          </a:p>
          <a:p>
            <a:pPr marL="650081" marR="0" lvl="1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Junction City</a:t>
            </a:r>
          </a:p>
          <a:p>
            <a:pPr marL="650081" marR="0" lvl="1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Parkers Chapel</a:t>
            </a:r>
          </a:p>
          <a:p>
            <a:pPr marL="650081" marR="0" lvl="1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Smackover-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Norphlet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50081" marR="0" lvl="1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Strong-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Huttig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92881" marR="0" lvl="0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Henderson State University</a:t>
            </a:r>
          </a:p>
          <a:p>
            <a:pPr marL="650081" marR="0" lvl="1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Arkadelphia</a:t>
            </a:r>
          </a:p>
          <a:p>
            <a:pPr marL="650081" marR="0" lvl="1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Hot Springs</a:t>
            </a:r>
          </a:p>
          <a:p>
            <a:pPr marL="650081" marR="0" lvl="1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Malvern</a:t>
            </a:r>
          </a:p>
          <a:p>
            <a:pPr marL="192881" marR="0" lvl="0" indent="-19288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5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801"/>
            <a:ext cx="9144000" cy="857250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/>
              <a:t>Improving Teacher Quality Grants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91" y="1430111"/>
            <a:ext cx="62388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58"/>
            <a:ext cx="9144000" cy="85725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Performance-Based Funding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973" y="2043005"/>
            <a:ext cx="8373419" cy="365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  <a:p>
            <a:pPr marL="6858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13611" y="1524000"/>
            <a:ext cx="8316778" cy="3600451"/>
          </a:xfrm>
        </p:spPr>
        <p:txBody>
          <a:bodyPr/>
          <a:lstStyle/>
          <a:p>
            <a:r>
              <a:rPr lang="en-US" sz="1650" dirty="0" smtClean="0"/>
              <a:t>UA – Monticello $182,949 performance funding lost FY15</a:t>
            </a:r>
          </a:p>
          <a:p>
            <a:r>
              <a:rPr lang="en-US" sz="1650" dirty="0" smtClean="0"/>
              <a:t>Performance improvement plan submitted August 6, 2015</a:t>
            </a:r>
          </a:p>
          <a:p>
            <a:r>
              <a:rPr lang="en-US" sz="1650" dirty="0" smtClean="0"/>
              <a:t>$207,740 in expenditures directed to improvement efforts in FY16</a:t>
            </a:r>
          </a:p>
          <a:p>
            <a:pPr lvl="1"/>
            <a:r>
              <a:rPr lang="en-US" sz="1500" dirty="0" smtClean="0"/>
              <a:t>Institutional Research</a:t>
            </a:r>
          </a:p>
          <a:p>
            <a:pPr lvl="1"/>
            <a:r>
              <a:rPr lang="en-US" sz="1500" dirty="0" smtClean="0"/>
              <a:t>Student Success Initiative</a:t>
            </a:r>
          </a:p>
          <a:p>
            <a:r>
              <a:rPr lang="en-US" sz="1500" dirty="0" smtClean="0"/>
              <a:t>FY17 budget includes $370,000 in funding for student success initiatives</a:t>
            </a:r>
          </a:p>
          <a:p>
            <a:pPr lvl="1"/>
            <a:r>
              <a:rPr lang="en-US" sz="1600" dirty="0" smtClean="0"/>
              <a:t>Reform remedial education practices</a:t>
            </a:r>
          </a:p>
          <a:p>
            <a:pPr lvl="1"/>
            <a:r>
              <a:rPr lang="en-US" sz="1600" dirty="0" smtClean="0"/>
              <a:t>Improve academic advising practices</a:t>
            </a:r>
          </a:p>
          <a:p>
            <a:pPr lvl="1"/>
            <a:r>
              <a:rPr lang="en-US" sz="1600" dirty="0" smtClean="0"/>
              <a:t>Better understand student risk factors and effectiveness of interventions through data analytics</a:t>
            </a:r>
            <a:endParaRPr lang="en-US" sz="13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6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04749"/>
            <a:ext cx="9144000" cy="1028700"/>
          </a:xfrm>
        </p:spPr>
        <p:txBody>
          <a:bodyPr>
            <a:noAutofit/>
          </a:bodyPr>
          <a:lstStyle/>
          <a:p>
            <a:r>
              <a:rPr lang="en-US" sz="2250" dirty="0" smtClean="0"/>
              <a:t>Conferences and Workshops</a:t>
            </a:r>
            <a:endParaRPr lang="en-US" sz="22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308029" y="2228851"/>
            <a:ext cx="8316778" cy="3600451"/>
          </a:xfrm>
        </p:spPr>
        <p:txBody>
          <a:bodyPr/>
          <a:lstStyle/>
          <a:p>
            <a:r>
              <a:rPr lang="en-US" sz="1650" dirty="0" smtClean="0"/>
              <a:t>Placement Policy Workshop</a:t>
            </a:r>
          </a:p>
          <a:p>
            <a:r>
              <a:rPr lang="en-US" sz="1650" dirty="0" smtClean="0"/>
              <a:t>Interstate Passport Summer Meeting</a:t>
            </a:r>
          </a:p>
          <a:p>
            <a:r>
              <a:rPr lang="en-US" sz="1650" dirty="0" smtClean="0"/>
              <a:t>15 to Finish</a:t>
            </a:r>
          </a:p>
          <a:p>
            <a:r>
              <a:rPr lang="en-US" sz="1650" dirty="0" smtClean="0"/>
              <a:t>Outcomes Based Funding Workshop</a:t>
            </a:r>
            <a:endParaRPr lang="en-US" sz="18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27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College-Going Rate</a:t>
            </a:r>
            <a:endParaRPr lang="en-US" sz="16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AHECB Meeting of July 29,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Operating Recommendations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11430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Table A. Summary of Operating Needs &amp;  Recommendations for the 2017-19 Biennium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402990"/>
              </p:ext>
            </p:extLst>
          </p:nvPr>
        </p:nvGraphicFramePr>
        <p:xfrm>
          <a:off x="152400" y="1752600"/>
          <a:ext cx="87630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3" imgW="15268715" imgH="7191375" progId="Excel.Sheet.12">
                  <p:embed/>
                </p:oleObj>
              </mc:Choice>
              <mc:Fallback>
                <p:oleObj name="Worksheet" r:id="rId3" imgW="15268715" imgH="71913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752600"/>
                        <a:ext cx="87630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7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Sixth Year of New Methodology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447800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New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methodology focuses on students that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graduated from an Arkansas public school district in Academic Year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2014-2015,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are first-time entering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students in 2015 Fall term,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(3) are Arkansas residents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This new methodology more closely follows that used by the National Center for Education Statistics 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  However, there are three differences: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 NCES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filters by the age range of 16-24 – ADHE ignores age but focuses on high school graduates from the previous year as most all high school graduates are between the ages of 16 and 24;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 NCES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includes GED students as their report is based on a survey.  ADHE does not have data on annual graduating classes of GED students, therefore, GED students are excluded;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 Since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NCES report is a survey, it may include private high schools and home school students.  ADHE has no data on annual graduating classes of private high schools or home school students.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does obtain data on graduating classes of Arkansas public high schools (from the Arkansas Department of Education).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Therefore, the new methodology is a College-Going Rate calculation for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Arkansas public high school graduates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only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attending college in Arkansas.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5908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old methodology consisted of the Fall student cohort including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first-time,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 full-time, and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3) on-campus that attend an Arkansas public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independent institution after completing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high 	school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 GED.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3191" y="1676400"/>
            <a:ext cx="914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Old Methodology Did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Measure College-Going Rate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099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Did the Methodology Change?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86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NOTE: An error was discovered in calculations.  Correction results in changes ranging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0.0%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3.5% differences.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College-Going Rate increased 0.9%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" y="5257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Arkansas’ rate has slightly increased by 0.9% representing an additional 60 students in the recent CGR cohort engaging in higher education. 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national rate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trending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downward but has experienced an increase.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691640" y="1371600"/>
          <a:ext cx="577596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Students Entering College Increases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43000" y="2133600"/>
          <a:ext cx="685800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HS Graduates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Those Entering College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 Fall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28,921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52.3%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28,896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15,286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52.9%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29,714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50.1%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30,370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15,479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4419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he number of public high school graduates decreased (-430) while the number of public high school graduates entering college increased by 60.  </a:t>
            </a:r>
          </a:p>
        </p:txBody>
      </p:sp>
    </p:spTree>
    <p:extLst>
      <p:ext uri="{BB962C8B-B14F-4D97-AF65-F5344CB8AC3E}">
        <p14:creationId xmlns:p14="http://schemas.microsoft.com/office/powerpoint/2010/main" val="34094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Distribution by Institution Type: 2015 Fall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943600" y="1676400"/>
            <a:ext cx="2921000" cy="129549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4-Yr. Univ. =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60.5% | 30.9%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2-Yr. Coll. =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31.9% | 16.3%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Priv./Ind.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.6% |   3.8%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= 100.0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| 51.0%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0886" y="1143000"/>
          <a:ext cx="7467600" cy="529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72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Distribution by Institution Type: History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371600" y="1295400"/>
          <a:ext cx="6629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" y="5257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Attendance distribution by institution type has remained steady in Arkansas</a:t>
            </a:r>
            <a:r>
              <a:rPr lang="en-US" dirty="0"/>
              <a:t> </a:t>
            </a:r>
            <a:r>
              <a:rPr lang="en-US" dirty="0" smtClean="0"/>
              <a:t>over a five-year period with 5-yr total fluctuation less than 1.5% for all institution types.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Fall 2015 CGR by Race/Ethnicity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961948"/>
              </p:ext>
            </p:extLst>
          </p:nvPr>
        </p:nvGraphicFramePr>
        <p:xfrm>
          <a:off x="1295400" y="1143000"/>
          <a:ext cx="6781800" cy="514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86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4-Year Universities: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AR Public HS Graduates Attend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00100" y="1752600"/>
          <a:ext cx="7543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1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2-Year Colleges: Where HS Students Attend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614164"/>
              </p:ext>
            </p:extLst>
          </p:nvPr>
        </p:nvGraphicFramePr>
        <p:xfrm>
          <a:off x="457200" y="1295400"/>
          <a:ext cx="809244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College-Going Rate:  STEM Majors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" y="5257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Arkansas exhibits a </a:t>
            </a:r>
            <a:r>
              <a:rPr lang="en-US" dirty="0" smtClean="0">
                <a:solidFill>
                  <a:prstClr val="black"/>
                </a:solidFill>
                <a:latin typeface="Georgia"/>
              </a:rPr>
              <a:t>continued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increase </a:t>
            </a:r>
            <a:r>
              <a:rPr lang="en-US" dirty="0" smtClean="0">
                <a:solidFill>
                  <a:prstClr val="black"/>
                </a:solidFill>
                <a:latin typeface="Georgia"/>
              </a:rPr>
              <a:t>of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students enrolling in STEM programs.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graph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illustrates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5-year growth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AR public high school graduates entering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STEM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degree programs.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600200" y="1219200"/>
          <a:ext cx="5638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75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Operating Recommendations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200" y="104775"/>
            <a:ext cx="266700" cy="2476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0386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918200" y="1600199"/>
          <a:ext cx="25400" cy="407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6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                                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Object 1">
            <a:extLst>
              <a:ext uri="{63B3BB69-23CF-44E3-9099-C40C66FF867C}">
                <a14:compatExt xmlns:a14="http://schemas.microsoft.com/office/drawing/2010/main" spid="_x0000_s3073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00" y="3895725"/>
            <a:ext cx="266700" cy="247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13716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Table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2017-19 Two-Year Colleges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Recommendations</a:t>
            </a:r>
          </a:p>
        </p:txBody>
      </p:sp>
      <p:pic>
        <p:nvPicPr>
          <p:cNvPr id="13" name="Object 1">
            <a:extLst>
              <a:ext uri="{63B3BB69-23CF-44E3-9099-C40C66FF867C}">
                <a14:compatExt xmlns:a14="http://schemas.microsoft.com/office/drawing/2010/main" spid="_x0000_s3073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00" y="2743200"/>
            <a:ext cx="266700" cy="24765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953460"/>
              </p:ext>
            </p:extLst>
          </p:nvPr>
        </p:nvGraphicFramePr>
        <p:xfrm>
          <a:off x="76200" y="2110581"/>
          <a:ext cx="8946622" cy="40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5" imgW="13392253" imgH="6086475" progId="Excel.Sheet.12">
                  <p:embed/>
                </p:oleObj>
              </mc:Choice>
              <mc:Fallback>
                <p:oleObj name="Worksheet" r:id="rId5" imgW="13392253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2110581"/>
                        <a:ext cx="8946622" cy="406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5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AHECB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July 29,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136207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Closing the gap 2020 </a:t>
            </a:r>
            <a:b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Implementation plan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426"/>
            <a:ext cx="9144000" cy="85725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/>
              <a:t>Workgroups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37370" y="2171378"/>
            <a:ext cx="3922241" cy="33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801"/>
            <a:ext cx="9144000" cy="857250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/>
              <a:t>Implementation Plan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3673" y="1275469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Readiness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72" y="1644801"/>
            <a:ext cx="4685527" cy="1794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72" y="3711639"/>
            <a:ext cx="4685527" cy="1100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672" y="4978377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Adult Learners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672" y="5347709"/>
            <a:ext cx="3001143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Prior Learning Assessment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Fresh Start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Flexible Course Offerings/Schedules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Competency-Based Education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199" y="1275469"/>
            <a:ext cx="211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Affordability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199" y="1644801"/>
            <a:ext cx="3959943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Financial literacy for secondary students, new post-secondary students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Need based-financial aid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Summer aid disbursement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Administrative efficiencies through shared services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Reduced time to degree: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Clear degree plans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Summer bridge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Effective advising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199" y="4978377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Outcomes-Based Funding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1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AHECB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July 29,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136207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Outcomes-based funding model framework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3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426"/>
            <a:ext cx="9144000" cy="85725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/>
              <a:t>Why Outcomes-Based Funding?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35781" y="1741714"/>
            <a:ext cx="7867989" cy="405186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“Many </a:t>
            </a:r>
            <a:r>
              <a:rPr lang="en-US" dirty="0"/>
              <a:t>states are reconsidering </a:t>
            </a:r>
            <a:r>
              <a:rPr lang="en-US" dirty="0" smtClean="0"/>
              <a:t>enrollment-based </a:t>
            </a:r>
            <a:r>
              <a:rPr lang="en-US" dirty="0"/>
              <a:t>funding model and instead are aligning funding models with state goals and priorities</a:t>
            </a:r>
            <a:r>
              <a:rPr lang="en-US" dirty="0" smtClean="0"/>
              <a:t>.”</a:t>
            </a:r>
          </a:p>
          <a:p>
            <a:pPr lvl="2"/>
            <a:r>
              <a:rPr lang="en-US" dirty="0" smtClean="0"/>
              <a:t>National Conference of State Legislatures (July 31, 2015)</a:t>
            </a:r>
          </a:p>
          <a:p>
            <a:r>
              <a:rPr lang="en-US" dirty="0" smtClean="0"/>
              <a:t>“[</a:t>
            </a:r>
            <a:r>
              <a:rPr lang="en-US" dirty="0"/>
              <a:t>Enrollment-based] allocation rewards expanded access to higher education but does not incent program/degree completion—one of today’s most pressing policy challenges.” </a:t>
            </a:r>
          </a:p>
          <a:p>
            <a:pPr lvl="2"/>
            <a:r>
              <a:rPr lang="en-US" dirty="0" smtClean="0"/>
              <a:t>Snyder</a:t>
            </a:r>
            <a:r>
              <a:rPr lang="en-US" dirty="0"/>
              <a:t>, Martha (2015). Driving Better Outcomes: Typology and Principles to Inform Outcomes-Based Funding Models. HCM Strategists. February 12, 2015.</a:t>
            </a:r>
          </a:p>
          <a:p>
            <a:r>
              <a:rPr lang="en-US" dirty="0"/>
              <a:t>“Stakeholder engagement proceeds from people’s starting point attitudes and works to mend the splits and disconnects among stakeholders enough to make progress on a particular policy issue.” </a:t>
            </a:r>
          </a:p>
          <a:p>
            <a:pPr lvl="2"/>
            <a:r>
              <a:rPr lang="en-US" dirty="0" err="1"/>
              <a:t>Kadlec</a:t>
            </a:r>
            <a:r>
              <a:rPr lang="en-US" dirty="0"/>
              <a:t>, A. and Shelton, S. (2015). Outcomes-Based Funding and Stakeholder Engagement. Lumina Issue Papers. November, 2015.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80426"/>
            <a:ext cx="9144000" cy="8572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Why Outcomes-Based Funding?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7" y="1721224"/>
            <a:ext cx="4664106" cy="54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24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2" y="190880"/>
            <a:ext cx="7053542" cy="1050398"/>
          </a:xfrm>
        </p:spPr>
        <p:txBody>
          <a:bodyPr/>
          <a:lstStyle/>
          <a:p>
            <a:r>
              <a:rPr lang="en-US" dirty="0" smtClean="0"/>
              <a:t>Data Dashboard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57" y="1728787"/>
            <a:ext cx="6845993" cy="4180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1688" y="3243263"/>
            <a:ext cx="1578769" cy="2450306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310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Dashboard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99" y="1897518"/>
            <a:ext cx="6496649" cy="390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0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Recommendations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1613416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Table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2017-19 Four-Year Universities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Recommendations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1666"/>
              </p:ext>
            </p:extLst>
          </p:nvPr>
        </p:nvGraphicFramePr>
        <p:xfrm>
          <a:off x="119930" y="2514600"/>
          <a:ext cx="89041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Worksheet" r:id="rId3" imgW="12706276" imgH="3448050" progId="Excel.Sheet.12">
                  <p:embed/>
                </p:oleObj>
              </mc:Choice>
              <mc:Fallback>
                <p:oleObj name="Worksheet" r:id="rId3" imgW="12706276" imgH="3448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930" y="2514600"/>
                        <a:ext cx="890413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09" y="1851793"/>
            <a:ext cx="6264122" cy="38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021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Dashboard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97" y="1876641"/>
            <a:ext cx="5893266" cy="39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81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4" y="1933811"/>
            <a:ext cx="6433222" cy="38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334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80426"/>
            <a:ext cx="9144000" cy="85725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Why Outcomes-Based Funding?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13" y="1674496"/>
            <a:ext cx="5188174" cy="49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23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0243" y="2836737"/>
            <a:ext cx="55130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Why Adopt This Framework?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3671" y="2771423"/>
            <a:ext cx="6288901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Why Not Adopt This Framework?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1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801"/>
            <a:ext cx="9144000" cy="857250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/>
              <a:t>Accountability Questions</a:t>
            </a:r>
            <a:endParaRPr lang="en-US" dirty="0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7974259" cy="28470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6111" y="4613303"/>
            <a:ext cx="8234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Burke, Joseph C. and Associates (2005). </a:t>
            </a:r>
            <a:r>
              <a:rPr lang="en-US" i="1" dirty="0" smtClean="0"/>
              <a:t>Achieving Accountability in Higher Education: Balancing Public, Academic, and Market Demands</a:t>
            </a:r>
            <a:r>
              <a:rPr lang="en-US" dirty="0" smtClean="0"/>
              <a:t>. </a:t>
            </a:r>
            <a:r>
              <a:rPr lang="en-US" dirty="0" err="1" smtClean="0"/>
              <a:t>Jossey</a:t>
            </a:r>
            <a:r>
              <a:rPr lang="en-US" dirty="0" smtClean="0"/>
              <a:t>-Bass: San Francisco, CA. p.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2971800"/>
            <a:ext cx="473879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What are you approving?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4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Recommendations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600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Table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2017-19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Technical Centers Recommendations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64225"/>
              </p:ext>
            </p:extLst>
          </p:nvPr>
        </p:nvGraphicFramePr>
        <p:xfrm>
          <a:off x="97637" y="2438400"/>
          <a:ext cx="89487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Worksheet" r:id="rId3" imgW="10753556" imgH="2009775" progId="Excel.Sheet.12">
                  <p:embed/>
                </p:oleObj>
              </mc:Choice>
              <mc:Fallback>
                <p:oleObj name="Worksheet" r:id="rId3" imgW="10753556" imgH="20097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37" y="2438400"/>
                        <a:ext cx="8948725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3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Recommendations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E. 2015-17 </a:t>
            </a:r>
            <a:r>
              <a:rPr lang="fr-F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Non-Formula Entities 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Recommandations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185709"/>
              </p:ext>
            </p:extLst>
          </p:nvPr>
        </p:nvGraphicFramePr>
        <p:xfrm>
          <a:off x="609600" y="1828800"/>
          <a:ext cx="8149683" cy="487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Worksheet" r:id="rId3" imgW="13953956" imgH="8515350" progId="Excel.Sheet.12">
                  <p:embed/>
                </p:oleObj>
              </mc:Choice>
              <mc:Fallback>
                <p:oleObj name="Worksheet" r:id="rId3" imgW="13953956" imgH="8515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828800"/>
                        <a:ext cx="8149683" cy="4879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6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581400"/>
            <a:ext cx="7772400" cy="2133600"/>
          </a:xfrm>
        </p:spPr>
        <p:txBody>
          <a:bodyPr/>
          <a:lstStyle/>
          <a:p>
            <a:r>
              <a:rPr lang="en-US" sz="3200" dirty="0" smtClean="0"/>
              <a:t>Agenda item no. </a:t>
            </a:r>
            <a:r>
              <a:rPr lang="en-US" sz="3200" dirty="0"/>
              <a:t>7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personal services recommendations </a:t>
            </a:r>
            <a:br>
              <a:rPr lang="en-US" sz="3200" dirty="0" smtClean="0"/>
            </a:br>
            <a:r>
              <a:rPr lang="en-US" sz="3200" dirty="0" smtClean="0"/>
              <a:t>for the 2017-19 biennium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7772400" cy="13716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1819</Words>
  <Application>Microsoft Office PowerPoint</Application>
  <PresentationFormat>On-screen Show (4:3)</PresentationFormat>
  <Paragraphs>374</Paragraphs>
  <Slides>67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Arial</vt:lpstr>
      <vt:lpstr>Calibri</vt:lpstr>
      <vt:lpstr>Georgia</vt:lpstr>
      <vt:lpstr>Times New Roman</vt:lpstr>
      <vt:lpstr>Wingdings</vt:lpstr>
      <vt:lpstr>Office Theme</vt:lpstr>
      <vt:lpstr>2_Office Theme</vt:lpstr>
      <vt:lpstr>1_Office Theme</vt:lpstr>
      <vt:lpstr>3_Office Theme</vt:lpstr>
      <vt:lpstr>4_Office Theme</vt:lpstr>
      <vt:lpstr>Worksheet</vt:lpstr>
      <vt:lpstr>Agenda item no. 6 operating needs and recommendations  for the 2017-19 biennium</vt:lpstr>
      <vt:lpstr>Institutional Need</vt:lpstr>
      <vt:lpstr>ADHE Recommendation</vt:lpstr>
      <vt:lpstr>Operating Recommendations</vt:lpstr>
      <vt:lpstr>Operating Recommendations</vt:lpstr>
      <vt:lpstr>Operating Recommendations</vt:lpstr>
      <vt:lpstr>Operating Recommendations</vt:lpstr>
      <vt:lpstr>Operating Recommendations</vt:lpstr>
      <vt:lpstr>Agenda item no. 7 personal services recommendations  for the 2017-19 biennium</vt:lpstr>
      <vt:lpstr>Summary of Recommendations</vt:lpstr>
      <vt:lpstr>Agenda item no. 8 capital funding recommendations  for the 2017-19 biennium</vt:lpstr>
      <vt:lpstr>Capital Funding Requests</vt:lpstr>
      <vt:lpstr>Capital Funding Requests</vt:lpstr>
      <vt:lpstr>Agenda item no. 9 certification of Budgeted intercollegiate athletic revenues and expenditures  for 2016-17</vt:lpstr>
      <vt:lpstr>Athletic Fees Per SSCH</vt:lpstr>
      <vt:lpstr>Intercollegiate Athletic  Budget Report for 2016-17</vt:lpstr>
      <vt:lpstr>ACADEMIC COMMITTEE Consent Agenda Items </vt:lpstr>
      <vt:lpstr> Consent Items      </vt:lpstr>
      <vt:lpstr>Agenda Item  no. 12 Institutional Certification  Advisory Committee: Resolutions </vt:lpstr>
      <vt:lpstr>Institutional Certification Advisory Committee (ICAC)</vt:lpstr>
      <vt:lpstr>Agenda Item  no. 13 Letters of Notification</vt:lpstr>
      <vt:lpstr>   Letters of Notification   </vt:lpstr>
      <vt:lpstr>Agenda Item  no. 14 Letters of Intent</vt:lpstr>
      <vt:lpstr>  Letters of Intent  </vt:lpstr>
      <vt:lpstr>AHECB Meeting</vt:lpstr>
      <vt:lpstr>Agency  UPDATEs</vt:lpstr>
      <vt:lpstr>Institutional Leadership</vt:lpstr>
      <vt:lpstr>Institutional Leadership</vt:lpstr>
      <vt:lpstr>ADHE Personnel Changes</vt:lpstr>
      <vt:lpstr>ADHE Personnel Changes</vt:lpstr>
      <vt:lpstr>Annual Faculty Performance Review</vt:lpstr>
      <vt:lpstr>Regional Workforce Grants</vt:lpstr>
      <vt:lpstr>Regional Workforce Grants</vt:lpstr>
      <vt:lpstr>Regional Workforce Grants</vt:lpstr>
      <vt:lpstr>College &amp; Career Readiness Pilot</vt:lpstr>
      <vt:lpstr>Improving Teacher Quality Grants</vt:lpstr>
      <vt:lpstr>Performance-Based Funding</vt:lpstr>
      <vt:lpstr>Conferences and Workshops</vt:lpstr>
      <vt:lpstr>College-Going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AHECB Meeting</vt:lpstr>
      <vt:lpstr>Closing the gap 2020  Implementation plan</vt:lpstr>
      <vt:lpstr>Workgroups</vt:lpstr>
      <vt:lpstr>Implementation Plan Strategies</vt:lpstr>
      <vt:lpstr>AHECB Meeting</vt:lpstr>
      <vt:lpstr>Outcomes-based funding model framework</vt:lpstr>
      <vt:lpstr>Why Outcomes-Based Funding?</vt:lpstr>
      <vt:lpstr>Why Outcomes-Based Funding?</vt:lpstr>
      <vt:lpstr>Data Dashboard</vt:lpstr>
      <vt:lpstr>Data Dashboard</vt:lpstr>
      <vt:lpstr>Data Dashboard</vt:lpstr>
      <vt:lpstr>Data Dashboard</vt:lpstr>
      <vt:lpstr>Data Dashboard</vt:lpstr>
      <vt:lpstr>Why Outcomes-Based Funding?</vt:lpstr>
      <vt:lpstr>PowerPoint Presentation</vt:lpstr>
      <vt:lpstr>PowerPoint Presentation</vt:lpstr>
      <vt:lpstr>Accountability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Manual</dc:title>
  <dc:creator>BrandiH</dc:creator>
  <cp:lastModifiedBy>Nichole Abernathy</cp:lastModifiedBy>
  <cp:revision>503</cp:revision>
  <cp:lastPrinted>2016-07-29T12:54:03Z</cp:lastPrinted>
  <dcterms:created xsi:type="dcterms:W3CDTF">2011-02-07T19:10:58Z</dcterms:created>
  <dcterms:modified xsi:type="dcterms:W3CDTF">2016-07-29T18:03:34Z</dcterms:modified>
</cp:coreProperties>
</file>