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90" r:id="rId2"/>
    <p:sldMasterId id="2147483808" r:id="rId3"/>
    <p:sldMasterId id="2147483826" r:id="rId4"/>
  </p:sldMasterIdLst>
  <p:notesMasterIdLst>
    <p:notesMasterId r:id="rId96"/>
  </p:notesMasterIdLst>
  <p:handoutMasterIdLst>
    <p:handoutMasterId r:id="rId97"/>
  </p:handoutMasterIdLst>
  <p:sldIdLst>
    <p:sldId id="561" r:id="rId5"/>
    <p:sldId id="373" r:id="rId6"/>
    <p:sldId id="484" r:id="rId7"/>
    <p:sldId id="374" r:id="rId8"/>
    <p:sldId id="375" r:id="rId9"/>
    <p:sldId id="376" r:id="rId10"/>
    <p:sldId id="392" r:id="rId11"/>
    <p:sldId id="379" r:id="rId12"/>
    <p:sldId id="393" r:id="rId13"/>
    <p:sldId id="382" r:id="rId14"/>
    <p:sldId id="383" r:id="rId15"/>
    <p:sldId id="390" r:id="rId16"/>
    <p:sldId id="365" r:id="rId17"/>
    <p:sldId id="366" r:id="rId18"/>
    <p:sldId id="368" r:id="rId19"/>
    <p:sldId id="367" r:id="rId20"/>
    <p:sldId id="369" r:id="rId21"/>
    <p:sldId id="370" r:id="rId22"/>
    <p:sldId id="371" r:id="rId23"/>
    <p:sldId id="363" r:id="rId24"/>
    <p:sldId id="364" r:id="rId25"/>
    <p:sldId id="485" r:id="rId26"/>
    <p:sldId id="486" r:id="rId27"/>
    <p:sldId id="487" r:id="rId28"/>
    <p:sldId id="488" r:id="rId29"/>
    <p:sldId id="489" r:id="rId30"/>
    <p:sldId id="490" r:id="rId31"/>
    <p:sldId id="491" r:id="rId32"/>
    <p:sldId id="492" r:id="rId33"/>
    <p:sldId id="493" r:id="rId34"/>
    <p:sldId id="494" r:id="rId35"/>
    <p:sldId id="495" r:id="rId36"/>
    <p:sldId id="496" r:id="rId37"/>
    <p:sldId id="497" r:id="rId38"/>
    <p:sldId id="498" r:id="rId39"/>
    <p:sldId id="499" r:id="rId40"/>
    <p:sldId id="500" r:id="rId41"/>
    <p:sldId id="501" r:id="rId42"/>
    <p:sldId id="502" r:id="rId43"/>
    <p:sldId id="503" r:id="rId44"/>
    <p:sldId id="504" r:id="rId45"/>
    <p:sldId id="505" r:id="rId46"/>
    <p:sldId id="506" r:id="rId47"/>
    <p:sldId id="507" r:id="rId48"/>
    <p:sldId id="508" r:id="rId49"/>
    <p:sldId id="509" r:id="rId50"/>
    <p:sldId id="510" r:id="rId51"/>
    <p:sldId id="511" r:id="rId52"/>
    <p:sldId id="512" r:id="rId53"/>
    <p:sldId id="513" r:id="rId54"/>
    <p:sldId id="514" r:id="rId55"/>
    <p:sldId id="515" r:id="rId56"/>
    <p:sldId id="516" r:id="rId57"/>
    <p:sldId id="517" r:id="rId58"/>
    <p:sldId id="518" r:id="rId59"/>
    <p:sldId id="519" r:id="rId60"/>
    <p:sldId id="520" r:id="rId61"/>
    <p:sldId id="521" r:id="rId62"/>
    <p:sldId id="522" r:id="rId63"/>
    <p:sldId id="523" r:id="rId64"/>
    <p:sldId id="524" r:id="rId65"/>
    <p:sldId id="525" r:id="rId66"/>
    <p:sldId id="526" r:id="rId67"/>
    <p:sldId id="527" r:id="rId68"/>
    <p:sldId id="528" r:id="rId69"/>
    <p:sldId id="529" r:id="rId70"/>
    <p:sldId id="530" r:id="rId71"/>
    <p:sldId id="531" r:id="rId72"/>
    <p:sldId id="532" r:id="rId73"/>
    <p:sldId id="533" r:id="rId74"/>
    <p:sldId id="534" r:id="rId75"/>
    <p:sldId id="535" r:id="rId76"/>
    <p:sldId id="536" r:id="rId77"/>
    <p:sldId id="537" r:id="rId78"/>
    <p:sldId id="538" r:id="rId79"/>
    <p:sldId id="539" r:id="rId80"/>
    <p:sldId id="540" r:id="rId81"/>
    <p:sldId id="541" r:id="rId82"/>
    <p:sldId id="542" r:id="rId83"/>
    <p:sldId id="543" r:id="rId84"/>
    <p:sldId id="544" r:id="rId85"/>
    <p:sldId id="545" r:id="rId86"/>
    <p:sldId id="546" r:id="rId87"/>
    <p:sldId id="547" r:id="rId88"/>
    <p:sldId id="548" r:id="rId89"/>
    <p:sldId id="549" r:id="rId90"/>
    <p:sldId id="550" r:id="rId91"/>
    <p:sldId id="551" r:id="rId92"/>
    <p:sldId id="558" r:id="rId93"/>
    <p:sldId id="559" r:id="rId94"/>
    <p:sldId id="560" r:id="rId9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94612" autoAdjust="0"/>
  </p:normalViewPr>
  <p:slideViewPr>
    <p:cSldViewPr>
      <p:cViewPr varScale="1">
        <p:scale>
          <a:sx n="103" d="100"/>
          <a:sy n="103" d="100"/>
        </p:scale>
        <p:origin x="79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7576"/>
    </p:cViewPr>
  </p:sorterViewPr>
  <p:notesViewPr>
    <p:cSldViewPr>
      <p:cViewPr varScale="1">
        <p:scale>
          <a:sx n="62" d="100"/>
          <a:sy n="62" d="100"/>
        </p:scale>
        <p:origin x="-2626"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workspace\shared\AA\Agenda%20Items\April%202016\Annual%20Report%20on%20Productivity%20of%20Recently%20Approved%20Program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orkspace\shared\AA\Agenda%20Items\April%202016\Annual%20Report%20on%20Productivity%20of%20Recently%20Approved%20Program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workspace\shared\AA\Agenda%20Items\April%202016\Annual%20Report%20on%20Productivity%20of%20Recently%20Approved%20Program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workspace\shared\AA\Agenda%20Items\April%202016\Annual%20Report%20on%20Productivity%20of%20Recently%20Approved%20Program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0" baseline="0" dirty="0">
                <a:solidFill>
                  <a:schemeClr val="tx1"/>
                </a:solidFill>
              </a:rPr>
              <a:t>Productivity of Undergraduate Certificates and Associate Degrees</a:t>
            </a:r>
          </a:p>
          <a:p>
            <a:pPr>
              <a:defRPr/>
            </a:pPr>
            <a:r>
              <a:rPr lang="en-US" b="1" i="0" baseline="0" dirty="0">
                <a:solidFill>
                  <a:schemeClr val="tx1"/>
                </a:solidFill>
              </a:rPr>
              <a:t>Approved Academic Year 2012</a:t>
            </a:r>
          </a:p>
        </c:rich>
      </c:tx>
      <c:layout>
        <c:manualLayout>
          <c:xMode val="edge"/>
          <c:yMode val="edge"/>
          <c:x val="0.11930104593667364"/>
          <c:y val="4.807683800760859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24192913385826773"/>
                  <c:y val="1.5973028042547233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4EFA74F-FF7A-45D6-B1B1-809744002E66}" type="VALUE">
                      <a:rPr lang="en-US" b="1">
                        <a:solidFill>
                          <a:sysClr val="windowText" lastClr="000000"/>
                        </a:solidFill>
                        <a:latin typeface="Arial" panose="020B0604020202020204" pitchFamily="34" charset="0"/>
                        <a:cs typeface="Arial" panose="020B0604020202020204" pitchFamily="34" charset="0"/>
                      </a:rPr>
                      <a:pPr>
                        <a:defRPr/>
                      </a:pPr>
                      <a:t>[VALUE]</a:t>
                    </a:fld>
                    <a:endParaRPr lang="en-US" b="1" dirty="0">
                      <a:solidFill>
                        <a:sysClr val="windowText" lastClr="000000"/>
                      </a:solidFill>
                      <a:latin typeface="Arial" panose="020B0604020202020204" pitchFamily="34" charset="0"/>
                      <a:cs typeface="Arial" panose="020B0604020202020204" pitchFamily="34" charset="0"/>
                    </a:endParaRPr>
                  </a:p>
                  <a:p>
                    <a:pPr>
                      <a:defRPr/>
                    </a:pPr>
                    <a:r>
                      <a:rPr lang="en-US" b="1" dirty="0">
                        <a:solidFill>
                          <a:sysClr val="windowText" lastClr="000000"/>
                        </a:solidFill>
                        <a:latin typeface="Arial" panose="020B0604020202020204" pitchFamily="34" charset="0"/>
                        <a:cs typeface="Arial" panose="020B0604020202020204" pitchFamily="34" charset="0"/>
                      </a:rPr>
                      <a:t> Programs</a:t>
                    </a:r>
                    <a:r>
                      <a:rPr lang="en-US" b="1" baseline="0" dirty="0">
                        <a:solidFill>
                          <a:sysClr val="windowText" lastClr="000000"/>
                        </a:solidFill>
                        <a:latin typeface="Arial" panose="020B0604020202020204" pitchFamily="34" charset="0"/>
                        <a:cs typeface="Arial" panose="020B0604020202020204" pitchFamily="34" charset="0"/>
                      </a:rPr>
                      <a:t> Approved </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18921660834062407"/>
                      <c:h val="0.14227732727438921"/>
                    </c:manualLayout>
                  </c15:layout>
                  <c15:dlblFieldTable/>
                  <c15:showDataLabelsRange val="0"/>
                </c:ext>
              </c:extLst>
            </c:dLbl>
            <c:dLbl>
              <c:idx val="1"/>
              <c:layout>
                <c:manualLayout>
                  <c:x val="0.19193126526237583"/>
                  <c:y val="3.1747118566700962E-2"/>
                </c:manualLayout>
              </c:layout>
              <c:tx>
                <c:rich>
                  <a:bodyPr/>
                  <a:lstStyle/>
                  <a:p>
                    <a:r>
                      <a:rPr lang="en-US" b="1" dirty="0">
                        <a:solidFill>
                          <a:sysClr val="windowText" lastClr="000000"/>
                        </a:solidFill>
                      </a:rPr>
                      <a:t>35 </a:t>
                    </a:r>
                  </a:p>
                  <a:p>
                    <a:r>
                      <a:rPr lang="en-US" b="1" dirty="0">
                        <a:solidFill>
                          <a:sysClr val="windowText" lastClr="000000"/>
                        </a:solidFill>
                      </a:rPr>
                      <a:t>Programs Met</a:t>
                    </a:r>
                    <a:r>
                      <a:rPr lang="en-US" b="1" baseline="0" dirty="0">
                        <a:solidFill>
                          <a:sysClr val="windowText" lastClr="000000"/>
                        </a:solidFill>
                      </a:rPr>
                      <a:t> </a:t>
                    </a:r>
                    <a:r>
                      <a:rPr lang="en-US" b="1" dirty="0">
                        <a:solidFill>
                          <a:sysClr val="windowText" lastClr="000000"/>
                        </a:solidFill>
                      </a:rPr>
                      <a:t>Productivity Standards</a:t>
                    </a:r>
                  </a:p>
                </c:rich>
              </c:tx>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Charts!$B$4:$C$4</c:f>
              <c:numCache>
                <c:formatCode>General</c:formatCode>
                <c:ptCount val="2"/>
                <c:pt idx="0">
                  <c:v>60</c:v>
                </c:pt>
                <c:pt idx="1">
                  <c:v>47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0" baseline="0" dirty="0">
                <a:solidFill>
                  <a:sysClr val="windowText" lastClr="000000"/>
                </a:solidFill>
              </a:rPr>
              <a:t>Productivity of </a:t>
            </a:r>
            <a:r>
              <a:rPr lang="en-US" b="1" i="0" baseline="0" dirty="0" smtClean="0">
                <a:solidFill>
                  <a:sysClr val="windowText" lastClr="000000"/>
                </a:solidFill>
              </a:rPr>
              <a:t>Bachelor Degrees and Bachelor Programs </a:t>
            </a:r>
            <a:r>
              <a:rPr lang="en-US" b="1" i="0" baseline="0" dirty="0">
                <a:solidFill>
                  <a:sysClr val="windowText" lastClr="000000"/>
                </a:solidFill>
              </a:rPr>
              <a:t>Approved </a:t>
            </a:r>
          </a:p>
          <a:p>
            <a:pPr>
              <a:defRPr/>
            </a:pPr>
            <a:r>
              <a:rPr lang="en-US" b="1" i="0" baseline="0" dirty="0">
                <a:solidFill>
                  <a:sysClr val="windowText" lastClr="000000"/>
                </a:solidFill>
              </a:rPr>
              <a:t>Academic Year </a:t>
            </a:r>
            <a:r>
              <a:rPr lang="en-US" b="1" i="0" baseline="0" dirty="0" smtClean="0">
                <a:solidFill>
                  <a:sysClr val="windowText" lastClr="000000"/>
                </a:solidFill>
              </a:rPr>
              <a:t>201</a:t>
            </a:r>
            <a:endParaRPr lang="en-US" b="1" i="0" baseline="0" dirty="0">
              <a:solidFill>
                <a:sysClr val="windowText" lastClr="000000"/>
              </a:solidFill>
            </a:endParaRPr>
          </a:p>
        </c:rich>
      </c:tx>
      <c:layout>
        <c:manualLayout>
          <c:xMode val="edge"/>
          <c:yMode val="edge"/>
          <c:x val="0.10960644502770488"/>
          <c:y val="1.687155107759452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631798629337996"/>
          <c:y val="0.21796657196592292"/>
          <c:w val="0.66736420968212307"/>
          <c:h val="0.69486945910503051"/>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0" baseline="0" dirty="0">
                <a:solidFill>
                  <a:sysClr val="windowText" lastClr="000000"/>
                </a:solidFill>
              </a:rPr>
              <a:t>Productivity of New Bachelor and Graduate Programs Approved </a:t>
            </a:r>
          </a:p>
          <a:p>
            <a:pPr>
              <a:defRPr/>
            </a:pPr>
            <a:r>
              <a:rPr lang="en-US" b="1" i="0" baseline="0" dirty="0">
                <a:solidFill>
                  <a:sysClr val="windowText" lastClr="000000"/>
                </a:solidFill>
              </a:rPr>
              <a:t>Academic Year 2010</a:t>
            </a:r>
          </a:p>
        </c:rich>
      </c:tx>
      <c:layout>
        <c:manualLayout>
          <c:xMode val="edge"/>
          <c:yMode val="edge"/>
          <c:x val="0.13989350962880867"/>
          <c:y val="1.44822592324402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22178649518237389"/>
                  <c:y val="-0.17251354623394741"/>
                </c:manualLayout>
              </c:layout>
              <c:tx>
                <c:rich>
                  <a:bodyPr/>
                  <a:lstStyle/>
                  <a:p>
                    <a:r>
                      <a:rPr lang="en-US" dirty="0"/>
                      <a:t>47              Programs Approved</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fld id="{6BCBD25D-4B61-4E91-BC8A-3CC5667538BB}" type="VALUE">
                      <a:rPr lang="en-US"/>
                      <a:pPr/>
                      <a:t>[VALUE]</a:t>
                    </a:fld>
                    <a:r>
                      <a:rPr lang="en-US" dirty="0"/>
                      <a:t> </a:t>
                    </a:r>
                    <a:r>
                      <a:rPr lang="en-US" baseline="0" dirty="0"/>
                      <a:t>          Programs Met Productivity Standards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Charts!$C$4:$C$5</c:f>
              <c:numCache>
                <c:formatCode>General</c:formatCode>
                <c:ptCount val="2"/>
                <c:pt idx="0">
                  <c:v>47</c:v>
                </c:pt>
                <c:pt idx="1">
                  <c:v>23</c:v>
                </c:pt>
              </c:numCache>
            </c:numRef>
          </c:val>
        </c:ser>
        <c:ser>
          <c:idx val="2"/>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val>
            <c:numRef>
              <c:f>Charts!$B$4:$C$4</c:f>
              <c:numCache>
                <c:formatCode>General</c:formatCode>
                <c:ptCount val="2"/>
                <c:pt idx="0">
                  <c:v>60</c:v>
                </c:pt>
                <c:pt idx="1">
                  <c:v>47</c:v>
                </c:pt>
              </c:numCache>
            </c:numRef>
          </c:val>
        </c:ser>
        <c:ser>
          <c:idx val="0"/>
          <c:order val="2"/>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0.17941300101415236"/>
                  <c:y val="7.5856374077646269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4EFA74F-FF7A-45D6-B1B1-809744002E66}" type="VALUE">
                      <a:rPr lang="en-US" b="1">
                        <a:solidFill>
                          <a:sysClr val="windowText" lastClr="000000"/>
                        </a:solidFill>
                        <a:latin typeface="Arial" panose="020B0604020202020204" pitchFamily="34" charset="0"/>
                        <a:cs typeface="Arial" panose="020B0604020202020204" pitchFamily="34" charset="0"/>
                      </a:rPr>
                      <a:pPr>
                        <a:defRPr/>
                      </a:pPr>
                      <a:t>[VALUE]</a:t>
                    </a:fld>
                    <a:endParaRPr lang="en-US" b="1" dirty="0">
                      <a:solidFill>
                        <a:sysClr val="windowText" lastClr="000000"/>
                      </a:solidFill>
                      <a:latin typeface="Arial" panose="020B0604020202020204" pitchFamily="34" charset="0"/>
                      <a:cs typeface="Arial" panose="020B0604020202020204" pitchFamily="34" charset="0"/>
                    </a:endParaRPr>
                  </a:p>
                  <a:p>
                    <a:pPr>
                      <a:defRPr/>
                    </a:pPr>
                    <a:r>
                      <a:rPr lang="en-US" b="1" dirty="0">
                        <a:solidFill>
                          <a:sysClr val="windowText" lastClr="000000"/>
                        </a:solidFill>
                        <a:latin typeface="Arial" panose="020B0604020202020204" pitchFamily="34" charset="0"/>
                        <a:cs typeface="Arial" panose="020B0604020202020204" pitchFamily="34" charset="0"/>
                      </a:rPr>
                      <a:t> Programs</a:t>
                    </a:r>
                    <a:r>
                      <a:rPr lang="en-US" b="1" baseline="0" dirty="0">
                        <a:solidFill>
                          <a:sysClr val="windowText" lastClr="000000"/>
                        </a:solidFill>
                        <a:latin typeface="Arial" panose="020B0604020202020204" pitchFamily="34" charset="0"/>
                        <a:cs typeface="Arial" panose="020B0604020202020204" pitchFamily="34" charset="0"/>
                      </a:rPr>
                      <a:t> Approved </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18921660834062407"/>
                      <c:h val="0.14227732727438921"/>
                    </c:manualLayout>
                  </c15:layout>
                  <c15:dlblFieldTable/>
                  <c15:showDataLabelsRange val="0"/>
                </c:ext>
              </c:extLst>
            </c:dLbl>
            <c:dLbl>
              <c:idx val="1"/>
              <c:tx>
                <c:rich>
                  <a:bodyPr/>
                  <a:lstStyle/>
                  <a:p>
                    <a:r>
                      <a:rPr lang="en-US" b="1" dirty="0"/>
                      <a:t>35 </a:t>
                    </a:r>
                  </a:p>
                  <a:p>
                    <a:r>
                      <a:rPr lang="en-US" b="1" dirty="0"/>
                      <a:t>Programs Meet Productivity Standards</a:t>
                    </a:r>
                  </a:p>
                </c:rich>
              </c:tx>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Charts!$B$4:$C$4</c:f>
              <c:numCache>
                <c:formatCode>General</c:formatCode>
                <c:ptCount val="2"/>
                <c:pt idx="0">
                  <c:v>60</c:v>
                </c:pt>
                <c:pt idx="1">
                  <c:v>47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746895040181836E-2"/>
          <c:y val="8.9570237331622823E-2"/>
          <c:w val="0.93591633520036799"/>
          <c:h val="0.82457096968074628"/>
        </c:manualLayout>
      </c:layout>
      <c:barChart>
        <c:barDir val="col"/>
        <c:grouping val="clustered"/>
        <c:varyColors val="0"/>
        <c:ser>
          <c:idx val="0"/>
          <c:order val="0"/>
          <c:tx>
            <c:strRef>
              <c:f>Charts!$B$40</c:f>
              <c:strCache>
                <c:ptCount val="1"/>
              </c:strCache>
            </c:strRef>
          </c:tx>
          <c:spPr>
            <a:solidFill>
              <a:schemeClr val="accent1"/>
            </a:solidFill>
            <a:ln>
              <a:noFill/>
            </a:ln>
            <a:effectLst/>
          </c:spPr>
          <c:invertIfNegative val="0"/>
          <c:dLbls>
            <c:dLbl>
              <c:idx val="1"/>
              <c:layout>
                <c:manualLayout>
                  <c:x val="0"/>
                  <c:y val="0.19894437677628901"/>
                </c:manualLayout>
              </c:layout>
              <c:tx>
                <c:rich>
                  <a:bodyPr/>
                  <a:lstStyle/>
                  <a:p>
                    <a:fld id="{B7A6D796-CBB5-4667-9515-F00F3F1D3E87}"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4.0098691048881868E-17"/>
                  <c:y val="0.1380430369468128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1872265966754157E-3"/>
                  <c:y val="0.23548518067397484"/>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0.13398294762484775"/>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9.744214372716199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0.1421031262687778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
                  <c:y val="7.308160779537149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Charts!$A$41:$A$48</c:f>
              <c:strCache>
                <c:ptCount val="8"/>
                <c:pt idx="1">
                  <c:v>Certificates of Proficiency</c:v>
                </c:pt>
                <c:pt idx="2">
                  <c:v>Technical Certificates</c:v>
                </c:pt>
                <c:pt idx="3">
                  <c:v>Associate Degrees</c:v>
                </c:pt>
                <c:pt idx="4">
                  <c:v>Bachelor Degrees</c:v>
                </c:pt>
                <c:pt idx="5">
                  <c:v>Master's Degrees</c:v>
                </c:pt>
                <c:pt idx="6">
                  <c:v>Graduate Certificates</c:v>
                </c:pt>
                <c:pt idx="7">
                  <c:v>Doctorates</c:v>
                </c:pt>
              </c:strCache>
            </c:strRef>
          </c:cat>
          <c:val>
            <c:numRef>
              <c:f>Charts!$B$41:$B$48</c:f>
              <c:numCache>
                <c:formatCode>General</c:formatCode>
                <c:ptCount val="8"/>
                <c:pt idx="1">
                  <c:v>32</c:v>
                </c:pt>
                <c:pt idx="2">
                  <c:v>12</c:v>
                </c:pt>
                <c:pt idx="3">
                  <c:v>16</c:v>
                </c:pt>
                <c:pt idx="4">
                  <c:v>14</c:v>
                </c:pt>
                <c:pt idx="5">
                  <c:v>10</c:v>
                </c:pt>
                <c:pt idx="6">
                  <c:v>18</c:v>
                </c:pt>
                <c:pt idx="7">
                  <c:v>4</c:v>
                </c:pt>
              </c:numCache>
            </c:numRef>
          </c:val>
        </c:ser>
        <c:dLbls>
          <c:showLegendKey val="0"/>
          <c:showVal val="0"/>
          <c:showCatName val="0"/>
          <c:showSerName val="0"/>
          <c:showPercent val="0"/>
          <c:showBubbleSize val="0"/>
        </c:dLbls>
        <c:gapWidth val="219"/>
        <c:overlap val="-27"/>
        <c:axId val="211261176"/>
        <c:axId val="211261960"/>
      </c:barChart>
      <c:catAx>
        <c:axId val="211261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1261960"/>
        <c:crosses val="autoZero"/>
        <c:auto val="1"/>
        <c:lblAlgn val="ctr"/>
        <c:lblOffset val="100"/>
        <c:noMultiLvlLbl val="0"/>
      </c:catAx>
      <c:valAx>
        <c:axId val="211261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1261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0.05512</cdr:x>
      <cdr:y>0.74112</cdr:y>
    </cdr:from>
    <cdr:to>
      <cdr:x>1</cdr:x>
      <cdr:y>1</cdr:y>
    </cdr:to>
    <cdr:sp macro="" textlink="">
      <cdr:nvSpPr>
        <cdr:cNvPr id="2" name="Text Placeholder 3"/>
        <cdr:cNvSpPr>
          <a:spLocks xmlns:a="http://schemas.openxmlformats.org/drawingml/2006/main" noGrp="1"/>
        </cdr:cNvSpPr>
      </cdr:nvSpPr>
      <cdr:spPr>
        <a:xfrm xmlns:a="http://schemas.openxmlformats.org/drawingml/2006/main">
          <a:off x="1843088" y="5418138"/>
          <a:ext cx="5486400" cy="804862"/>
        </a:xfrm>
        <a:prstGeom xmlns:a="http://schemas.openxmlformats.org/drawingml/2006/main" prst="rect">
          <a:avLst/>
        </a:prstGeom>
      </cdr:spPr>
      <cdr:txBody>
        <a:bodyPr xmlns:a="http://schemas.openxmlformats.org/drawingml/2006/main" vert="horz" lIns="91440" tIns="45720" rIns="91440" bIns="45720" rtlCol="0">
          <a:normAutofit/>
        </a:bodyPr>
        <a:lstStyle xmlns:a="http://schemas.openxmlformats.org/drawingml/2006/main">
          <a:lvl1pPr marL="0" indent="0" algn="l" defTabSz="914400" rtl="0" eaLnBrk="1" latinLnBrk="0" hangingPunct="1">
            <a:spcBef>
              <a:spcPct val="20000"/>
            </a:spcBef>
            <a:buFont typeface="Arial" pitchFamily="34" charset="0"/>
            <a:buNone/>
            <a:defRPr sz="1800" kern="1200" baseline="0">
              <a:solidFill>
                <a:schemeClr val="tx1"/>
              </a:solidFill>
              <a:latin typeface="Times New Roman" pitchFamily="18" charset="0"/>
              <a:ea typeface="+mn-ea"/>
              <a:cs typeface="Times New Roman" pitchFamily="18" charset="0"/>
            </a:defRPr>
          </a:lvl1pPr>
          <a:lvl2pPr marL="457200" indent="0" algn="l" defTabSz="914400" rtl="0" eaLnBrk="1" latinLnBrk="0" hangingPunct="1">
            <a:spcBef>
              <a:spcPct val="20000"/>
            </a:spcBef>
            <a:buFont typeface="Arial" pitchFamily="34" charset="0"/>
            <a:buNone/>
            <a:defRPr sz="1200" kern="1200" baseline="0">
              <a:solidFill>
                <a:schemeClr val="tx1"/>
              </a:solidFill>
              <a:latin typeface="Times New Roman" pitchFamily="18" charset="0"/>
              <a:ea typeface="+mn-ea"/>
              <a:cs typeface="Times New Roman" pitchFamily="18" charset="0"/>
            </a:defRPr>
          </a:lvl2pPr>
          <a:lvl3pPr marL="914400" indent="0" algn="l" defTabSz="914400" rtl="0" eaLnBrk="1" latinLnBrk="0" hangingPunct="1">
            <a:spcBef>
              <a:spcPct val="20000"/>
            </a:spcBef>
            <a:buFont typeface="Arial" pitchFamily="34" charset="0"/>
            <a:buNone/>
            <a:defRPr sz="1000" kern="1200" baseline="0">
              <a:solidFill>
                <a:schemeClr val="tx1"/>
              </a:solidFill>
              <a:latin typeface="Calibri" pitchFamily="34" charset="0"/>
              <a:ea typeface="+mn-ea"/>
              <a:cs typeface="Calibri" pitchFamily="34" charset="0"/>
            </a:defRPr>
          </a:lvl3pPr>
          <a:lvl4pPr marL="1371600" indent="0" algn="l" defTabSz="914400" rtl="0" eaLnBrk="1" latinLnBrk="0" hangingPunct="1">
            <a:spcBef>
              <a:spcPct val="20000"/>
            </a:spcBef>
            <a:buFont typeface="Arial" pitchFamily="34" charset="0"/>
            <a:buNone/>
            <a:defRPr sz="900" kern="1200" baseline="0">
              <a:solidFill>
                <a:schemeClr val="tx1"/>
              </a:solidFill>
              <a:latin typeface="Calibri" pitchFamily="34" charset="0"/>
              <a:ea typeface="+mn-ea"/>
              <a:cs typeface="Calibri" pitchFamily="34" charset="0"/>
            </a:defRPr>
          </a:lvl4pPr>
          <a:lvl5pPr marL="1828800" indent="0" algn="l" defTabSz="914400" rtl="0" eaLnBrk="1" latinLnBrk="0" hangingPunct="1">
            <a:spcBef>
              <a:spcPct val="20000"/>
            </a:spcBef>
            <a:buFont typeface="Arial" pitchFamily="34" charset="0"/>
            <a:buNone/>
            <a:defRPr sz="900" kern="1200" baseline="0">
              <a:solidFill>
                <a:schemeClr val="tx1"/>
              </a:solidFill>
              <a:latin typeface="Calibri" pitchFamily="34" charset="0"/>
              <a:ea typeface="+mn-ea"/>
              <a:cs typeface="Calibri" pitchFamily="34" charset="0"/>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CAB66D6-F861-4932-9B3E-BA82C7E2CE06}" type="datetimeFigureOut">
              <a:rPr lang="en-US" smtClean="0"/>
              <a:pPr/>
              <a:t>4/22/2016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CA55FC2-A243-4DA7-A1AB-303FA66DB6A9}" type="slidenum">
              <a:rPr lang="en-US" smtClean="0"/>
              <a:pPr/>
              <a:t>‹#›</a:t>
            </a:fld>
            <a:endParaRPr lang="en-US" dirty="0"/>
          </a:p>
        </p:txBody>
      </p:sp>
    </p:spTree>
    <p:extLst>
      <p:ext uri="{BB962C8B-B14F-4D97-AF65-F5344CB8AC3E}">
        <p14:creationId xmlns:p14="http://schemas.microsoft.com/office/powerpoint/2010/main" val="668413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180645-ADE7-4CE0-A660-460E4516D22A}" type="datetimeFigureOut">
              <a:rPr lang="en-US" smtClean="0"/>
              <a:pPr/>
              <a:t>4/22/2016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325023-36B1-4611-AC7C-DDB5E2564E12}" type="slidenum">
              <a:rPr lang="en-US" smtClean="0"/>
              <a:pPr/>
              <a:t>‹#›</a:t>
            </a:fld>
            <a:endParaRPr lang="en-US" dirty="0"/>
          </a:p>
        </p:txBody>
      </p:sp>
    </p:spTree>
    <p:extLst>
      <p:ext uri="{BB962C8B-B14F-4D97-AF65-F5344CB8AC3E}">
        <p14:creationId xmlns:p14="http://schemas.microsoft.com/office/powerpoint/2010/main" val="213600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a:t>
            </a:fld>
            <a:endParaRPr lang="en-US" dirty="0"/>
          </a:p>
        </p:txBody>
      </p:sp>
    </p:spTree>
    <p:extLst>
      <p:ext uri="{BB962C8B-B14F-4D97-AF65-F5344CB8AC3E}">
        <p14:creationId xmlns:p14="http://schemas.microsoft.com/office/powerpoint/2010/main" val="128150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11</a:t>
            </a:fld>
            <a:endParaRPr lang="en-US" dirty="0"/>
          </a:p>
        </p:txBody>
      </p:sp>
    </p:spTree>
    <p:extLst>
      <p:ext uri="{BB962C8B-B14F-4D97-AF65-F5344CB8AC3E}">
        <p14:creationId xmlns:p14="http://schemas.microsoft.com/office/powerpoint/2010/main" val="94568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12</a:t>
            </a:fld>
            <a:endParaRPr lang="en-US" dirty="0"/>
          </a:p>
        </p:txBody>
      </p:sp>
    </p:spTree>
    <p:extLst>
      <p:ext uri="{BB962C8B-B14F-4D97-AF65-F5344CB8AC3E}">
        <p14:creationId xmlns:p14="http://schemas.microsoft.com/office/powerpoint/2010/main" val="2054548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13</a:t>
            </a:fld>
            <a:endParaRPr lang="en-US" dirty="0"/>
          </a:p>
        </p:txBody>
      </p:sp>
    </p:spTree>
    <p:extLst>
      <p:ext uri="{BB962C8B-B14F-4D97-AF65-F5344CB8AC3E}">
        <p14:creationId xmlns:p14="http://schemas.microsoft.com/office/powerpoint/2010/main" val="256309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14</a:t>
            </a:fld>
            <a:endParaRPr lang="en-US" dirty="0"/>
          </a:p>
        </p:txBody>
      </p:sp>
    </p:spTree>
    <p:extLst>
      <p:ext uri="{BB962C8B-B14F-4D97-AF65-F5344CB8AC3E}">
        <p14:creationId xmlns:p14="http://schemas.microsoft.com/office/powerpoint/2010/main" val="396481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15</a:t>
            </a:fld>
            <a:endParaRPr lang="en-US" dirty="0"/>
          </a:p>
        </p:txBody>
      </p:sp>
    </p:spTree>
    <p:extLst>
      <p:ext uri="{BB962C8B-B14F-4D97-AF65-F5344CB8AC3E}">
        <p14:creationId xmlns:p14="http://schemas.microsoft.com/office/powerpoint/2010/main" val="252171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16</a:t>
            </a:fld>
            <a:endParaRPr lang="en-US" dirty="0"/>
          </a:p>
        </p:txBody>
      </p:sp>
    </p:spTree>
    <p:extLst>
      <p:ext uri="{BB962C8B-B14F-4D97-AF65-F5344CB8AC3E}">
        <p14:creationId xmlns:p14="http://schemas.microsoft.com/office/powerpoint/2010/main" val="270842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17</a:t>
            </a:fld>
            <a:endParaRPr lang="en-US" dirty="0"/>
          </a:p>
        </p:txBody>
      </p:sp>
    </p:spTree>
    <p:extLst>
      <p:ext uri="{BB962C8B-B14F-4D97-AF65-F5344CB8AC3E}">
        <p14:creationId xmlns:p14="http://schemas.microsoft.com/office/powerpoint/2010/main" val="3671362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18</a:t>
            </a:fld>
            <a:endParaRPr lang="en-US" dirty="0"/>
          </a:p>
        </p:txBody>
      </p:sp>
    </p:spTree>
    <p:extLst>
      <p:ext uri="{BB962C8B-B14F-4D97-AF65-F5344CB8AC3E}">
        <p14:creationId xmlns:p14="http://schemas.microsoft.com/office/powerpoint/2010/main" val="313865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19</a:t>
            </a:fld>
            <a:endParaRPr lang="en-US" dirty="0"/>
          </a:p>
        </p:txBody>
      </p:sp>
    </p:spTree>
    <p:extLst>
      <p:ext uri="{BB962C8B-B14F-4D97-AF65-F5344CB8AC3E}">
        <p14:creationId xmlns:p14="http://schemas.microsoft.com/office/powerpoint/2010/main" val="333237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20</a:t>
            </a:fld>
            <a:endParaRPr lang="en-US" dirty="0"/>
          </a:p>
        </p:txBody>
      </p:sp>
    </p:spTree>
    <p:extLst>
      <p:ext uri="{BB962C8B-B14F-4D97-AF65-F5344CB8AC3E}">
        <p14:creationId xmlns:p14="http://schemas.microsoft.com/office/powerpoint/2010/main" val="330331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3</a:t>
            </a:fld>
            <a:endParaRPr lang="en-US" dirty="0"/>
          </a:p>
        </p:txBody>
      </p:sp>
    </p:spTree>
    <p:extLst>
      <p:ext uri="{BB962C8B-B14F-4D97-AF65-F5344CB8AC3E}">
        <p14:creationId xmlns:p14="http://schemas.microsoft.com/office/powerpoint/2010/main" val="1630763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21</a:t>
            </a:fld>
            <a:endParaRPr lang="en-US" dirty="0"/>
          </a:p>
        </p:txBody>
      </p:sp>
    </p:spTree>
    <p:extLst>
      <p:ext uri="{BB962C8B-B14F-4D97-AF65-F5344CB8AC3E}">
        <p14:creationId xmlns:p14="http://schemas.microsoft.com/office/powerpoint/2010/main" val="469849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600" dirty="0"/>
              <a:t>The Annex and Old ADHE building are currently under construction.</a:t>
            </a:r>
          </a:p>
          <a:p>
            <a:pPr marL="291179" indent="-291179">
              <a:buFont typeface="Arial" panose="020B0604020202020204" pitchFamily="34" charset="0"/>
              <a:buChar char="•"/>
            </a:pPr>
            <a:r>
              <a:rPr lang="en-US" sz="1600" dirty="0"/>
              <a:t>Very limited parking, if any!</a:t>
            </a:r>
          </a:p>
          <a:p>
            <a:pPr marL="291179" indent="-291179">
              <a:buFont typeface="Arial" panose="020B0604020202020204" pitchFamily="34" charset="0"/>
              <a:buChar char="•"/>
            </a:pPr>
            <a:r>
              <a:rPr lang="en-US" sz="1600" dirty="0"/>
              <a:t>May have to consider a new location for the July 29 AHECB meeting. </a:t>
            </a:r>
          </a:p>
        </p:txBody>
      </p:sp>
      <p:sp>
        <p:nvSpPr>
          <p:cNvPr id="4" name="Slide Number Placeholder 3"/>
          <p:cNvSpPr>
            <a:spLocks noGrp="1"/>
          </p:cNvSpPr>
          <p:nvPr>
            <p:ph type="sldNum" sz="quarter" idx="10"/>
          </p:nvPr>
        </p:nvSpPr>
        <p:spPr/>
        <p:txBody>
          <a:bodyPr/>
          <a:lstStyle/>
          <a:p>
            <a:fld id="{3508D2D6-701B-43DC-A63B-11BC8EA623B1}"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87610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4</a:t>
            </a:fld>
            <a:endParaRPr lang="en-US" dirty="0"/>
          </a:p>
        </p:txBody>
      </p:sp>
    </p:spTree>
    <p:extLst>
      <p:ext uri="{BB962C8B-B14F-4D97-AF65-F5344CB8AC3E}">
        <p14:creationId xmlns:p14="http://schemas.microsoft.com/office/powerpoint/2010/main" val="296484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5</a:t>
            </a:fld>
            <a:endParaRPr lang="en-US" dirty="0"/>
          </a:p>
        </p:txBody>
      </p:sp>
    </p:spTree>
    <p:extLst>
      <p:ext uri="{BB962C8B-B14F-4D97-AF65-F5344CB8AC3E}">
        <p14:creationId xmlns:p14="http://schemas.microsoft.com/office/powerpoint/2010/main" val="181065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6</a:t>
            </a:fld>
            <a:endParaRPr lang="en-US" dirty="0"/>
          </a:p>
        </p:txBody>
      </p:sp>
    </p:spTree>
    <p:extLst>
      <p:ext uri="{BB962C8B-B14F-4D97-AF65-F5344CB8AC3E}">
        <p14:creationId xmlns:p14="http://schemas.microsoft.com/office/powerpoint/2010/main" val="214400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7</a:t>
            </a:fld>
            <a:endParaRPr lang="en-US" dirty="0"/>
          </a:p>
        </p:txBody>
      </p:sp>
    </p:spTree>
    <p:extLst>
      <p:ext uri="{BB962C8B-B14F-4D97-AF65-F5344CB8AC3E}">
        <p14:creationId xmlns:p14="http://schemas.microsoft.com/office/powerpoint/2010/main" val="188250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8</a:t>
            </a:fld>
            <a:endParaRPr lang="en-US" dirty="0"/>
          </a:p>
        </p:txBody>
      </p:sp>
    </p:spTree>
    <p:extLst>
      <p:ext uri="{BB962C8B-B14F-4D97-AF65-F5344CB8AC3E}">
        <p14:creationId xmlns:p14="http://schemas.microsoft.com/office/powerpoint/2010/main" val="2050343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9</a:t>
            </a:fld>
            <a:endParaRPr lang="en-US" dirty="0"/>
          </a:p>
        </p:txBody>
      </p:sp>
    </p:spTree>
    <p:extLst>
      <p:ext uri="{BB962C8B-B14F-4D97-AF65-F5344CB8AC3E}">
        <p14:creationId xmlns:p14="http://schemas.microsoft.com/office/powerpoint/2010/main" val="3956809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25023-36B1-4611-AC7C-DDB5E2564E12}" type="slidenum">
              <a:rPr lang="en-US" smtClean="0"/>
              <a:pPr/>
              <a:t>10</a:t>
            </a:fld>
            <a:endParaRPr lang="en-US" dirty="0"/>
          </a:p>
        </p:txBody>
      </p:sp>
    </p:spTree>
    <p:extLst>
      <p:ext uri="{BB962C8B-B14F-4D97-AF65-F5344CB8AC3E}">
        <p14:creationId xmlns:p14="http://schemas.microsoft.com/office/powerpoint/2010/main" val="2891606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pPr/>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A250F-868C-41A6-9D90-09E2CBE02F85}" type="slidenum">
              <a:rPr lang="en-US" smtClean="0"/>
              <a:pPr/>
              <a:t>‹#›</a:t>
            </a:fld>
            <a:endParaRPr lang="en-US" dirty="0"/>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(Source: XXXXX</a:t>
            </a:r>
            <a:r>
              <a:rPr kumimoji="0" lang="en-US"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endParaRPr kumimoji="0" lang="en-US"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85704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1994757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42077250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4054506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327626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3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5401403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918340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3014833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767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1007078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48387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68580" tIns="34290" rIns="68580" bIns="34290" rtlCol="0" anchor="ctr">
            <a:noAutofit/>
          </a:bodyPr>
          <a:lstStyle/>
          <a:p>
            <a:pPr algn="r">
              <a:spcBef>
                <a:spcPct val="0"/>
              </a:spcBef>
              <a:defRPr/>
            </a:pPr>
            <a:r>
              <a:rPr lang="en-US" sz="1350" b="1" dirty="0">
                <a:solidFill>
                  <a:prstClr val="white"/>
                </a:solidFill>
                <a:latin typeface="Times New Roman" pitchFamily="18" charset="0"/>
                <a:cs typeface="Times New Roman" pitchFamily="18" charset="0"/>
              </a:rPr>
              <a:t>(Source: XXXXX) </a:t>
            </a:r>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6940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5"/>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pPr/>
              <a:t>‹#›</a:t>
            </a:fld>
            <a:endParaRPr lang="en-US" dirty="0"/>
          </a:p>
        </p:txBody>
      </p:sp>
      <p:pic>
        <p:nvPicPr>
          <p:cNvPr id="7" name="Picture 6" descr="adhe-logo2.eps"/>
          <p:cNvPicPr>
            <a:picLocks noChangeAspect="1"/>
          </p:cNvPicPr>
          <p:nvPr userDrawn="1"/>
        </p:nvPicPr>
        <p:blipFill>
          <a:blip r:embed="rId2" cstate="print"/>
          <a:stretch>
            <a:fillRect/>
          </a:stretch>
        </p:blipFill>
        <p:spPr>
          <a:xfrm>
            <a:off x="2590800" y="434975"/>
            <a:ext cx="3894791" cy="2743200"/>
          </a:xfrm>
          <a:prstGeom prst="rect">
            <a:avLst/>
          </a:prstGeom>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337673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01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4778331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351405746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385980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l">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5327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14905185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9395446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238194774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5433662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3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402779928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44235566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64573455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079465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6721096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722331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68580" tIns="34290" rIns="68580" bIns="34290" rtlCol="0" anchor="ctr">
            <a:noAutofit/>
          </a:bodyPr>
          <a:lstStyle/>
          <a:p>
            <a:pPr algn="r">
              <a:spcBef>
                <a:spcPct val="0"/>
              </a:spcBef>
              <a:defRPr/>
            </a:pPr>
            <a:r>
              <a:rPr lang="en-US" sz="1350" b="1" dirty="0" smtClean="0">
                <a:solidFill>
                  <a:prstClr val="white"/>
                </a:solidFill>
                <a:latin typeface="Times New Roman" pitchFamily="18" charset="0"/>
                <a:cs typeface="Times New Roman" pitchFamily="18" charset="0"/>
              </a:rPr>
              <a:t>(Source: XXXXX) </a:t>
            </a:r>
            <a:endParaRPr lang="en-US" sz="1350" b="1" dirty="0">
              <a:solidFill>
                <a:prstClr val="white"/>
              </a:solidFill>
              <a:latin typeface="Times New Roman" pitchFamily="18" charset="0"/>
              <a:cs typeface="Times New Roman" pitchFamily="18" charset="0"/>
            </a:endParaRPr>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224008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197720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5031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8232465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136722735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667179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l">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7179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167779983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11618607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33233123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06505523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3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73182546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24817965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2279384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pPr/>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A250F-868C-41A6-9D90-09E2CBE02F85}" type="slidenum">
              <a:rPr lang="en-US" smtClean="0"/>
              <a:pPr/>
              <a:t>‹#›</a:t>
            </a:fld>
            <a:endParaRPr lang="en-US" dirty="0"/>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725883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737540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179887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68580" tIns="34290" rIns="68580" bIns="34290" rtlCol="0" anchor="ctr">
            <a:noAutofit/>
          </a:bodyPr>
          <a:lstStyle/>
          <a:p>
            <a:pPr algn="r">
              <a:spcBef>
                <a:spcPct val="0"/>
              </a:spcBef>
              <a:defRPr/>
            </a:pPr>
            <a:r>
              <a:rPr lang="en-US" sz="1350" b="1" dirty="0" smtClean="0">
                <a:solidFill>
                  <a:prstClr val="white"/>
                </a:solidFill>
                <a:latin typeface="Times New Roman" pitchFamily="18" charset="0"/>
                <a:cs typeface="Times New Roman" pitchFamily="18" charset="0"/>
              </a:rPr>
              <a:t>(Source: XXXXX) </a:t>
            </a:r>
            <a:endParaRPr lang="en-US" sz="1350" b="1" dirty="0">
              <a:solidFill>
                <a:prstClr val="white"/>
              </a:solidFill>
              <a:latin typeface="Times New Roman" pitchFamily="18" charset="0"/>
              <a:cs typeface="Times New Roman" pitchFamily="18" charset="0"/>
            </a:endParaRPr>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570542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348155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46977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15302634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298307144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328786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l">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26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pPr/>
              <a:t>4/22/2016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DA250F-868C-41A6-9D90-09E2CBE02F85}" type="slidenum">
              <a:rPr lang="en-US" smtClean="0"/>
              <a:pPr/>
              <a:t>‹#›</a:t>
            </a:fld>
            <a:endParaRPr lang="en-US" dirty="0"/>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37259-5793-4459-B86C-569F86429933}" type="datetimeFigureOut">
              <a:rPr lang="en-US" smtClean="0">
                <a:solidFill>
                  <a:prstClr val="black">
                    <a:tint val="75000"/>
                  </a:prstClr>
                </a:solidFill>
              </a:rPr>
              <a:pPr/>
              <a:t>4/22/2016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216245-3EE8-43B1-AB0E-149F105A12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820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theme" Target="../theme/theme4.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pPr/>
              <a:t>4/22/2016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15" r:id="rId2"/>
    <p:sldLayoutId id="2147483717" r:id="rId3"/>
    <p:sldLayoutId id="2147483698" r:id="rId4"/>
    <p:sldLayoutId id="2147483699" r:id="rId5"/>
    <p:sldLayoutId id="2147483700" r:id="rId6"/>
    <p:sldLayoutId id="2147483701" r:id="rId7"/>
    <p:sldLayoutId id="2147483709" r:id="rId8"/>
    <p:sldLayoutId id="2147483712" r:id="rId9"/>
    <p:sldLayoutId id="2147483711" r:id="rId10"/>
    <p:sldLayoutId id="2147483716" r:id="rId11"/>
    <p:sldLayoutId id="2147483713" r:id="rId12"/>
    <p:sldLayoutId id="2147483703" r:id="rId13"/>
    <p:sldLayoutId id="2147483704" r:id="rId14"/>
    <p:sldLayoutId id="2147483705" r:id="rId15"/>
    <p:sldLayoutId id="2147483706" r:id="rId16"/>
    <p:sldLayoutId id="2147483707" r:id="rId17"/>
    <p:sldLayoutId id="2147483789" r:id="rId18"/>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133625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152206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4/22/2016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247686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1.xml"/><Relationship Id="rId4" Type="http://schemas.openxmlformats.org/officeDocument/2006/relationships/image" Target="../media/image19.gif"/></Relationships>
</file>

<file path=ppt/slides/_rels/slide49.xml.rels><?xml version="1.0" encoding="UTF-8" standalone="yes"?>
<Relationships xmlns="http://schemas.openxmlformats.org/package/2006/relationships"><Relationship Id="rId2" Type="http://schemas.openxmlformats.org/officeDocument/2006/relationships/hyperlink" Target="http://www.adhe.edu/institutions/master-plan/calendar/"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5400000" algn="t" rotWithShape="0">
                    <a:prstClr val="black">
                      <a:alpha val="40000"/>
                    </a:prstClr>
                  </a:outerShdw>
                </a:effectLst>
              </a:rPr>
              <a:t>AHECB Meeting</a:t>
            </a:r>
            <a:endParaRPr lang="en-US" dirty="0">
              <a:effectLst>
                <a:outerShdw blurRad="50800" dist="38100" dir="5400000" algn="t" rotWithShape="0">
                  <a:prstClr val="black">
                    <a:alpha val="40000"/>
                  </a:prstClr>
                </a:outerShdw>
              </a:effectLst>
            </a:endParaRPr>
          </a:p>
        </p:txBody>
      </p:sp>
      <p:sp>
        <p:nvSpPr>
          <p:cNvPr id="4" name="Text Placeholder 3"/>
          <p:cNvSpPr>
            <a:spLocks noGrp="1"/>
          </p:cNvSpPr>
          <p:nvPr>
            <p:ph type="body" sz="half" idx="2"/>
          </p:nvPr>
        </p:nvSpPr>
        <p:spPr/>
        <p:txBody>
          <a:bodyPr/>
          <a:lstStyle/>
          <a:p>
            <a:r>
              <a:rPr lang="en-US" dirty="0" smtClean="0"/>
              <a:t>April 22, 2016</a:t>
            </a:r>
            <a:endParaRPr lang="en-US" dirty="0"/>
          </a:p>
        </p:txBody>
      </p:sp>
    </p:spTree>
    <p:extLst>
      <p:ext uri="{BB962C8B-B14F-4D97-AF65-F5344CB8AC3E}">
        <p14:creationId xmlns:p14="http://schemas.microsoft.com/office/powerpoint/2010/main" val="78192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a:xfrm>
            <a:off x="0" y="1417638"/>
            <a:ext cx="9144000" cy="639048"/>
          </a:xfrm>
        </p:spPr>
        <p:txBody>
          <a:bodyPr/>
          <a:lstStyle/>
          <a:p>
            <a:r>
              <a:rPr lang="en-US" dirty="0" smtClean="0"/>
              <a:t>Needs-based Elements – Four-Year Universities</a:t>
            </a:r>
          </a:p>
          <a:p>
            <a:endParaRPr lang="en-US" dirty="0" smtClean="0"/>
          </a:p>
        </p:txBody>
      </p:sp>
      <p:sp>
        <p:nvSpPr>
          <p:cNvPr id="4" name="TextBox 3"/>
          <p:cNvSpPr txBox="1"/>
          <p:nvPr/>
        </p:nvSpPr>
        <p:spPr>
          <a:xfrm>
            <a:off x="517071" y="2056686"/>
            <a:ext cx="8077200" cy="4601260"/>
          </a:xfrm>
          <a:prstGeom prst="rect">
            <a:avLst/>
          </a:prstGeom>
          <a:noFill/>
        </p:spPr>
        <p:txBody>
          <a:bodyPr wrap="square" rtlCol="0">
            <a:spAutoFit/>
          </a:bodyPr>
          <a:lstStyle/>
          <a:p>
            <a:pPr marL="342900" indent="-342900">
              <a:buFont typeface="Arial" panose="020B0604020202020204" pitchFamily="34" charset="0"/>
              <a:buChar char="•"/>
            </a:pPr>
            <a:r>
              <a:rPr lang="en-US" sz="1900" b="1" dirty="0" smtClean="0">
                <a:latin typeface="Times New Roman" pitchFamily="18" charset="0"/>
                <a:cs typeface="Times New Roman" pitchFamily="18" charset="0"/>
              </a:rPr>
              <a:t>Changes </a:t>
            </a:r>
            <a:r>
              <a:rPr lang="en-US" sz="1900" b="1" dirty="0">
                <a:latin typeface="Times New Roman" pitchFamily="18" charset="0"/>
                <a:cs typeface="Times New Roman" pitchFamily="18" charset="0"/>
              </a:rPr>
              <a:t>for new biennium </a:t>
            </a:r>
            <a:r>
              <a:rPr lang="en-US" sz="1900" b="1" dirty="0" smtClean="0">
                <a:latin typeface="Times New Roman" pitchFamily="18" charset="0"/>
                <a:cs typeface="Times New Roman" pitchFamily="18" charset="0"/>
              </a:rPr>
              <a:t>include inflationary </a:t>
            </a:r>
            <a:r>
              <a:rPr lang="en-US" sz="1900" b="1" dirty="0">
                <a:latin typeface="Times New Roman" pitchFamily="18" charset="0"/>
                <a:cs typeface="Times New Roman" pitchFamily="18" charset="0"/>
              </a:rPr>
              <a:t>adjustments to tuition </a:t>
            </a:r>
            <a:r>
              <a:rPr lang="en-US" sz="1900" b="1" dirty="0" smtClean="0">
                <a:latin typeface="Times New Roman" pitchFamily="18" charset="0"/>
                <a:cs typeface="Times New Roman" pitchFamily="18" charset="0"/>
              </a:rPr>
              <a:t>rates and faculty salaries</a:t>
            </a:r>
          </a:p>
          <a:p>
            <a:endParaRPr lang="en-US" sz="2200" dirty="0" smtClean="0">
              <a:latin typeface="Times New Roman" pitchFamily="18" charset="0"/>
              <a:cs typeface="Times New Roman" pitchFamily="18" charset="0"/>
            </a:endParaRPr>
          </a:p>
          <a:p>
            <a:r>
              <a:rPr lang="en-US" sz="1900" dirty="0" smtClean="0">
                <a:latin typeface="Times New Roman" pitchFamily="18" charset="0"/>
                <a:cs typeface="Times New Roman" pitchFamily="18" charset="0"/>
              </a:rPr>
              <a:t>This </a:t>
            </a:r>
            <a:r>
              <a:rPr lang="en-US" sz="1900" dirty="0">
                <a:latin typeface="Times New Roman" pitchFamily="18" charset="0"/>
                <a:cs typeface="Times New Roman" pitchFamily="18" charset="0"/>
              </a:rPr>
              <a:t>formula provides equal funding for similar levels and disciplines at each university </a:t>
            </a:r>
            <a:r>
              <a:rPr lang="en-US" sz="1900" dirty="0" smtClean="0">
                <a:latin typeface="Times New Roman" pitchFamily="18" charset="0"/>
                <a:cs typeface="Times New Roman" pitchFamily="18" charset="0"/>
              </a:rPr>
              <a:t>and </a:t>
            </a:r>
            <a:r>
              <a:rPr lang="en-US" sz="1900" dirty="0">
                <a:latin typeface="Times New Roman" pitchFamily="18" charset="0"/>
                <a:cs typeface="Times New Roman" pitchFamily="18" charset="0"/>
              </a:rPr>
              <a:t>determines the minimum level of funding needed for each university.  </a:t>
            </a:r>
          </a:p>
          <a:p>
            <a:r>
              <a:rPr lang="en-US" sz="2200" dirty="0">
                <a:latin typeface="Times New Roman" pitchFamily="18" charset="0"/>
                <a:cs typeface="Times New Roman" pitchFamily="18" charset="0"/>
              </a:rPr>
              <a:t> </a:t>
            </a:r>
          </a:p>
          <a:p>
            <a:pPr lvl="0"/>
            <a:r>
              <a:rPr lang="en-US" sz="1900" u="sng" dirty="0">
                <a:latin typeface="Times New Roman" pitchFamily="18" charset="0"/>
                <a:cs typeface="Times New Roman" pitchFamily="18" charset="0"/>
              </a:rPr>
              <a:t>Full-Time Equivalent Faculty</a:t>
            </a:r>
            <a:r>
              <a:rPr lang="en-US" sz="1900" dirty="0">
                <a:latin typeface="Times New Roman" pitchFamily="18" charset="0"/>
                <a:cs typeface="Times New Roman" pitchFamily="18" charset="0"/>
              </a:rPr>
              <a:t>:  	</a:t>
            </a:r>
          </a:p>
          <a:p>
            <a:r>
              <a:rPr lang="en-US" sz="1900" dirty="0" smtClean="0">
                <a:latin typeface="Times New Roman" pitchFamily="18" charset="0"/>
                <a:cs typeface="Times New Roman" pitchFamily="18" charset="0"/>
              </a:rPr>
              <a:t>Faculty </a:t>
            </a:r>
            <a:r>
              <a:rPr lang="en-US" sz="1900" dirty="0">
                <a:latin typeface="Times New Roman" pitchFamily="18" charset="0"/>
                <a:cs typeface="Times New Roman" pitchFamily="18" charset="0"/>
              </a:rPr>
              <a:t>Load Factors (SSCH Required to Produce One FTE Faculty)</a:t>
            </a:r>
          </a:p>
          <a:p>
            <a:r>
              <a:rPr lang="en-US" sz="2200" dirty="0">
                <a:latin typeface="Times New Roman" pitchFamily="18" charset="0"/>
                <a:cs typeface="Times New Roman" pitchFamily="18" charset="0"/>
              </a:rPr>
              <a:t>			</a:t>
            </a:r>
            <a:r>
              <a:rPr lang="en-US" u="sng" dirty="0">
                <a:latin typeface="Times New Roman" pitchFamily="18" charset="0"/>
                <a:cs typeface="Times New Roman" pitchFamily="18" charset="0"/>
              </a:rPr>
              <a:t>Undergraduate</a:t>
            </a:r>
            <a:r>
              <a:rPr lang="en-US" dirty="0">
                <a:latin typeface="Times New Roman" pitchFamily="18" charset="0"/>
                <a:cs typeface="Times New Roman" pitchFamily="18" charset="0"/>
              </a:rPr>
              <a:t>	</a:t>
            </a:r>
            <a:r>
              <a:rPr lang="en-US" u="sng" dirty="0">
                <a:latin typeface="Times New Roman" pitchFamily="18" charset="0"/>
                <a:cs typeface="Times New Roman" pitchFamily="18" charset="0"/>
              </a:rPr>
              <a:t>Graduate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Doctoral</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Cost </a:t>
            </a:r>
            <a:r>
              <a:rPr lang="en-US" dirty="0">
                <a:latin typeface="Times New Roman" pitchFamily="18" charset="0"/>
                <a:cs typeface="Times New Roman" pitchFamily="18" charset="0"/>
              </a:rPr>
              <a:t>Category I	</a:t>
            </a:r>
            <a:r>
              <a:rPr lang="en-US" dirty="0" smtClean="0">
                <a:latin typeface="Times New Roman" pitchFamily="18" charset="0"/>
                <a:cs typeface="Times New Roman" pitchFamily="18" charset="0"/>
              </a:rPr>
              <a:t>          645</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175</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130</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Cost </a:t>
            </a:r>
            <a:r>
              <a:rPr lang="en-US" dirty="0">
                <a:latin typeface="Times New Roman" pitchFamily="18" charset="0"/>
                <a:cs typeface="Times New Roman" pitchFamily="18" charset="0"/>
              </a:rPr>
              <a:t>Category II	</a:t>
            </a:r>
            <a:r>
              <a:rPr lang="en-US" dirty="0" smtClean="0">
                <a:latin typeface="Times New Roman" pitchFamily="18" charset="0"/>
                <a:cs typeface="Times New Roman" pitchFamily="18" charset="0"/>
              </a:rPr>
              <a:t>          480</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250	   </a:t>
            </a:r>
            <a:r>
              <a:rPr lang="en-US" dirty="0" smtClean="0">
                <a:latin typeface="Times New Roman" pitchFamily="18" charset="0"/>
                <a:cs typeface="Times New Roman" pitchFamily="18" charset="0"/>
              </a:rPr>
              <a:t>	    145</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Cost </a:t>
            </a:r>
            <a:r>
              <a:rPr lang="en-US" dirty="0">
                <a:latin typeface="Times New Roman" pitchFamily="18" charset="0"/>
                <a:cs typeface="Times New Roman" pitchFamily="18" charset="0"/>
              </a:rPr>
              <a:t>Category III	 </a:t>
            </a:r>
            <a:r>
              <a:rPr lang="en-US" dirty="0" smtClean="0">
                <a:latin typeface="Times New Roman" pitchFamily="18" charset="0"/>
                <a:cs typeface="Times New Roman" pitchFamily="18" charset="0"/>
              </a:rPr>
              <a:t>         365</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160	   </a:t>
            </a:r>
            <a:r>
              <a:rPr lang="en-US" dirty="0" smtClean="0">
                <a:latin typeface="Times New Roman" pitchFamily="18" charset="0"/>
                <a:cs typeface="Times New Roman" pitchFamily="18" charset="0"/>
              </a:rPr>
              <a:t>	    120</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Cost </a:t>
            </a:r>
            <a:r>
              <a:rPr lang="en-US" dirty="0">
                <a:latin typeface="Times New Roman" pitchFamily="18" charset="0"/>
                <a:cs typeface="Times New Roman" pitchFamily="18" charset="0"/>
              </a:rPr>
              <a:t>Category IV	 </a:t>
            </a:r>
            <a:r>
              <a:rPr lang="en-US" dirty="0" smtClean="0">
                <a:latin typeface="Times New Roman" pitchFamily="18" charset="0"/>
                <a:cs typeface="Times New Roman" pitchFamily="18" charset="0"/>
              </a:rPr>
              <a:t>         230</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102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70</a:t>
            </a:r>
          </a:p>
          <a:p>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3255493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smtClean="0"/>
              <a:t>Needs-based Elements – Four-Year Universities</a:t>
            </a:r>
          </a:p>
        </p:txBody>
      </p:sp>
      <p:sp>
        <p:nvSpPr>
          <p:cNvPr id="4" name="TextBox 3"/>
          <p:cNvSpPr txBox="1"/>
          <p:nvPr/>
        </p:nvSpPr>
        <p:spPr>
          <a:xfrm>
            <a:off x="517071" y="2056686"/>
            <a:ext cx="8077200" cy="3908762"/>
          </a:xfrm>
          <a:prstGeom prst="rect">
            <a:avLst/>
          </a:prstGeom>
          <a:noFill/>
        </p:spPr>
        <p:txBody>
          <a:bodyPr wrap="square" rtlCol="0">
            <a:spAutoFit/>
          </a:bodyPr>
          <a:lstStyle/>
          <a:p>
            <a:pPr lvl="0"/>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total number of FTE faculty needed is determined by dividing the faculty load factors into the SSCH enrollment matrix for each institution’s latest enrollment.  This determines for Arkansas the number of FTE faculty needed at each of the three levels.</a:t>
            </a:r>
          </a:p>
          <a:p>
            <a:pPr lvl="0"/>
            <a:endParaRPr lang="en-US" sz="2400" b="1" dirty="0" smtClean="0">
              <a:latin typeface="Times New Roman" pitchFamily="18" charset="0"/>
              <a:cs typeface="Times New Roman" pitchFamily="18" charset="0"/>
            </a:endParaRPr>
          </a:p>
          <a:p>
            <a:pPr lvl="0"/>
            <a:r>
              <a:rPr lang="en-US" sz="2000" u="sng" dirty="0" smtClean="0">
                <a:latin typeface="Times New Roman" pitchFamily="18" charset="0"/>
                <a:cs typeface="Times New Roman" pitchFamily="18" charset="0"/>
              </a:rPr>
              <a:t>Faculty </a:t>
            </a:r>
            <a:r>
              <a:rPr lang="en-US" sz="2000" u="sng" dirty="0">
                <a:latin typeface="Times New Roman" pitchFamily="18" charset="0"/>
                <a:cs typeface="Times New Roman" pitchFamily="18" charset="0"/>
              </a:rPr>
              <a:t>Salaries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Each </a:t>
            </a:r>
            <a:r>
              <a:rPr lang="en-US" sz="2000" dirty="0">
                <a:latin typeface="Times New Roman" pitchFamily="18" charset="0"/>
                <a:cs typeface="Times New Roman" pitchFamily="18" charset="0"/>
              </a:rPr>
              <a:t>institution receives the same faculty salary amount per its SSCH in the four cost categories and at each level.  Since the other expenditure function computations are a percentage of faculty salaries all institutions receive the same funding recommendation for the same kind of SSCH</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lvl="0"/>
            <a:endParaRPr lang="en-US" sz="1500" dirty="0">
              <a:latin typeface="Times New Roman" pitchFamily="18" charset="0"/>
              <a:cs typeface="Times New Roman" pitchFamily="18" charset="0"/>
            </a:endParaRPr>
          </a:p>
        </p:txBody>
      </p:sp>
    </p:spTree>
    <p:extLst>
      <p:ext uri="{BB962C8B-B14F-4D97-AF65-F5344CB8AC3E}">
        <p14:creationId xmlns:p14="http://schemas.microsoft.com/office/powerpoint/2010/main" val="3345853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smtClean="0"/>
              <a:t>Needs-based Elements – Non-Formula</a:t>
            </a:r>
          </a:p>
        </p:txBody>
      </p:sp>
      <p:sp>
        <p:nvSpPr>
          <p:cNvPr id="4" name="TextBox 3"/>
          <p:cNvSpPr txBox="1"/>
          <p:nvPr/>
        </p:nvSpPr>
        <p:spPr>
          <a:xfrm>
            <a:off x="517071" y="2133600"/>
            <a:ext cx="8077200" cy="1569660"/>
          </a:xfrm>
          <a:prstGeom prst="rect">
            <a:avLst/>
          </a:prstGeom>
          <a:noFill/>
        </p:spPr>
        <p:txBody>
          <a:bodyPr wrap="square" rtlCol="0">
            <a:spAutoFit/>
          </a:bodyPr>
          <a:lstStyle/>
          <a:p>
            <a:pPr lvl="0"/>
            <a:r>
              <a:rPr lang="en-US" sz="2400" dirty="0">
                <a:latin typeface="Times New Roman" pitchFamily="18" charset="0"/>
                <a:cs typeface="Times New Roman" pitchFamily="18" charset="0"/>
              </a:rPr>
              <a:t>The recommendation for new funds for non-formula entities will be developed using a nominal percentage for the continuing level of programs plus programmatic justification for enhancements and/or expansions.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01522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8</a:t>
            </a:r>
            <a:r>
              <a:rPr lang="en-US" sz="2800" dirty="0" smtClean="0"/>
              <a:t>:</a:t>
            </a:r>
            <a:r>
              <a:rPr lang="en-US" sz="2800" dirty="0"/>
              <a:t/>
            </a:r>
            <a:br>
              <a:rPr lang="en-US" sz="2800" dirty="0"/>
            </a:br>
            <a:r>
              <a:rPr lang="en-US" sz="2800" dirty="0" smtClean="0"/>
              <a:t>performance funding outcomes</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Tara Smith</a:t>
            </a:r>
            <a:endParaRPr lang="en-US" sz="9600" dirty="0">
              <a:solidFill>
                <a:schemeClr val="accent2"/>
              </a:solidFill>
            </a:endParaRPr>
          </a:p>
          <a:p>
            <a:r>
              <a:rPr lang="en-US" sz="9600" dirty="0" smtClean="0">
                <a:solidFill>
                  <a:schemeClr val="accent2"/>
                </a:solidFill>
              </a:rPr>
              <a:t>Senior Associate Director, </a:t>
            </a:r>
            <a:r>
              <a:rPr lang="en-US" sz="9600" dirty="0">
                <a:solidFill>
                  <a:schemeClr val="accent2"/>
                </a:solidFill>
              </a:rPr>
              <a:t>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Tree>
    <p:extLst>
      <p:ext uri="{BB962C8B-B14F-4D97-AF65-F5344CB8AC3E}">
        <p14:creationId xmlns:p14="http://schemas.microsoft.com/office/powerpoint/2010/main" val="629399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Universities</a:t>
            </a:r>
            <a:endParaRPr lang="en-US" dirty="0"/>
          </a:p>
        </p:txBody>
      </p:sp>
      <p:sp>
        <p:nvSpPr>
          <p:cNvPr id="3" name="Content Placeholder 2"/>
          <p:cNvSpPr>
            <a:spLocks noGrp="1"/>
          </p:cNvSpPr>
          <p:nvPr>
            <p:ph sz="half" idx="10"/>
          </p:nvPr>
        </p:nvSpPr>
        <p:spPr>
          <a:xfrm>
            <a:off x="457200" y="1600200"/>
            <a:ext cx="8229600" cy="4800600"/>
          </a:xfrm>
        </p:spPr>
        <p:txBody>
          <a:bodyPr/>
          <a:lstStyle/>
          <a:p>
            <a:pPr marL="0" indent="0">
              <a:lnSpc>
                <a:spcPct val="90000"/>
              </a:lnSpc>
              <a:buNone/>
            </a:pPr>
            <a:endParaRPr lang="en-US" sz="2500" u="sng" dirty="0" smtClean="0"/>
          </a:p>
          <a:p>
            <a:pPr marL="0" indent="0">
              <a:lnSpc>
                <a:spcPct val="90000"/>
              </a:lnSpc>
              <a:buNone/>
            </a:pPr>
            <a:r>
              <a:rPr lang="en-US" sz="2500" u="sng" dirty="0" smtClean="0"/>
              <a:t>Methodology</a:t>
            </a:r>
          </a:p>
          <a:p>
            <a:pPr>
              <a:lnSpc>
                <a:spcPct val="90000"/>
              </a:lnSpc>
            </a:pPr>
            <a:r>
              <a:rPr lang="en-US" sz="2500" dirty="0" smtClean="0"/>
              <a:t>Total Possible Points = 10</a:t>
            </a:r>
          </a:p>
          <a:p>
            <a:pPr>
              <a:lnSpc>
                <a:spcPct val="90000"/>
              </a:lnSpc>
            </a:pPr>
            <a:r>
              <a:rPr lang="en-US" sz="2500" dirty="0"/>
              <a:t>Minimum Score Requirement = </a:t>
            </a:r>
            <a:r>
              <a:rPr lang="en-US" sz="2500" dirty="0" smtClean="0"/>
              <a:t>6</a:t>
            </a:r>
          </a:p>
          <a:p>
            <a:pPr>
              <a:lnSpc>
                <a:spcPct val="90000"/>
              </a:lnSpc>
            </a:pPr>
            <a:r>
              <a:rPr lang="en-US" sz="2500" dirty="0" smtClean="0"/>
              <a:t>Compensatory </a:t>
            </a:r>
            <a:r>
              <a:rPr lang="en-US" sz="2500" dirty="0"/>
              <a:t>points for percentage of Pell receiving undergraduates may be added to the total points, but cannot increase the total points above 10. </a:t>
            </a:r>
            <a:endParaRPr lang="en-US" sz="2500" dirty="0" smtClean="0"/>
          </a:p>
          <a:p>
            <a:pPr marL="0" indent="0" algn="ctr">
              <a:lnSpc>
                <a:spcPct val="90000"/>
              </a:lnSpc>
              <a:buNone/>
            </a:pPr>
            <a:endParaRPr lang="en-US" sz="2500" dirty="0" smtClean="0"/>
          </a:p>
        </p:txBody>
      </p:sp>
    </p:spTree>
    <p:extLst>
      <p:ext uri="{BB962C8B-B14F-4D97-AF65-F5344CB8AC3E}">
        <p14:creationId xmlns:p14="http://schemas.microsoft.com/office/powerpoint/2010/main" val="2030482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Universities</a:t>
            </a:r>
            <a:endParaRPr lang="en-US" dirty="0"/>
          </a:p>
        </p:txBody>
      </p:sp>
      <p:sp>
        <p:nvSpPr>
          <p:cNvPr id="3" name="Content Placeholder 2"/>
          <p:cNvSpPr>
            <a:spLocks noGrp="1"/>
          </p:cNvSpPr>
          <p:nvPr>
            <p:ph sz="half" idx="10"/>
          </p:nvPr>
        </p:nvSpPr>
        <p:spPr>
          <a:xfrm>
            <a:off x="457200" y="1600200"/>
            <a:ext cx="8229600" cy="4953000"/>
          </a:xfrm>
        </p:spPr>
        <p:txBody>
          <a:bodyPr/>
          <a:lstStyle/>
          <a:p>
            <a:pPr>
              <a:lnSpc>
                <a:spcPct val="90000"/>
              </a:lnSpc>
            </a:pPr>
            <a:r>
              <a:rPr lang="en-US" sz="2500" b="1" dirty="0"/>
              <a:t>Mandatory Measures – maximum of 4 points</a:t>
            </a:r>
          </a:p>
          <a:p>
            <a:pPr lvl="1">
              <a:lnSpc>
                <a:spcPct val="90000"/>
              </a:lnSpc>
            </a:pPr>
            <a:r>
              <a:rPr lang="en-US" sz="2000" dirty="0"/>
              <a:t>Bachelor Credentials</a:t>
            </a:r>
          </a:p>
          <a:p>
            <a:pPr lvl="1">
              <a:lnSpc>
                <a:spcPct val="90000"/>
              </a:lnSpc>
            </a:pPr>
            <a:r>
              <a:rPr lang="en-US" sz="2000" dirty="0"/>
              <a:t>Total Credentials</a:t>
            </a:r>
          </a:p>
          <a:p>
            <a:pPr lvl="1">
              <a:lnSpc>
                <a:spcPct val="90000"/>
              </a:lnSpc>
            </a:pPr>
            <a:r>
              <a:rPr lang="en-US" sz="2000" dirty="0"/>
              <a:t>STEM Credentials</a:t>
            </a:r>
          </a:p>
          <a:p>
            <a:pPr lvl="1">
              <a:lnSpc>
                <a:spcPct val="90000"/>
              </a:lnSpc>
            </a:pPr>
            <a:r>
              <a:rPr lang="en-US" sz="2000" dirty="0" smtClean="0"/>
              <a:t>Progression</a:t>
            </a:r>
          </a:p>
          <a:p>
            <a:pPr marL="457200" lvl="1" indent="0">
              <a:lnSpc>
                <a:spcPct val="90000"/>
              </a:lnSpc>
              <a:buNone/>
            </a:pPr>
            <a:endParaRPr lang="en-US" sz="1700" dirty="0"/>
          </a:p>
          <a:p>
            <a:pPr>
              <a:lnSpc>
                <a:spcPct val="90000"/>
              </a:lnSpc>
            </a:pPr>
            <a:r>
              <a:rPr lang="en-US" sz="2500" b="1" dirty="0"/>
              <a:t>Optional Measures – maximum of 6 points</a:t>
            </a:r>
          </a:p>
          <a:p>
            <a:pPr lvl="1">
              <a:lnSpc>
                <a:spcPct val="90000"/>
              </a:lnSpc>
            </a:pPr>
            <a:r>
              <a:rPr lang="en-US" sz="2000" dirty="0"/>
              <a:t>Minority Credentials</a:t>
            </a:r>
          </a:p>
          <a:p>
            <a:pPr lvl="1">
              <a:lnSpc>
                <a:spcPct val="90000"/>
              </a:lnSpc>
            </a:pPr>
            <a:r>
              <a:rPr lang="en-US" sz="2000" dirty="0"/>
              <a:t>Non-Traditional Credentials</a:t>
            </a:r>
          </a:p>
          <a:p>
            <a:pPr lvl="1">
              <a:lnSpc>
                <a:spcPct val="90000"/>
              </a:lnSpc>
            </a:pPr>
            <a:r>
              <a:rPr lang="en-US" sz="2000" dirty="0"/>
              <a:t>Remedial Credentials</a:t>
            </a:r>
          </a:p>
          <a:p>
            <a:pPr lvl="1">
              <a:lnSpc>
                <a:spcPct val="90000"/>
              </a:lnSpc>
            </a:pPr>
            <a:r>
              <a:rPr lang="en-US" sz="2000" dirty="0"/>
              <a:t>Transfer Student Credentials</a:t>
            </a:r>
          </a:p>
          <a:p>
            <a:pPr lvl="1">
              <a:lnSpc>
                <a:spcPct val="90000"/>
              </a:lnSpc>
            </a:pPr>
            <a:r>
              <a:rPr lang="en-US" sz="2000" dirty="0"/>
              <a:t>Course Completion</a:t>
            </a:r>
          </a:p>
          <a:p>
            <a:pPr lvl="1">
              <a:lnSpc>
                <a:spcPct val="90000"/>
              </a:lnSpc>
            </a:pPr>
            <a:r>
              <a:rPr lang="en-US" sz="2000" dirty="0"/>
              <a:t>External Grants &amp; Awards</a:t>
            </a:r>
          </a:p>
          <a:p>
            <a:pPr lvl="1">
              <a:lnSpc>
                <a:spcPct val="90000"/>
              </a:lnSpc>
            </a:pPr>
            <a:r>
              <a:rPr lang="en-US" sz="2000" dirty="0"/>
              <a:t>Regional Economic Needs Credentials</a:t>
            </a:r>
          </a:p>
          <a:p>
            <a:endParaRPr lang="en-US" dirty="0"/>
          </a:p>
        </p:txBody>
      </p:sp>
    </p:spTree>
    <p:extLst>
      <p:ext uri="{BB962C8B-B14F-4D97-AF65-F5344CB8AC3E}">
        <p14:creationId xmlns:p14="http://schemas.microsoft.com/office/powerpoint/2010/main" val="4055276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txBody>
          <a:bodyPr>
            <a:normAutofit fontScale="90000"/>
          </a:bodyPr>
          <a:lstStyle/>
          <a:p>
            <a:r>
              <a:rPr lang="en-US" b="0" dirty="0" smtClean="0"/>
              <a:t>Universities - Results</a:t>
            </a:r>
            <a:endParaRPr lang="en-US" b="0" dirty="0"/>
          </a:p>
        </p:txBody>
      </p:sp>
      <p:pic>
        <p:nvPicPr>
          <p:cNvPr id="4" name="Picture 3"/>
          <p:cNvPicPr>
            <a:picLocks noChangeAspect="1"/>
          </p:cNvPicPr>
          <p:nvPr/>
        </p:nvPicPr>
        <p:blipFill>
          <a:blip r:embed="rId3"/>
          <a:stretch>
            <a:fillRect/>
          </a:stretch>
        </p:blipFill>
        <p:spPr>
          <a:xfrm>
            <a:off x="457200" y="1015662"/>
            <a:ext cx="8305800" cy="5766138"/>
          </a:xfrm>
          <a:prstGeom prst="rect">
            <a:avLst/>
          </a:prstGeom>
        </p:spPr>
      </p:pic>
    </p:spTree>
    <p:extLst>
      <p:ext uri="{BB962C8B-B14F-4D97-AF65-F5344CB8AC3E}">
        <p14:creationId xmlns:p14="http://schemas.microsoft.com/office/powerpoint/2010/main" val="3136820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Colleges</a:t>
            </a:r>
            <a:endParaRPr lang="en-US" dirty="0"/>
          </a:p>
        </p:txBody>
      </p:sp>
      <p:sp>
        <p:nvSpPr>
          <p:cNvPr id="3" name="Content Placeholder 2"/>
          <p:cNvSpPr>
            <a:spLocks noGrp="1"/>
          </p:cNvSpPr>
          <p:nvPr>
            <p:ph sz="half" idx="10"/>
          </p:nvPr>
        </p:nvSpPr>
        <p:spPr>
          <a:xfrm>
            <a:off x="457200" y="1600200"/>
            <a:ext cx="8229600" cy="4572000"/>
          </a:xfrm>
        </p:spPr>
        <p:txBody>
          <a:bodyPr/>
          <a:lstStyle/>
          <a:p>
            <a:pPr marL="0" indent="0">
              <a:lnSpc>
                <a:spcPct val="90000"/>
              </a:lnSpc>
              <a:buNone/>
            </a:pPr>
            <a:endParaRPr lang="en-US" sz="2500" u="sng" dirty="0" smtClean="0"/>
          </a:p>
          <a:p>
            <a:pPr marL="0" indent="0">
              <a:lnSpc>
                <a:spcPct val="90000"/>
              </a:lnSpc>
              <a:buNone/>
            </a:pPr>
            <a:r>
              <a:rPr lang="en-US" sz="2500" u="sng" dirty="0" smtClean="0"/>
              <a:t>Methodology</a:t>
            </a:r>
          </a:p>
          <a:p>
            <a:pPr>
              <a:lnSpc>
                <a:spcPct val="90000"/>
              </a:lnSpc>
            </a:pPr>
            <a:r>
              <a:rPr lang="en-US" sz="2500" dirty="0" smtClean="0"/>
              <a:t>Total Possible Points = 10</a:t>
            </a:r>
          </a:p>
          <a:p>
            <a:pPr>
              <a:lnSpc>
                <a:spcPct val="90000"/>
              </a:lnSpc>
            </a:pPr>
            <a:r>
              <a:rPr lang="en-US" sz="2500" dirty="0" smtClean="0"/>
              <a:t>Minimum Score Requirement = 6</a:t>
            </a:r>
          </a:p>
          <a:p>
            <a:pPr>
              <a:lnSpc>
                <a:spcPct val="90000"/>
              </a:lnSpc>
            </a:pPr>
            <a:r>
              <a:rPr lang="en-US" sz="2500" dirty="0" smtClean="0"/>
              <a:t>Compares average </a:t>
            </a:r>
            <a:r>
              <a:rPr lang="en-US" sz="2500" dirty="0"/>
              <a:t>of the most recent 3 years to an average of the most recent 5 </a:t>
            </a:r>
            <a:r>
              <a:rPr lang="en-US" sz="2500" dirty="0" smtClean="0"/>
              <a:t>years</a:t>
            </a:r>
          </a:p>
          <a:p>
            <a:pPr>
              <a:lnSpc>
                <a:spcPct val="90000"/>
              </a:lnSpc>
            </a:pPr>
            <a:r>
              <a:rPr lang="en-US" sz="2500" dirty="0" smtClean="0"/>
              <a:t>Compensatory </a:t>
            </a:r>
            <a:r>
              <a:rPr lang="en-US" sz="2500" dirty="0"/>
              <a:t>points for special populations (based on percentage of enrollment</a:t>
            </a:r>
            <a:r>
              <a:rPr lang="en-US" sz="2500" dirty="0" smtClean="0"/>
              <a:t>)  </a:t>
            </a:r>
            <a:endParaRPr lang="en-US" sz="2500" dirty="0"/>
          </a:p>
          <a:p>
            <a:pPr marL="0" indent="0">
              <a:lnSpc>
                <a:spcPct val="90000"/>
              </a:lnSpc>
              <a:buNone/>
            </a:pPr>
            <a:endParaRPr lang="en-US" sz="2500" dirty="0" smtClean="0"/>
          </a:p>
          <a:p>
            <a:pPr marL="0" indent="0" algn="ctr">
              <a:lnSpc>
                <a:spcPct val="90000"/>
              </a:lnSpc>
              <a:buNone/>
            </a:pPr>
            <a:endParaRPr lang="en-US" sz="2500" dirty="0" smtClean="0"/>
          </a:p>
        </p:txBody>
      </p:sp>
    </p:spTree>
    <p:extLst>
      <p:ext uri="{BB962C8B-B14F-4D97-AF65-F5344CB8AC3E}">
        <p14:creationId xmlns:p14="http://schemas.microsoft.com/office/powerpoint/2010/main" val="3760866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Colleges</a:t>
            </a:r>
            <a:endParaRPr lang="en-US" dirty="0"/>
          </a:p>
        </p:txBody>
      </p:sp>
      <p:sp>
        <p:nvSpPr>
          <p:cNvPr id="3" name="Content Placeholder 2"/>
          <p:cNvSpPr>
            <a:spLocks noGrp="1"/>
          </p:cNvSpPr>
          <p:nvPr>
            <p:ph sz="half" idx="10"/>
          </p:nvPr>
        </p:nvSpPr>
        <p:spPr>
          <a:xfrm>
            <a:off x="457200" y="1447800"/>
            <a:ext cx="8229600" cy="5105400"/>
          </a:xfrm>
        </p:spPr>
        <p:txBody>
          <a:bodyPr/>
          <a:lstStyle/>
          <a:p>
            <a:pPr>
              <a:lnSpc>
                <a:spcPct val="90000"/>
              </a:lnSpc>
            </a:pPr>
            <a:r>
              <a:rPr lang="en-US" sz="2000" b="1" dirty="0"/>
              <a:t>Mandatory Measures – maximum of </a:t>
            </a:r>
            <a:r>
              <a:rPr lang="en-US" sz="2000" b="1" dirty="0" smtClean="0"/>
              <a:t>6 </a:t>
            </a:r>
            <a:r>
              <a:rPr lang="en-US" sz="2000" b="1" dirty="0"/>
              <a:t>points</a:t>
            </a:r>
          </a:p>
          <a:p>
            <a:pPr lvl="1">
              <a:lnSpc>
                <a:spcPct val="90000"/>
              </a:lnSpc>
            </a:pPr>
            <a:r>
              <a:rPr lang="en-US" sz="1600" dirty="0" smtClean="0"/>
              <a:t>Course Completion</a:t>
            </a:r>
          </a:p>
          <a:p>
            <a:pPr lvl="2">
              <a:lnSpc>
                <a:spcPct val="90000"/>
              </a:lnSpc>
            </a:pPr>
            <a:r>
              <a:rPr lang="en-US" sz="1300" dirty="0" smtClean="0"/>
              <a:t>Remedial</a:t>
            </a:r>
          </a:p>
          <a:p>
            <a:pPr lvl="2">
              <a:lnSpc>
                <a:spcPct val="90000"/>
              </a:lnSpc>
            </a:pPr>
            <a:r>
              <a:rPr lang="en-US" sz="1300" dirty="0" smtClean="0"/>
              <a:t>Non-Remedial</a:t>
            </a:r>
            <a:endParaRPr lang="en-US" sz="1300" dirty="0"/>
          </a:p>
          <a:p>
            <a:pPr lvl="1">
              <a:lnSpc>
                <a:spcPct val="90000"/>
              </a:lnSpc>
            </a:pPr>
            <a:r>
              <a:rPr lang="en-US" sz="1600" dirty="0" smtClean="0"/>
              <a:t>Progression</a:t>
            </a:r>
          </a:p>
          <a:p>
            <a:pPr lvl="1">
              <a:lnSpc>
                <a:spcPct val="90000"/>
              </a:lnSpc>
            </a:pPr>
            <a:r>
              <a:rPr lang="en-US" sz="1600" dirty="0" smtClean="0"/>
              <a:t>Credentials</a:t>
            </a:r>
          </a:p>
          <a:p>
            <a:pPr lvl="2">
              <a:lnSpc>
                <a:spcPct val="90000"/>
              </a:lnSpc>
            </a:pPr>
            <a:r>
              <a:rPr lang="en-US" sz="1300" dirty="0" smtClean="0"/>
              <a:t>Certificates of Proficiency</a:t>
            </a:r>
          </a:p>
          <a:p>
            <a:pPr lvl="2">
              <a:lnSpc>
                <a:spcPct val="90000"/>
              </a:lnSpc>
            </a:pPr>
            <a:r>
              <a:rPr lang="en-US" sz="1300" dirty="0" smtClean="0"/>
              <a:t>Technical Certificates</a:t>
            </a:r>
          </a:p>
          <a:p>
            <a:pPr lvl="2">
              <a:lnSpc>
                <a:spcPct val="90000"/>
              </a:lnSpc>
            </a:pPr>
            <a:r>
              <a:rPr lang="en-US" sz="1300" dirty="0" smtClean="0"/>
              <a:t>Associate Degrees</a:t>
            </a:r>
          </a:p>
          <a:p>
            <a:pPr lvl="2">
              <a:lnSpc>
                <a:spcPct val="90000"/>
              </a:lnSpc>
            </a:pPr>
            <a:r>
              <a:rPr lang="en-US" sz="1300" dirty="0" smtClean="0"/>
              <a:t>Total Credentials (rate)</a:t>
            </a:r>
            <a:endParaRPr lang="en-US" sz="1300" dirty="0"/>
          </a:p>
          <a:p>
            <a:pPr lvl="1">
              <a:lnSpc>
                <a:spcPct val="90000"/>
              </a:lnSpc>
            </a:pPr>
            <a:r>
              <a:rPr lang="en-US" sz="1600" i="1" dirty="0" smtClean="0"/>
              <a:t>Compensatory</a:t>
            </a:r>
          </a:p>
          <a:p>
            <a:pPr lvl="2">
              <a:lnSpc>
                <a:spcPct val="90000"/>
              </a:lnSpc>
            </a:pPr>
            <a:r>
              <a:rPr lang="en-US" sz="1300" i="1" dirty="0" smtClean="0"/>
              <a:t>Low-Income</a:t>
            </a:r>
          </a:p>
          <a:p>
            <a:pPr lvl="2">
              <a:lnSpc>
                <a:spcPct val="90000"/>
              </a:lnSpc>
            </a:pPr>
            <a:r>
              <a:rPr lang="en-US" sz="1300" i="1" dirty="0" smtClean="0"/>
              <a:t>Underprepared</a:t>
            </a:r>
          </a:p>
          <a:p>
            <a:pPr>
              <a:lnSpc>
                <a:spcPct val="90000"/>
              </a:lnSpc>
            </a:pPr>
            <a:r>
              <a:rPr lang="en-US" sz="2000" b="1" dirty="0" smtClean="0"/>
              <a:t>Region/Mission Measures </a:t>
            </a:r>
            <a:r>
              <a:rPr lang="en-US" sz="2000" b="1" dirty="0"/>
              <a:t>– maximum of </a:t>
            </a:r>
            <a:r>
              <a:rPr lang="en-US" sz="2000" b="1" dirty="0" smtClean="0"/>
              <a:t>4 </a:t>
            </a:r>
            <a:r>
              <a:rPr lang="en-US" sz="2000" b="1" dirty="0"/>
              <a:t>points</a:t>
            </a:r>
          </a:p>
          <a:p>
            <a:pPr lvl="1">
              <a:lnSpc>
                <a:spcPct val="90000"/>
              </a:lnSpc>
            </a:pPr>
            <a:r>
              <a:rPr lang="en-US" sz="1600" dirty="0" smtClean="0"/>
              <a:t>STEM </a:t>
            </a:r>
            <a:r>
              <a:rPr lang="en-US" sz="1600" dirty="0"/>
              <a:t>Credentials</a:t>
            </a:r>
          </a:p>
          <a:p>
            <a:pPr lvl="1">
              <a:lnSpc>
                <a:spcPct val="90000"/>
              </a:lnSpc>
            </a:pPr>
            <a:r>
              <a:rPr lang="en-US" sz="1600" dirty="0" smtClean="0"/>
              <a:t>High Demand </a:t>
            </a:r>
            <a:r>
              <a:rPr lang="en-US" sz="1600" dirty="0"/>
              <a:t>Credentials</a:t>
            </a:r>
          </a:p>
          <a:p>
            <a:pPr lvl="1">
              <a:lnSpc>
                <a:spcPct val="90000"/>
              </a:lnSpc>
            </a:pPr>
            <a:r>
              <a:rPr lang="en-US" sz="1600" dirty="0" smtClean="0"/>
              <a:t>Adult </a:t>
            </a:r>
            <a:r>
              <a:rPr lang="en-US" sz="1600" dirty="0"/>
              <a:t>Credentials</a:t>
            </a:r>
          </a:p>
          <a:p>
            <a:pPr lvl="1">
              <a:lnSpc>
                <a:spcPct val="90000"/>
              </a:lnSpc>
            </a:pPr>
            <a:r>
              <a:rPr lang="en-US" sz="1600" dirty="0" smtClean="0"/>
              <a:t>Minority Credentials</a:t>
            </a:r>
          </a:p>
          <a:p>
            <a:pPr lvl="1">
              <a:lnSpc>
                <a:spcPct val="90000"/>
              </a:lnSpc>
            </a:pPr>
            <a:r>
              <a:rPr lang="en-US" sz="1600" dirty="0" smtClean="0"/>
              <a:t>Transfer Students</a:t>
            </a:r>
          </a:p>
          <a:p>
            <a:pPr lvl="1">
              <a:lnSpc>
                <a:spcPct val="90000"/>
              </a:lnSpc>
            </a:pPr>
            <a:r>
              <a:rPr lang="en-US" sz="1600" dirty="0" smtClean="0"/>
              <a:t>Workforce Training</a:t>
            </a:r>
          </a:p>
          <a:p>
            <a:endParaRPr lang="en-US" dirty="0"/>
          </a:p>
        </p:txBody>
      </p:sp>
    </p:spTree>
    <p:extLst>
      <p:ext uri="{BB962C8B-B14F-4D97-AF65-F5344CB8AC3E}">
        <p14:creationId xmlns:p14="http://schemas.microsoft.com/office/powerpoint/2010/main" val="3443299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r>
              <a:rPr lang="en-US" b="0" dirty="0" smtClean="0"/>
              <a:t>Colleges - Results</a:t>
            </a:r>
            <a:endParaRPr lang="en-US" b="0" dirty="0"/>
          </a:p>
        </p:txBody>
      </p:sp>
      <p:pic>
        <p:nvPicPr>
          <p:cNvPr id="5" name="Picture 4"/>
          <p:cNvPicPr>
            <a:picLocks noChangeAspect="1"/>
          </p:cNvPicPr>
          <p:nvPr/>
        </p:nvPicPr>
        <p:blipFill>
          <a:blip r:embed="rId3"/>
          <a:stretch>
            <a:fillRect/>
          </a:stretch>
        </p:blipFill>
        <p:spPr>
          <a:xfrm>
            <a:off x="304800" y="914400"/>
            <a:ext cx="8534400" cy="5741324"/>
          </a:xfrm>
          <a:prstGeom prst="rect">
            <a:avLst/>
          </a:prstGeom>
        </p:spPr>
      </p:pic>
    </p:spTree>
    <p:extLst>
      <p:ext uri="{BB962C8B-B14F-4D97-AF65-F5344CB8AC3E}">
        <p14:creationId xmlns:p14="http://schemas.microsoft.com/office/powerpoint/2010/main" val="3970739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7:</a:t>
            </a:r>
            <a:r>
              <a:rPr lang="en-US" sz="2800" dirty="0"/>
              <a:t/>
            </a:r>
            <a:br>
              <a:rPr lang="en-US" sz="2800" dirty="0"/>
            </a:br>
            <a:r>
              <a:rPr lang="en-US" sz="2800" dirty="0"/>
              <a:t>Funding Formula for the </a:t>
            </a:r>
            <a:br>
              <a:rPr lang="en-US" sz="2800" dirty="0"/>
            </a:br>
            <a:r>
              <a:rPr lang="en-US" sz="2800" dirty="0" smtClean="0"/>
              <a:t>2017-19 </a:t>
            </a:r>
            <a:r>
              <a:rPr lang="en-US" sz="2800" dirty="0"/>
              <a:t>biennium</a:t>
            </a: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Tara Smith</a:t>
            </a:r>
            <a:endParaRPr lang="en-US" sz="9600" dirty="0">
              <a:solidFill>
                <a:schemeClr val="accent2"/>
              </a:solidFill>
            </a:endParaRPr>
          </a:p>
          <a:p>
            <a:r>
              <a:rPr lang="en-US" sz="9600" dirty="0" smtClean="0">
                <a:solidFill>
                  <a:schemeClr val="accent2"/>
                </a:solidFill>
              </a:rPr>
              <a:t>Senior Associate Director, </a:t>
            </a:r>
            <a:r>
              <a:rPr lang="en-US" sz="9600" dirty="0">
                <a:solidFill>
                  <a:schemeClr val="accent2"/>
                </a:solidFill>
              </a:rPr>
              <a:t>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Tree>
    <p:extLst>
      <p:ext uri="{BB962C8B-B14F-4D97-AF65-F5344CB8AC3E}">
        <p14:creationId xmlns:p14="http://schemas.microsoft.com/office/powerpoint/2010/main" val="1454923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9</a:t>
            </a:r>
            <a:r>
              <a:rPr lang="en-US" sz="2800" dirty="0" smtClean="0"/>
              <a:t>:</a:t>
            </a:r>
            <a:r>
              <a:rPr lang="en-US" sz="2800" dirty="0"/>
              <a:t/>
            </a:r>
            <a:br>
              <a:rPr lang="en-US" sz="2800" dirty="0"/>
            </a:br>
            <a:r>
              <a:rPr lang="en-US" sz="2800" dirty="0" smtClean="0"/>
              <a:t>Distribution of Mineral lease funds</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Tara Smith</a:t>
            </a:r>
            <a:endParaRPr lang="en-US" sz="9600" dirty="0">
              <a:solidFill>
                <a:schemeClr val="accent2"/>
              </a:solidFill>
            </a:endParaRPr>
          </a:p>
          <a:p>
            <a:r>
              <a:rPr lang="en-US" sz="9600" dirty="0" smtClean="0">
                <a:solidFill>
                  <a:schemeClr val="accent2"/>
                </a:solidFill>
              </a:rPr>
              <a:t>Senior Associate Director, </a:t>
            </a:r>
            <a:r>
              <a:rPr lang="en-US" sz="9600" dirty="0">
                <a:solidFill>
                  <a:schemeClr val="accent2"/>
                </a:solidFill>
              </a:rPr>
              <a:t>Institutional Finance</a:t>
            </a: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Tree>
    <p:extLst>
      <p:ext uri="{BB962C8B-B14F-4D97-AF65-F5344CB8AC3E}">
        <p14:creationId xmlns:p14="http://schemas.microsoft.com/office/powerpoint/2010/main" val="2178401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Distribution of Mineral Lease Funds</a:t>
            </a:r>
            <a:endParaRPr lang="en-US" dirty="0"/>
          </a:p>
        </p:txBody>
      </p:sp>
      <p:sp>
        <p:nvSpPr>
          <p:cNvPr id="4" name="Content Placeholder 2"/>
          <p:cNvSpPr>
            <a:spLocks noGrp="1"/>
          </p:cNvSpPr>
          <p:nvPr>
            <p:ph sz="half" idx="10"/>
          </p:nvPr>
        </p:nvSpPr>
        <p:spPr>
          <a:xfrm>
            <a:off x="1314450" y="2057400"/>
            <a:ext cx="6343650" cy="4419600"/>
          </a:xfrm>
        </p:spPr>
        <p:txBody>
          <a:bodyPr>
            <a:noAutofit/>
          </a:bodyPr>
          <a:lstStyle/>
          <a:p>
            <a:pPr>
              <a:lnSpc>
                <a:spcPct val="90000"/>
              </a:lnSpc>
            </a:pPr>
            <a:r>
              <a:rPr lang="en-US" sz="2400" dirty="0"/>
              <a:t>It is recommended that up to </a:t>
            </a:r>
            <a:r>
              <a:rPr lang="en-US" sz="2400" dirty="0" smtClean="0"/>
              <a:t>$750,000 </a:t>
            </a:r>
            <a:r>
              <a:rPr lang="en-US" sz="2400" dirty="0"/>
              <a:t>be allocated (from the H.E. Research Development Fund) to the University of Arkansas, Fayetteville for continuing personal services and operating expenses associated with </a:t>
            </a:r>
            <a:r>
              <a:rPr lang="en-US" sz="2400" dirty="0" smtClean="0"/>
              <a:t>ARE-ON</a:t>
            </a:r>
            <a:r>
              <a:rPr lang="en-US" sz="2400" dirty="0"/>
              <a:t>.</a:t>
            </a:r>
          </a:p>
          <a:p>
            <a:pPr>
              <a:lnSpc>
                <a:spcPct val="90000"/>
              </a:lnSpc>
              <a:buNone/>
            </a:pPr>
            <a:endParaRPr lang="en-US" sz="2400" dirty="0">
              <a:solidFill>
                <a:schemeClr val="accent2"/>
              </a:solidFill>
            </a:endParaRPr>
          </a:p>
          <a:p>
            <a:pPr>
              <a:lnSpc>
                <a:spcPct val="90000"/>
              </a:lnSpc>
            </a:pPr>
            <a:r>
              <a:rPr lang="en-US" sz="2400" dirty="0" smtClean="0"/>
              <a:t>$11,153,100.75 </a:t>
            </a:r>
            <a:r>
              <a:rPr lang="en-US" sz="2400" dirty="0"/>
              <a:t>has been distributed </a:t>
            </a:r>
            <a:r>
              <a:rPr lang="en-US" sz="2400" dirty="0" smtClean="0"/>
              <a:t>since May 2006, the first transfer of funds</a:t>
            </a:r>
            <a:endParaRPr lang="en-US" sz="2400" dirty="0"/>
          </a:p>
          <a:p>
            <a:pPr marL="0" indent="0">
              <a:buNone/>
            </a:pPr>
            <a:endParaRPr lang="en-US" sz="2400" dirty="0">
              <a:solidFill>
                <a:srgbClr val="FF0000"/>
              </a:solidFill>
            </a:endParaRPr>
          </a:p>
          <a:p>
            <a:pPr>
              <a:lnSpc>
                <a:spcPct val="90000"/>
              </a:lnSpc>
            </a:pPr>
            <a:r>
              <a:rPr lang="en-US" sz="2400" dirty="0"/>
              <a:t>The current balance of the Research Development Fund is </a:t>
            </a:r>
            <a:r>
              <a:rPr lang="en-US" sz="2400" dirty="0" smtClean="0"/>
              <a:t>$451,700.</a:t>
            </a:r>
            <a:endParaRPr lang="en-US" sz="2400" dirty="0"/>
          </a:p>
        </p:txBody>
      </p:sp>
    </p:spTree>
    <p:extLst>
      <p:ext uri="{BB962C8B-B14F-4D97-AF65-F5344CB8AC3E}">
        <p14:creationId xmlns:p14="http://schemas.microsoft.com/office/powerpoint/2010/main" val="782932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1905000"/>
            <a:ext cx="7772400" cy="1524000"/>
          </a:xfrm>
        </p:spPr>
        <p:txBody>
          <a:bodyPr>
            <a:normAutofit/>
          </a:bodyPr>
          <a:lstStyle/>
          <a:p>
            <a:endParaRPr lang="en-US" sz="2000" dirty="0" smtClean="0">
              <a:solidFill>
                <a:schemeClr val="accent2"/>
              </a:solidFill>
            </a:endParaRPr>
          </a:p>
          <a:p>
            <a:r>
              <a:rPr lang="en-US" dirty="0">
                <a:solidFill>
                  <a:schemeClr val="accent2"/>
                </a:solidFill>
              </a:rPr>
              <a:t>Lillian Williams</a:t>
            </a:r>
          </a:p>
          <a:p>
            <a:r>
              <a:rPr lang="en-US" dirty="0">
                <a:solidFill>
                  <a:schemeClr val="accent2"/>
                </a:solidFill>
              </a:rPr>
              <a:t>Program Specialist, Academic Affairs</a:t>
            </a:r>
          </a:p>
          <a:p>
            <a:endParaRPr lang="en-US" dirty="0"/>
          </a:p>
        </p:txBody>
      </p:sp>
      <p:sp>
        <p:nvSpPr>
          <p:cNvPr id="4" name="Title 3"/>
          <p:cNvSpPr>
            <a:spLocks noGrp="1"/>
          </p:cNvSpPr>
          <p:nvPr>
            <p:ph type="title"/>
          </p:nvPr>
        </p:nvSpPr>
        <p:spPr>
          <a:xfrm>
            <a:off x="762000" y="3505200"/>
            <a:ext cx="7772400" cy="1362075"/>
          </a:xfrm>
        </p:spPr>
        <p:txBody>
          <a:bodyPr/>
          <a:lstStyle/>
          <a:p>
            <a:r>
              <a:rPr lang="en-US" dirty="0"/>
              <a:t>ACADEMIC COMMITTEE</a:t>
            </a:r>
            <a:br>
              <a:rPr lang="en-US" dirty="0"/>
            </a:br>
            <a:r>
              <a:rPr lang="en-US" dirty="0"/>
              <a:t>Consent Agenda Items</a:t>
            </a:r>
            <a:br>
              <a:rPr lang="en-US" dirty="0"/>
            </a:br>
            <a:endParaRPr lang="en-US" dirty="0"/>
          </a:p>
        </p:txBody>
      </p:sp>
    </p:spTree>
    <p:extLst>
      <p:ext uri="{BB962C8B-B14F-4D97-AF65-F5344CB8AC3E}">
        <p14:creationId xmlns:p14="http://schemas.microsoft.com/office/powerpoint/2010/main" val="1860884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Consent Items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457200" y="1600200"/>
            <a:ext cx="8001000" cy="4572000"/>
          </a:xfrm>
        </p:spPr>
        <p:txBody>
          <a:bodyPr/>
          <a:lstStyle/>
          <a:p>
            <a:pPr marL="0" indent="0">
              <a:buNone/>
            </a:pPr>
            <a:endParaRPr lang="en-US" sz="2300" dirty="0" smtClean="0"/>
          </a:p>
          <a:p>
            <a:pPr marL="0" indent="0">
              <a:buNone/>
            </a:pPr>
            <a:endParaRPr lang="en-US" sz="2300" dirty="0" smtClean="0"/>
          </a:p>
        </p:txBody>
      </p:sp>
      <p:sp>
        <p:nvSpPr>
          <p:cNvPr id="5" name="Rectangle 4"/>
          <p:cNvSpPr/>
          <p:nvPr/>
        </p:nvSpPr>
        <p:spPr>
          <a:xfrm>
            <a:off x="228600" y="1219200"/>
            <a:ext cx="8686800" cy="7017306"/>
          </a:xfrm>
          <a:prstGeom prst="rect">
            <a:avLst/>
          </a:prstGeom>
        </p:spPr>
        <p:txBody>
          <a:bodyPr wrap="square">
            <a:spAutoFit/>
          </a:bodyPr>
          <a:lstStyle/>
          <a:p>
            <a:endParaRPr lang="en-US" dirty="0">
              <a:solidFill>
                <a:prstClr val="black"/>
              </a:solidFill>
            </a:endParaRPr>
          </a:p>
          <a:p>
            <a:r>
              <a:rPr lang="en-US" sz="2400" dirty="0">
                <a:solidFill>
                  <a:prstClr val="black"/>
                </a:solidFill>
                <a:latin typeface="Arial" panose="020B0604020202020204" pitchFamily="34" charset="0"/>
                <a:cs typeface="Arial" panose="020B0604020202020204" pitchFamily="34" charset="0"/>
              </a:rPr>
              <a:t>*</a:t>
            </a:r>
            <a:r>
              <a:rPr lang="en-US" sz="2400" dirty="0" smtClean="0">
                <a:solidFill>
                  <a:prstClr val="black"/>
                </a:solidFill>
                <a:latin typeface="Times New Roman" panose="02020603050405020304" pitchFamily="18" charset="0"/>
                <a:cs typeface="Times New Roman" panose="02020603050405020304" pitchFamily="18" charset="0"/>
              </a:rPr>
              <a:t>10.  	Phillips </a:t>
            </a:r>
            <a:r>
              <a:rPr lang="en-US" sz="2400" dirty="0">
                <a:solidFill>
                  <a:prstClr val="black"/>
                </a:solidFill>
                <a:latin typeface="Times New Roman" panose="02020603050405020304" pitchFamily="18" charset="0"/>
                <a:cs typeface="Times New Roman" panose="02020603050405020304" pitchFamily="18" charset="0"/>
              </a:rPr>
              <a:t>Community College of the University of </a:t>
            </a:r>
            <a:r>
              <a:rPr lang="en-US" sz="2400" dirty="0" smtClean="0">
                <a:solidFill>
                  <a:prstClr val="black"/>
                </a:solidFill>
                <a:latin typeface="Times New Roman" panose="02020603050405020304" pitchFamily="18" charset="0"/>
                <a:cs typeface="Times New Roman" panose="02020603050405020304" pitchFamily="18" charset="0"/>
              </a:rPr>
              <a:t>Arkansas    	Associate </a:t>
            </a:r>
            <a:r>
              <a:rPr lang="en-US" sz="2400" dirty="0">
                <a:solidFill>
                  <a:prstClr val="black"/>
                </a:solidFill>
                <a:latin typeface="Times New Roman" panose="02020603050405020304" pitchFamily="18" charset="0"/>
                <a:cs typeface="Times New Roman" panose="02020603050405020304" pitchFamily="18" charset="0"/>
              </a:rPr>
              <a:t>of Applied Science in Criminal </a:t>
            </a:r>
            <a:r>
              <a:rPr lang="en-US" sz="2400" dirty="0" smtClean="0">
                <a:solidFill>
                  <a:prstClr val="black"/>
                </a:solidFill>
                <a:latin typeface="Times New Roman" panose="02020603050405020304" pitchFamily="18" charset="0"/>
                <a:cs typeface="Times New Roman" panose="02020603050405020304" pitchFamily="18" charset="0"/>
              </a:rPr>
              <a:t>Justice</a:t>
            </a:r>
          </a:p>
          <a:p>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*11.	</a:t>
            </a:r>
            <a:r>
              <a:rPr lang="en-US" sz="2400" dirty="0" smtClean="0">
                <a:solidFill>
                  <a:prstClr val="black"/>
                </a:solidFill>
                <a:latin typeface="Times New Roman" panose="02020603050405020304" pitchFamily="18" charset="0"/>
                <a:cs typeface="Times New Roman" panose="02020603050405020304" pitchFamily="18" charset="0"/>
              </a:rPr>
              <a:t>Cossatot </a:t>
            </a:r>
            <a:r>
              <a:rPr lang="en-US" sz="2400" dirty="0">
                <a:solidFill>
                  <a:prstClr val="black"/>
                </a:solidFill>
                <a:latin typeface="Times New Roman" panose="02020603050405020304" pitchFamily="18" charset="0"/>
                <a:cs typeface="Times New Roman" panose="02020603050405020304" pitchFamily="18" charset="0"/>
              </a:rPr>
              <a:t>Community College of the University of Arkansas</a:t>
            </a:r>
          </a:p>
          <a:p>
            <a:r>
              <a:rPr lang="en-US" sz="2400" dirty="0" smtClean="0">
                <a:solidFill>
                  <a:prstClr val="black"/>
                </a:solidFill>
                <a:latin typeface="Times New Roman" panose="02020603050405020304" pitchFamily="18" charset="0"/>
                <a:cs typeface="Times New Roman" panose="02020603050405020304" pitchFamily="18" charset="0"/>
              </a:rPr>
              <a:t>	Associate </a:t>
            </a:r>
            <a:r>
              <a:rPr lang="en-US" sz="2400" dirty="0">
                <a:solidFill>
                  <a:prstClr val="black"/>
                </a:solidFill>
                <a:latin typeface="Times New Roman" panose="02020603050405020304" pitchFamily="18" charset="0"/>
                <a:cs typeface="Times New Roman" panose="02020603050405020304" pitchFamily="18" charset="0"/>
              </a:rPr>
              <a:t>of Applied Science in Physical Therapy </a:t>
            </a:r>
            <a:r>
              <a:rPr lang="en-US" sz="2400" dirty="0" smtClean="0">
                <a:solidFill>
                  <a:prstClr val="black"/>
                </a:solidFill>
                <a:latin typeface="Times New Roman" panose="02020603050405020304" pitchFamily="18" charset="0"/>
                <a:cs typeface="Times New Roman" panose="02020603050405020304" pitchFamily="18" charset="0"/>
              </a:rPr>
              <a:t>Assistant</a:t>
            </a:r>
          </a:p>
          <a:p>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*12.	</a:t>
            </a:r>
            <a:r>
              <a:rPr lang="en-US" sz="2400" dirty="0" smtClean="0">
                <a:solidFill>
                  <a:prstClr val="black"/>
                </a:solidFill>
                <a:latin typeface="Times New Roman" panose="02020603050405020304" pitchFamily="18" charset="0"/>
                <a:cs typeface="Times New Roman" panose="02020603050405020304" pitchFamily="18" charset="0"/>
              </a:rPr>
              <a:t>NorthWest </a:t>
            </a:r>
            <a:r>
              <a:rPr lang="en-US" sz="2400" dirty="0">
                <a:solidFill>
                  <a:prstClr val="black"/>
                </a:solidFill>
                <a:latin typeface="Times New Roman" panose="02020603050405020304" pitchFamily="18" charset="0"/>
                <a:cs typeface="Times New Roman" panose="02020603050405020304" pitchFamily="18" charset="0"/>
              </a:rPr>
              <a:t>Arkansas Community College</a:t>
            </a:r>
          </a:p>
          <a:p>
            <a:r>
              <a:rPr lang="en-US" sz="2400" dirty="0" smtClean="0">
                <a:solidFill>
                  <a:prstClr val="black"/>
                </a:solidFill>
                <a:latin typeface="Times New Roman" panose="02020603050405020304" pitchFamily="18" charset="0"/>
                <a:cs typeface="Times New Roman" panose="02020603050405020304" pitchFamily="18" charset="0"/>
              </a:rPr>
              <a:t>	Associate </a:t>
            </a:r>
            <a:r>
              <a:rPr lang="en-US" sz="2400" dirty="0">
                <a:solidFill>
                  <a:prstClr val="black"/>
                </a:solidFill>
                <a:latin typeface="Times New Roman" panose="02020603050405020304" pitchFamily="18" charset="0"/>
                <a:cs typeface="Times New Roman" panose="02020603050405020304" pitchFamily="18" charset="0"/>
              </a:rPr>
              <a:t>of Fine Arts in Arts </a:t>
            </a:r>
            <a:endParaRPr lang="en-US" sz="2400" dirty="0" smtClean="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*13.	</a:t>
            </a:r>
            <a:r>
              <a:rPr lang="en-US" sz="2400" dirty="0" smtClean="0">
                <a:solidFill>
                  <a:prstClr val="black"/>
                </a:solidFill>
                <a:latin typeface="Times New Roman" panose="02020603050405020304" pitchFamily="18" charset="0"/>
                <a:cs typeface="Times New Roman" panose="02020603050405020304" pitchFamily="18" charset="0"/>
              </a:rPr>
              <a:t>University </a:t>
            </a:r>
            <a:r>
              <a:rPr lang="en-US" sz="2400" dirty="0">
                <a:solidFill>
                  <a:prstClr val="black"/>
                </a:solidFill>
                <a:latin typeface="Times New Roman" panose="02020603050405020304" pitchFamily="18" charset="0"/>
                <a:cs typeface="Times New Roman" panose="02020603050405020304" pitchFamily="18" charset="0"/>
              </a:rPr>
              <a:t>of Arkansas, Fayetteville</a:t>
            </a:r>
          </a:p>
          <a:p>
            <a:r>
              <a:rPr lang="en-US" sz="2400" dirty="0" smtClean="0">
                <a:solidFill>
                  <a:prstClr val="black"/>
                </a:solidFill>
                <a:latin typeface="Times New Roman" panose="02020603050405020304" pitchFamily="18" charset="0"/>
                <a:cs typeface="Times New Roman" panose="02020603050405020304" pitchFamily="18" charset="0"/>
              </a:rPr>
              <a:t>	Bachelor </a:t>
            </a:r>
            <a:r>
              <a:rPr lang="en-US" sz="2400" dirty="0">
                <a:solidFill>
                  <a:prstClr val="black"/>
                </a:solidFill>
                <a:latin typeface="Times New Roman" panose="02020603050405020304" pitchFamily="18" charset="0"/>
                <a:cs typeface="Times New Roman" panose="02020603050405020304" pitchFamily="18" charset="0"/>
              </a:rPr>
              <a:t>of Fine Arts in Graphic </a:t>
            </a:r>
            <a:r>
              <a:rPr lang="en-US" sz="2400" dirty="0" smtClean="0">
                <a:solidFill>
                  <a:prstClr val="black"/>
                </a:solidFill>
                <a:latin typeface="Times New Roman" panose="02020603050405020304" pitchFamily="18" charset="0"/>
                <a:cs typeface="Times New Roman" panose="02020603050405020304" pitchFamily="18" charset="0"/>
              </a:rPr>
              <a:t>Design</a:t>
            </a:r>
          </a:p>
          <a:p>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*14.	</a:t>
            </a:r>
            <a:r>
              <a:rPr lang="en-US" sz="2400" dirty="0" smtClean="0">
                <a:solidFill>
                  <a:prstClr val="black"/>
                </a:solidFill>
                <a:latin typeface="Times New Roman" panose="02020603050405020304" pitchFamily="18" charset="0"/>
                <a:cs typeface="Times New Roman" panose="02020603050405020304" pitchFamily="18" charset="0"/>
              </a:rPr>
              <a:t>Arkansas </a:t>
            </a:r>
            <a:r>
              <a:rPr lang="en-US" sz="2400" dirty="0">
                <a:solidFill>
                  <a:prstClr val="black"/>
                </a:solidFill>
                <a:latin typeface="Times New Roman" panose="02020603050405020304" pitchFamily="18" charset="0"/>
                <a:cs typeface="Times New Roman" panose="02020603050405020304" pitchFamily="18" charset="0"/>
              </a:rPr>
              <a:t>Tech University</a:t>
            </a:r>
          </a:p>
          <a:p>
            <a:r>
              <a:rPr lang="en-US" sz="2400" dirty="0" smtClean="0">
                <a:solidFill>
                  <a:prstClr val="black"/>
                </a:solidFill>
                <a:latin typeface="Times New Roman" panose="02020603050405020304" pitchFamily="18" charset="0"/>
                <a:cs typeface="Times New Roman" panose="02020603050405020304" pitchFamily="18" charset="0"/>
              </a:rPr>
              <a:t>	Bachelor </a:t>
            </a:r>
            <a:r>
              <a:rPr lang="en-US" sz="2400" dirty="0">
                <a:solidFill>
                  <a:prstClr val="black"/>
                </a:solidFill>
                <a:latin typeface="Times New Roman" panose="02020603050405020304" pitchFamily="18" charset="0"/>
                <a:cs typeface="Times New Roman" panose="02020603050405020304" pitchFamily="18" charset="0"/>
              </a:rPr>
              <a:t>of Science in Computer Science Education</a:t>
            </a:r>
          </a:p>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985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Consent Items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457200" y="1600200"/>
            <a:ext cx="8001000" cy="4572000"/>
          </a:xfrm>
        </p:spPr>
        <p:txBody>
          <a:bodyPr/>
          <a:lstStyle/>
          <a:p>
            <a:pPr marL="0" indent="0">
              <a:buNone/>
            </a:pPr>
            <a:endParaRPr lang="en-US" sz="2300" dirty="0" smtClean="0"/>
          </a:p>
          <a:p>
            <a:pPr marL="0" indent="0">
              <a:buNone/>
            </a:pPr>
            <a:endParaRPr lang="en-US" sz="2300" dirty="0" smtClean="0"/>
          </a:p>
        </p:txBody>
      </p:sp>
      <p:sp>
        <p:nvSpPr>
          <p:cNvPr id="5" name="Rectangle 4"/>
          <p:cNvSpPr/>
          <p:nvPr/>
        </p:nvSpPr>
        <p:spPr>
          <a:xfrm>
            <a:off x="228600" y="1219200"/>
            <a:ext cx="8686800" cy="4524315"/>
          </a:xfrm>
          <a:prstGeom prst="rect">
            <a:avLst/>
          </a:prstGeom>
        </p:spPr>
        <p:txBody>
          <a:bodyPr wrap="square">
            <a:spAutoFit/>
          </a:bodyPr>
          <a:lstStyle/>
          <a:p>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*15.	</a:t>
            </a:r>
            <a:r>
              <a:rPr lang="en-US" sz="2400" dirty="0" smtClean="0">
                <a:solidFill>
                  <a:prstClr val="black"/>
                </a:solidFill>
                <a:latin typeface="Times New Roman" panose="02020603050405020304" pitchFamily="18" charset="0"/>
                <a:cs typeface="Times New Roman" panose="02020603050405020304" pitchFamily="18" charset="0"/>
              </a:rPr>
              <a:t>University </a:t>
            </a:r>
            <a:r>
              <a:rPr lang="en-US" sz="2400" dirty="0">
                <a:solidFill>
                  <a:prstClr val="black"/>
                </a:solidFill>
                <a:latin typeface="Times New Roman" panose="02020603050405020304" pitchFamily="18" charset="0"/>
                <a:cs typeface="Times New Roman" panose="02020603050405020304" pitchFamily="18" charset="0"/>
              </a:rPr>
              <a:t>of Arkansas – Fort Smith</a:t>
            </a:r>
          </a:p>
          <a:p>
            <a:r>
              <a:rPr lang="en-US" sz="2400" dirty="0" smtClean="0">
                <a:solidFill>
                  <a:prstClr val="black"/>
                </a:solidFill>
                <a:latin typeface="Times New Roman" panose="02020603050405020304" pitchFamily="18" charset="0"/>
                <a:cs typeface="Times New Roman" panose="02020603050405020304" pitchFamily="18" charset="0"/>
              </a:rPr>
              <a:t>	Bachelor </a:t>
            </a:r>
            <a:r>
              <a:rPr lang="en-US" sz="2400" dirty="0">
                <a:solidFill>
                  <a:prstClr val="black"/>
                </a:solidFill>
                <a:latin typeface="Times New Roman" panose="02020603050405020304" pitchFamily="18" charset="0"/>
                <a:cs typeface="Times New Roman" panose="02020603050405020304" pitchFamily="18" charset="0"/>
              </a:rPr>
              <a:t>of Science in Electrical Engineering Technology</a:t>
            </a:r>
          </a:p>
          <a:p>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*16.	</a:t>
            </a:r>
            <a:r>
              <a:rPr lang="en-US" sz="2400" dirty="0" smtClean="0">
                <a:solidFill>
                  <a:prstClr val="black"/>
                </a:solidFill>
                <a:latin typeface="Times New Roman" panose="02020603050405020304" pitchFamily="18" charset="0"/>
                <a:cs typeface="Times New Roman" panose="02020603050405020304" pitchFamily="18" charset="0"/>
              </a:rPr>
              <a:t>Arkansas </a:t>
            </a:r>
            <a:r>
              <a:rPr lang="en-US" sz="2400" dirty="0">
                <a:solidFill>
                  <a:prstClr val="black"/>
                </a:solidFill>
                <a:latin typeface="Times New Roman" panose="02020603050405020304" pitchFamily="18" charset="0"/>
                <a:cs typeface="Times New Roman" panose="02020603050405020304" pitchFamily="18" charset="0"/>
              </a:rPr>
              <a:t>State University </a:t>
            </a:r>
          </a:p>
          <a:p>
            <a:r>
              <a:rPr lang="en-US" sz="2400" dirty="0" smtClean="0">
                <a:solidFill>
                  <a:prstClr val="black"/>
                </a:solidFill>
                <a:latin typeface="Times New Roman" panose="02020603050405020304" pitchFamily="18" charset="0"/>
                <a:cs typeface="Times New Roman" panose="02020603050405020304" pitchFamily="18" charset="0"/>
              </a:rPr>
              <a:t>	Master </a:t>
            </a:r>
            <a:r>
              <a:rPr lang="en-US" sz="2400" dirty="0">
                <a:solidFill>
                  <a:prstClr val="black"/>
                </a:solidFill>
                <a:latin typeface="Times New Roman" panose="02020603050405020304" pitchFamily="18" charset="0"/>
                <a:cs typeface="Times New Roman" panose="02020603050405020304" pitchFamily="18" charset="0"/>
              </a:rPr>
              <a:t>of Science in Media Management</a:t>
            </a:r>
          </a:p>
          <a:p>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*17.	</a:t>
            </a:r>
            <a:r>
              <a:rPr lang="en-US" sz="2400" dirty="0" smtClean="0">
                <a:solidFill>
                  <a:prstClr val="black"/>
                </a:solidFill>
                <a:latin typeface="Times New Roman" panose="02020603050405020304" pitchFamily="18" charset="0"/>
                <a:cs typeface="Times New Roman" panose="02020603050405020304" pitchFamily="18" charset="0"/>
              </a:rPr>
              <a:t>University </a:t>
            </a:r>
            <a:r>
              <a:rPr lang="en-US" sz="2400" dirty="0">
                <a:solidFill>
                  <a:prstClr val="black"/>
                </a:solidFill>
                <a:latin typeface="Times New Roman" panose="02020603050405020304" pitchFamily="18" charset="0"/>
                <a:cs typeface="Times New Roman" panose="02020603050405020304" pitchFamily="18" charset="0"/>
              </a:rPr>
              <a:t>of Central Arkansas</a:t>
            </a:r>
          </a:p>
          <a:p>
            <a:r>
              <a:rPr lang="en-US" sz="2400" dirty="0" smtClean="0">
                <a:solidFill>
                  <a:prstClr val="black"/>
                </a:solidFill>
                <a:latin typeface="Times New Roman" panose="02020603050405020304" pitchFamily="18" charset="0"/>
                <a:cs typeface="Times New Roman" panose="02020603050405020304" pitchFamily="18" charset="0"/>
              </a:rPr>
              <a:t>	Doctor </a:t>
            </a:r>
            <a:r>
              <a:rPr lang="en-US" sz="2400" dirty="0">
                <a:solidFill>
                  <a:prstClr val="black"/>
                </a:solidFill>
                <a:latin typeface="Times New Roman" panose="02020603050405020304" pitchFamily="18" charset="0"/>
                <a:cs typeface="Times New Roman" panose="02020603050405020304" pitchFamily="18" charset="0"/>
              </a:rPr>
              <a:t>of Occupational Therapy</a:t>
            </a:r>
          </a:p>
          <a:p>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*18.	Institutional Certification Advisory Committee: Resolutions </a:t>
            </a:r>
            <a:r>
              <a:rPr lang="en-US" sz="2400" dirty="0" smtClean="0">
                <a:solidFill>
                  <a:prstClr val="black"/>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2690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0"/>
            <a:ext cx="9144000" cy="1371600"/>
          </a:xfrm>
        </p:spPr>
        <p:txBody>
          <a:bodyPr/>
          <a:lstStyle/>
          <a:p>
            <a:r>
              <a:rPr lang="en-US" sz="3200" dirty="0" smtClean="0"/>
              <a:t>Agenda Item  no. 19</a:t>
            </a:r>
            <a:br>
              <a:rPr lang="en-US" sz="3200" dirty="0" smtClean="0"/>
            </a:br>
            <a:r>
              <a:rPr lang="en-US" sz="3200" dirty="0" smtClean="0"/>
              <a:t>Letters of Notification</a:t>
            </a:r>
            <a:endParaRPr lang="en-US" sz="3200" dirty="0"/>
          </a:p>
        </p:txBody>
      </p:sp>
      <p:sp>
        <p:nvSpPr>
          <p:cNvPr id="3" name="Subtitle 2"/>
          <p:cNvSpPr>
            <a:spLocks noGrp="1"/>
          </p:cNvSpPr>
          <p:nvPr>
            <p:ph type="body" idx="1"/>
          </p:nvPr>
        </p:nvSpPr>
        <p:spPr>
          <a:xfrm>
            <a:off x="457200" y="1752600"/>
            <a:ext cx="8001000" cy="11430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Lillian Williams</a:t>
            </a:r>
          </a:p>
          <a:p>
            <a:r>
              <a:rPr lang="en-US" sz="9600" dirty="0" smtClean="0">
                <a:solidFill>
                  <a:schemeClr val="accent2"/>
                </a:solidFill>
              </a:rPr>
              <a:t>Program Specialist, Academic Affairs</a:t>
            </a:r>
          </a:p>
          <a:p>
            <a:endParaRPr lang="en-US" dirty="0"/>
          </a:p>
        </p:txBody>
      </p:sp>
    </p:spTree>
    <p:extLst>
      <p:ext uri="{BB962C8B-B14F-4D97-AF65-F5344CB8AC3E}">
        <p14:creationId xmlns:p14="http://schemas.microsoft.com/office/powerpoint/2010/main" val="3000980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Letters of Notification</a:t>
            </a:r>
            <a:br>
              <a:rPr lang="en-US" sz="2800" dirty="0" smtClean="0"/>
            </a:br>
            <a:r>
              <a:rPr lang="en-US" sz="5300" dirty="0" smtClean="0"/>
              <a:t/>
            </a:r>
            <a:br>
              <a:rPr lang="en-US" sz="5300" dirty="0" smtClean="0"/>
            </a:br>
            <a:r>
              <a:rPr lang="en-US" dirty="0" smtClean="0"/>
              <a:t>	</a:t>
            </a:r>
            <a:endParaRPr lang="en-US" dirty="0"/>
          </a:p>
        </p:txBody>
      </p:sp>
      <p:sp>
        <p:nvSpPr>
          <p:cNvPr id="3" name="Content Placeholder 2"/>
          <p:cNvSpPr>
            <a:spLocks noGrp="1"/>
          </p:cNvSpPr>
          <p:nvPr>
            <p:ph sz="half" idx="10"/>
          </p:nvPr>
        </p:nvSpPr>
        <p:spPr>
          <a:xfrm>
            <a:off x="457200" y="1905000"/>
            <a:ext cx="8305800" cy="4648200"/>
          </a:xfrm>
        </p:spPr>
        <p:txBody>
          <a:bodyPr/>
          <a:lstStyle/>
          <a:p>
            <a:pPr>
              <a:buSzPct val="145000"/>
              <a:buNone/>
            </a:pPr>
            <a:endParaRPr lang="en-US" sz="2400" b="1" dirty="0" smtClean="0"/>
          </a:p>
          <a:p>
            <a:pPr>
              <a:buSzPct val="145000"/>
            </a:pPr>
            <a:r>
              <a:rPr lang="en-US" sz="2400" dirty="0" smtClean="0"/>
              <a:t>Programs approved by the ADHE Director</a:t>
            </a:r>
          </a:p>
          <a:p>
            <a:pPr marL="0" indent="0">
              <a:buSzPct val="145000"/>
              <a:buNone/>
            </a:pPr>
            <a:endParaRPr lang="en-US" sz="2400" dirty="0" smtClean="0"/>
          </a:p>
          <a:p>
            <a:pPr>
              <a:buSzPct val="145000"/>
            </a:pPr>
            <a:r>
              <a:rPr lang="en-US" sz="2400" dirty="0" smtClean="0"/>
              <a:t>Programs must be included on the AHECB agenda prior to initiation </a:t>
            </a:r>
          </a:p>
          <a:p>
            <a:pPr marL="0" indent="0">
              <a:buSzPct val="145000"/>
              <a:buNone/>
            </a:pPr>
            <a:endParaRPr lang="en-US" sz="2400" dirty="0" smtClean="0"/>
          </a:p>
          <a:p>
            <a:pPr>
              <a:buSzPct val="145000"/>
            </a:pPr>
            <a:r>
              <a:rPr lang="en-US" sz="2400" dirty="0" smtClean="0"/>
              <a:t>Programs are reasonable and moderate extensions of existing certificates and degrees</a:t>
            </a:r>
          </a:p>
          <a:p>
            <a:pPr>
              <a:buNone/>
            </a:pPr>
            <a:endParaRPr lang="en-US" sz="2400" dirty="0" smtClean="0"/>
          </a:p>
          <a:p>
            <a:pPr>
              <a:buNone/>
            </a:pPr>
            <a:endParaRPr lang="en-US" sz="2400" dirty="0" smtClean="0"/>
          </a:p>
          <a:p>
            <a:endParaRPr lang="en-US" sz="2400" dirty="0" smtClean="0"/>
          </a:p>
          <a:p>
            <a:pPr>
              <a:buNone/>
            </a:pPr>
            <a:endParaRPr lang="en-US" sz="2400" dirty="0" smtClean="0"/>
          </a:p>
          <a:p>
            <a:endParaRPr lang="en-US" sz="2400" dirty="0" smtClean="0"/>
          </a:p>
        </p:txBody>
      </p:sp>
    </p:spTree>
    <p:extLst>
      <p:ext uri="{BB962C8B-B14F-4D97-AF65-F5344CB8AC3E}">
        <p14:creationId xmlns:p14="http://schemas.microsoft.com/office/powerpoint/2010/main" val="2575085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0"/>
            <a:ext cx="9144000" cy="1371600"/>
          </a:xfrm>
        </p:spPr>
        <p:txBody>
          <a:bodyPr/>
          <a:lstStyle/>
          <a:p>
            <a:r>
              <a:rPr lang="en-US" sz="3200" dirty="0" smtClean="0"/>
              <a:t>Agenda Item  no. 20</a:t>
            </a:r>
            <a:br>
              <a:rPr lang="en-US" sz="3200" dirty="0" smtClean="0"/>
            </a:br>
            <a:r>
              <a:rPr lang="en-US" sz="3200" dirty="0" smtClean="0"/>
              <a:t>Letters of Intent</a:t>
            </a:r>
            <a:endParaRPr lang="en-US" sz="32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a:solidFill>
                  <a:schemeClr val="accent2"/>
                </a:solidFill>
              </a:rPr>
              <a:t>Lillian Williams</a:t>
            </a:r>
          </a:p>
          <a:p>
            <a:r>
              <a:rPr lang="en-US" sz="9600" dirty="0">
                <a:solidFill>
                  <a:schemeClr val="accent2"/>
                </a:solidFill>
              </a:rPr>
              <a:t>Program Specialist, Academic Affairs</a:t>
            </a:r>
          </a:p>
          <a:p>
            <a:endParaRPr lang="en-US" dirty="0"/>
          </a:p>
        </p:txBody>
      </p:sp>
    </p:spTree>
    <p:extLst>
      <p:ext uri="{BB962C8B-B14F-4D97-AF65-F5344CB8AC3E}">
        <p14:creationId xmlns:p14="http://schemas.microsoft.com/office/powerpoint/2010/main" val="539196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noAutofit/>
          </a:bodyPr>
          <a:lstStyle/>
          <a:p>
            <a:r>
              <a:rPr lang="en-US" sz="3200" dirty="0" smtClean="0"/>
              <a:t/>
            </a:r>
            <a:br>
              <a:rPr lang="en-US" sz="3200" dirty="0" smtClean="0"/>
            </a:br>
            <a:r>
              <a:rPr lang="en-US" sz="2800" dirty="0" smtClean="0"/>
              <a:t/>
            </a:r>
            <a:br>
              <a:rPr lang="en-US" sz="2800" dirty="0" smtClean="0"/>
            </a:br>
            <a:r>
              <a:rPr lang="en-US" sz="2800" dirty="0" smtClean="0"/>
              <a:t>Letters of Intent</a:t>
            </a:r>
            <a:r>
              <a:rPr lang="en-US" sz="5300" dirty="0" smtClean="0"/>
              <a:t/>
            </a:r>
            <a:br>
              <a:rPr lang="en-US" sz="5300" dirty="0" smtClean="0"/>
            </a:br>
            <a:r>
              <a:rPr lang="en-US" dirty="0" smtClean="0"/>
              <a:t>	</a:t>
            </a:r>
            <a:endParaRPr lang="en-US" dirty="0"/>
          </a:p>
        </p:txBody>
      </p:sp>
      <p:sp>
        <p:nvSpPr>
          <p:cNvPr id="3" name="Content Placeholder 2"/>
          <p:cNvSpPr>
            <a:spLocks noGrp="1"/>
          </p:cNvSpPr>
          <p:nvPr>
            <p:ph sz="half" idx="10"/>
          </p:nvPr>
        </p:nvSpPr>
        <p:spPr>
          <a:xfrm>
            <a:off x="457200" y="1905000"/>
            <a:ext cx="8305800" cy="4648200"/>
          </a:xfrm>
        </p:spPr>
        <p:txBody>
          <a:bodyPr/>
          <a:lstStyle/>
          <a:p>
            <a:pPr>
              <a:buSzPct val="145000"/>
              <a:buNone/>
            </a:pPr>
            <a:endParaRPr lang="en-US" sz="2400" b="1" dirty="0" smtClean="0"/>
          </a:p>
          <a:p>
            <a:pPr>
              <a:buSzPct val="145000"/>
            </a:pPr>
            <a:r>
              <a:rPr lang="en-US" sz="2400" dirty="0" smtClean="0"/>
              <a:t>Notification of institutional plans to offer new programs or organizational units that require Coordinating Board approval</a:t>
            </a:r>
          </a:p>
          <a:p>
            <a:pPr marL="0" indent="0">
              <a:buSzPct val="145000"/>
              <a:buNone/>
            </a:pPr>
            <a:endParaRPr lang="en-US" sz="2400" dirty="0" smtClean="0"/>
          </a:p>
          <a:p>
            <a:pPr>
              <a:buSzPct val="145000"/>
            </a:pPr>
            <a:r>
              <a:rPr lang="en-US" sz="2400" dirty="0" smtClean="0"/>
              <a:t>Chief academic officers and chief executive officers can comment on the proposals before consideration by AHECB</a:t>
            </a:r>
          </a:p>
          <a:p>
            <a:pPr>
              <a:buNone/>
            </a:pPr>
            <a:endParaRPr lang="en-US" sz="2400" dirty="0" smtClean="0"/>
          </a:p>
          <a:p>
            <a:pPr>
              <a:buNone/>
            </a:pPr>
            <a:endParaRPr lang="en-US" sz="2400" dirty="0" smtClean="0"/>
          </a:p>
          <a:p>
            <a:endParaRPr lang="en-US" sz="2400" dirty="0" smtClean="0"/>
          </a:p>
          <a:p>
            <a:pPr>
              <a:buNone/>
            </a:pPr>
            <a:endParaRPr lang="en-US" sz="2400" dirty="0" smtClean="0"/>
          </a:p>
          <a:p>
            <a:endParaRPr lang="en-US" sz="2400" dirty="0" smtClean="0"/>
          </a:p>
        </p:txBody>
      </p:sp>
    </p:spTree>
    <p:extLst>
      <p:ext uri="{BB962C8B-B14F-4D97-AF65-F5344CB8AC3E}">
        <p14:creationId xmlns:p14="http://schemas.microsoft.com/office/powerpoint/2010/main" val="435604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AHECB Meeting</a:t>
            </a:r>
            <a:endParaRPr lang="en-US" dirty="0"/>
          </a:p>
        </p:txBody>
      </p:sp>
      <p:sp>
        <p:nvSpPr>
          <p:cNvPr id="4" name="Text Placeholder 3"/>
          <p:cNvSpPr>
            <a:spLocks noGrp="1"/>
          </p:cNvSpPr>
          <p:nvPr>
            <p:ph type="body" sz="half" idx="2"/>
          </p:nvPr>
        </p:nvSpPr>
        <p:spPr/>
        <p:txBody>
          <a:bodyPr/>
          <a:lstStyle/>
          <a:p>
            <a:r>
              <a:rPr lang="en-US" dirty="0" smtClean="0"/>
              <a:t>April 22, 2016</a:t>
            </a:r>
            <a:endParaRPr lang="en-US" dirty="0"/>
          </a:p>
        </p:txBody>
      </p:sp>
    </p:spTree>
    <p:extLst>
      <p:ext uri="{BB962C8B-B14F-4D97-AF65-F5344CB8AC3E}">
        <p14:creationId xmlns:p14="http://schemas.microsoft.com/office/powerpoint/2010/main" val="1126476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Overview</a:t>
            </a:r>
            <a:endParaRPr lang="en-US" dirty="0"/>
          </a:p>
        </p:txBody>
      </p:sp>
      <p:sp>
        <p:nvSpPr>
          <p:cNvPr id="6" name="Subtitle 5"/>
          <p:cNvSpPr>
            <a:spLocks noGrp="1"/>
          </p:cNvSpPr>
          <p:nvPr>
            <p:ph type="subTitle" idx="1"/>
          </p:nvPr>
        </p:nvSpPr>
        <p:spPr>
          <a:xfrm>
            <a:off x="228600" y="1524000"/>
            <a:ext cx="8382000" cy="4953000"/>
          </a:xfrm>
        </p:spPr>
        <p:txBody>
          <a:bodyPr/>
          <a:lstStyle/>
          <a:p>
            <a:pPr algn="l"/>
            <a:endParaRPr lang="en-US" dirty="0" smtClean="0"/>
          </a:p>
          <a:p>
            <a:pPr marL="514350" indent="-514350" algn="l">
              <a:buAutoNum type="arabicPeriod"/>
            </a:pPr>
            <a:r>
              <a:rPr lang="en-US" sz="3000" dirty="0" smtClean="0"/>
              <a:t>2-YR College Need-Based Funding Formula updates</a:t>
            </a:r>
          </a:p>
          <a:p>
            <a:pPr marL="514350" indent="-514350" algn="l">
              <a:buAutoNum type="arabicPeriod"/>
            </a:pPr>
            <a:r>
              <a:rPr lang="en-US" sz="3000" dirty="0" smtClean="0"/>
              <a:t>Technical Institutes </a:t>
            </a:r>
            <a:r>
              <a:rPr lang="en-US" sz="3000" dirty="0"/>
              <a:t>Need-Based Funding Formula updates</a:t>
            </a:r>
          </a:p>
          <a:p>
            <a:pPr marL="514350" indent="-514350" algn="l">
              <a:buAutoNum type="arabicPeriod"/>
            </a:pPr>
            <a:r>
              <a:rPr lang="en-US" sz="3000" dirty="0"/>
              <a:t>University Need-Based Funding Formula </a:t>
            </a:r>
            <a:r>
              <a:rPr lang="en-US" sz="3000" dirty="0" smtClean="0"/>
              <a:t>updates</a:t>
            </a:r>
          </a:p>
          <a:p>
            <a:pPr marL="514350" indent="-514350" algn="l">
              <a:buAutoNum type="arabicPeriod"/>
            </a:pPr>
            <a:r>
              <a:rPr lang="en-US" sz="3000" dirty="0" smtClean="0"/>
              <a:t>Non-Formula Funding Recommendation updates</a:t>
            </a:r>
            <a:endParaRPr lang="en-US" sz="3000" dirty="0"/>
          </a:p>
          <a:p>
            <a:pPr algn="l"/>
            <a:endParaRPr lang="en-US" dirty="0" smtClean="0"/>
          </a:p>
        </p:txBody>
      </p:sp>
    </p:spTree>
    <p:extLst>
      <p:ext uri="{BB962C8B-B14F-4D97-AF65-F5344CB8AC3E}">
        <p14:creationId xmlns:p14="http://schemas.microsoft.com/office/powerpoint/2010/main" val="3502882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5400000" algn="t" rotWithShape="0">
                    <a:prstClr val="black">
                      <a:alpha val="40000"/>
                    </a:prstClr>
                  </a:outerShdw>
                </a:effectLst>
              </a:rPr>
              <a:t>Agency  UPDATEs</a:t>
            </a:r>
            <a:endParaRPr lang="en-US" dirty="0">
              <a:effectLst>
                <a:outerShdw blurRad="50800" dist="38100" dir="5400000" algn="t" rotWithShape="0">
                  <a:prstClr val="black">
                    <a:alpha val="40000"/>
                  </a:prstClr>
                </a:outerShdw>
              </a:effectLst>
            </a:endParaRPr>
          </a:p>
        </p:txBody>
      </p:sp>
      <p:sp>
        <p:nvSpPr>
          <p:cNvPr id="3" name="Subtitle 2"/>
          <p:cNvSpPr>
            <a:spLocks noGrp="1"/>
          </p:cNvSpPr>
          <p:nvPr>
            <p:ph type="body" idx="1"/>
          </p:nvPr>
        </p:nvSpPr>
        <p:spPr>
          <a:xfrm>
            <a:off x="1588770" y="2648903"/>
            <a:ext cx="5829300" cy="1513523"/>
          </a:xfrm>
        </p:spPr>
        <p:txBody>
          <a:bodyPr>
            <a:normAutofit/>
          </a:bodyPr>
          <a:lstStyle/>
          <a:p>
            <a:pPr>
              <a:spcBef>
                <a:spcPts val="0"/>
              </a:spcBef>
            </a:pPr>
            <a:r>
              <a:rPr lang="en-US" sz="3600" dirty="0">
                <a:solidFill>
                  <a:srgbClr val="FF0000"/>
                </a:solidFill>
              </a:rPr>
              <a:t>Dr. Brett Powell</a:t>
            </a:r>
          </a:p>
          <a:p>
            <a:pPr>
              <a:spcBef>
                <a:spcPts val="0"/>
              </a:spcBef>
            </a:pPr>
            <a:r>
              <a:rPr lang="en-US" sz="3600" dirty="0">
                <a:solidFill>
                  <a:srgbClr val="FF0000"/>
                </a:solidFill>
              </a:rPr>
              <a:t>Director</a:t>
            </a:r>
          </a:p>
          <a:p>
            <a:endParaRPr lang="en-US" dirty="0"/>
          </a:p>
        </p:txBody>
      </p:sp>
    </p:spTree>
    <p:extLst>
      <p:ext uri="{BB962C8B-B14F-4D97-AF65-F5344CB8AC3E}">
        <p14:creationId xmlns:p14="http://schemas.microsoft.com/office/powerpoint/2010/main" val="2749004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57250"/>
          </a:xfrm>
          <a:solidFill>
            <a:srgbClr val="002060"/>
          </a:solidFill>
        </p:spPr>
        <p:txBody>
          <a:bodyPr/>
          <a:lstStyle/>
          <a:p>
            <a:r>
              <a:rPr lang="en-US" dirty="0"/>
              <a:t>Institutional Leadership</a:t>
            </a:r>
          </a:p>
        </p:txBody>
      </p:sp>
      <p:pic>
        <p:nvPicPr>
          <p:cNvPr id="1026" name="Picture 2" descr="http://wac.450f.edgecastcdn.net/80450F/ksisradio.com/files/2013/02/steveroo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2133600"/>
            <a:ext cx="1219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3999" y="3708484"/>
            <a:ext cx="1219200" cy="253916"/>
          </a:xfrm>
          <a:prstGeom prst="rect">
            <a:avLst/>
          </a:prstGeom>
          <a:solidFill>
            <a:schemeClr val="bg1">
              <a:alpha val="50000"/>
            </a:schemeClr>
          </a:solidFill>
        </p:spPr>
        <p:txBody>
          <a:bodyPr wrap="square" rtlCol="0">
            <a:spAutoFit/>
          </a:bodyPr>
          <a:lstStyle/>
          <a:p>
            <a:pPr algn="ctr"/>
            <a:r>
              <a:rPr lang="en-US" sz="1050" b="1" dirty="0">
                <a:solidFill>
                  <a:prstClr val="black"/>
                </a:solidFill>
                <a:effectLst>
                  <a:outerShdw blurRad="38100" dist="38100" dir="2700000" algn="tl">
                    <a:srgbClr val="000000">
                      <a:alpha val="43137"/>
                    </a:srgbClr>
                  </a:outerShdw>
                </a:effectLst>
              </a:rPr>
              <a:t>Rook</a:t>
            </a:r>
          </a:p>
        </p:txBody>
      </p:sp>
      <p:sp>
        <p:nvSpPr>
          <p:cNvPr id="3" name="Rectangle 2"/>
          <p:cNvSpPr/>
          <p:nvPr/>
        </p:nvSpPr>
        <p:spPr>
          <a:xfrm>
            <a:off x="3200400" y="2286000"/>
            <a:ext cx="4572000" cy="941796"/>
          </a:xfrm>
          <a:prstGeom prst="rect">
            <a:avLst/>
          </a:prstGeom>
        </p:spPr>
        <p:txBody>
          <a:bodyPr>
            <a:spAutoFit/>
          </a:bodyPr>
          <a:lstStyle/>
          <a:p>
            <a:pPr marL="257175" indent="-257175">
              <a:spcBef>
                <a:spcPct val="20000"/>
              </a:spcBef>
              <a:buFont typeface="Arial" pitchFamily="34" charset="0"/>
              <a:buChar char="•"/>
            </a:pPr>
            <a:r>
              <a:rPr lang="en-US" sz="2100" dirty="0">
                <a:solidFill>
                  <a:prstClr val="black"/>
                </a:solidFill>
                <a:latin typeface="Times New Roman" pitchFamily="18" charset="0"/>
                <a:cs typeface="Times New Roman" pitchFamily="18" charset="0"/>
              </a:rPr>
              <a:t>College of the Ouachitas</a:t>
            </a:r>
          </a:p>
          <a:p>
            <a:pPr marL="557213" lvl="1" indent="-214313">
              <a:spcBef>
                <a:spcPct val="20000"/>
              </a:spcBef>
              <a:buFont typeface="Arial" pitchFamily="34" charset="0"/>
              <a:buChar char="–"/>
            </a:pPr>
            <a:r>
              <a:rPr lang="en-US" sz="1500" dirty="0">
                <a:solidFill>
                  <a:prstClr val="black"/>
                </a:solidFill>
                <a:latin typeface="Times New Roman" pitchFamily="18" charset="0"/>
                <a:cs typeface="Times New Roman" pitchFamily="18" charset="0"/>
              </a:rPr>
              <a:t>Dr. Steve Rook, President</a:t>
            </a:r>
          </a:p>
          <a:p>
            <a:pPr marL="857250" lvl="2" indent="-171450">
              <a:spcBef>
                <a:spcPct val="20000"/>
              </a:spcBef>
              <a:buFont typeface="Arial" pitchFamily="34" charset="0"/>
              <a:buChar char="•"/>
            </a:pPr>
            <a:r>
              <a:rPr lang="en-US" sz="1350" dirty="0">
                <a:solidFill>
                  <a:prstClr val="black"/>
                </a:solidFill>
                <a:latin typeface="Calibri" pitchFamily="34" charset="0"/>
              </a:rPr>
              <a:t>Beginning June 1, 2016</a:t>
            </a:r>
          </a:p>
        </p:txBody>
      </p:sp>
      <p:pic>
        <p:nvPicPr>
          <p:cNvPr id="4" name="Picture 2" descr="Sells2016OBU-10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880" y="4667250"/>
            <a:ext cx="1239319" cy="17373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76600" y="4876800"/>
            <a:ext cx="4572000" cy="941796"/>
          </a:xfrm>
          <a:prstGeom prst="rect">
            <a:avLst/>
          </a:prstGeom>
        </p:spPr>
        <p:txBody>
          <a:bodyPr>
            <a:spAutoFit/>
          </a:bodyPr>
          <a:lstStyle/>
          <a:p>
            <a:pPr marL="257175" indent="-257175">
              <a:spcBef>
                <a:spcPct val="20000"/>
              </a:spcBef>
              <a:buFont typeface="Arial" pitchFamily="34" charset="0"/>
              <a:buChar char="•"/>
            </a:pPr>
            <a:r>
              <a:rPr lang="en-US" sz="2100" dirty="0" smtClean="0">
                <a:solidFill>
                  <a:prstClr val="black"/>
                </a:solidFill>
                <a:latin typeface="Times New Roman" pitchFamily="18" charset="0"/>
                <a:cs typeface="Times New Roman" pitchFamily="18" charset="0"/>
              </a:rPr>
              <a:t>Ouachita Baptist University</a:t>
            </a:r>
            <a:endParaRPr lang="en-US" sz="2100" dirty="0">
              <a:solidFill>
                <a:prstClr val="black"/>
              </a:solidFill>
              <a:latin typeface="Times New Roman" pitchFamily="18" charset="0"/>
              <a:cs typeface="Times New Roman" pitchFamily="18" charset="0"/>
            </a:endParaRPr>
          </a:p>
          <a:p>
            <a:pPr marL="557213" lvl="1" indent="-214313">
              <a:spcBef>
                <a:spcPct val="20000"/>
              </a:spcBef>
              <a:buFont typeface="Arial" pitchFamily="34" charset="0"/>
              <a:buChar char="–"/>
            </a:pPr>
            <a:r>
              <a:rPr lang="en-US" sz="1500" dirty="0">
                <a:solidFill>
                  <a:prstClr val="black"/>
                </a:solidFill>
                <a:latin typeface="Times New Roman" pitchFamily="18" charset="0"/>
                <a:cs typeface="Times New Roman" pitchFamily="18" charset="0"/>
              </a:rPr>
              <a:t>Dr. </a:t>
            </a:r>
            <a:r>
              <a:rPr lang="en-US" sz="1500" dirty="0" smtClean="0">
                <a:solidFill>
                  <a:prstClr val="black"/>
                </a:solidFill>
                <a:latin typeface="Times New Roman" pitchFamily="18" charset="0"/>
                <a:cs typeface="Times New Roman" pitchFamily="18" charset="0"/>
              </a:rPr>
              <a:t>Ben Sells, </a:t>
            </a:r>
            <a:r>
              <a:rPr lang="en-US" sz="1500" dirty="0">
                <a:solidFill>
                  <a:prstClr val="black"/>
                </a:solidFill>
                <a:latin typeface="Times New Roman" pitchFamily="18" charset="0"/>
                <a:cs typeface="Times New Roman" pitchFamily="18" charset="0"/>
              </a:rPr>
              <a:t>President</a:t>
            </a:r>
          </a:p>
          <a:p>
            <a:pPr marL="857250" lvl="2" indent="-171450">
              <a:spcBef>
                <a:spcPct val="20000"/>
              </a:spcBef>
              <a:buFont typeface="Arial" pitchFamily="34" charset="0"/>
              <a:buChar char="•"/>
            </a:pPr>
            <a:r>
              <a:rPr lang="en-US" sz="1350" dirty="0">
                <a:solidFill>
                  <a:prstClr val="black"/>
                </a:solidFill>
                <a:latin typeface="Calibri" pitchFamily="34" charset="0"/>
              </a:rPr>
              <a:t>Beginning June 1, 2016</a:t>
            </a:r>
          </a:p>
        </p:txBody>
      </p:sp>
      <p:sp>
        <p:nvSpPr>
          <p:cNvPr id="8" name="TextBox 7"/>
          <p:cNvSpPr txBox="1"/>
          <p:nvPr/>
        </p:nvSpPr>
        <p:spPr>
          <a:xfrm>
            <a:off x="1503880" y="6150694"/>
            <a:ext cx="1239319" cy="253916"/>
          </a:xfrm>
          <a:prstGeom prst="rect">
            <a:avLst/>
          </a:prstGeom>
          <a:solidFill>
            <a:schemeClr val="bg1">
              <a:alpha val="50000"/>
            </a:schemeClr>
          </a:solidFill>
        </p:spPr>
        <p:txBody>
          <a:bodyPr wrap="square" rtlCol="0">
            <a:spAutoFit/>
          </a:bodyPr>
          <a:lstStyle/>
          <a:p>
            <a:pPr algn="ctr"/>
            <a:r>
              <a:rPr lang="en-US" sz="1050" b="1" dirty="0" smtClean="0">
                <a:solidFill>
                  <a:prstClr val="black"/>
                </a:solidFill>
                <a:effectLst>
                  <a:outerShdw blurRad="38100" dist="38100" dir="2700000" algn="tl">
                    <a:srgbClr val="000000">
                      <a:alpha val="43137"/>
                    </a:srgbClr>
                  </a:outerShdw>
                </a:effectLst>
              </a:rPr>
              <a:t>Sells</a:t>
            </a:r>
            <a:endParaRPr lang="en-US" sz="105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6586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6463" y="9276"/>
            <a:ext cx="9291849" cy="6772523"/>
          </a:xfrm>
        </p:spPr>
      </p:pic>
      <p:pic>
        <p:nvPicPr>
          <p:cNvPr id="4" name="Picture 3"/>
          <p:cNvPicPr>
            <a:picLocks noChangeAspect="1"/>
          </p:cNvPicPr>
          <p:nvPr/>
        </p:nvPicPr>
        <p:blipFill>
          <a:blip r:embed="rId3"/>
          <a:stretch>
            <a:fillRect/>
          </a:stretch>
        </p:blipFill>
        <p:spPr>
          <a:xfrm>
            <a:off x="6306532" y="4576345"/>
            <a:ext cx="2731379" cy="2283828"/>
          </a:xfrm>
          <a:prstGeom prst="rect">
            <a:avLst/>
          </a:prstGeom>
        </p:spPr>
      </p:pic>
      <p:sp>
        <p:nvSpPr>
          <p:cNvPr id="7" name="TextBox 6"/>
          <p:cNvSpPr txBox="1"/>
          <p:nvPr/>
        </p:nvSpPr>
        <p:spPr>
          <a:xfrm>
            <a:off x="6300022" y="4307384"/>
            <a:ext cx="2737889" cy="276999"/>
          </a:xfrm>
          <a:prstGeom prst="rect">
            <a:avLst/>
          </a:prstGeom>
          <a:noFill/>
          <a:ln>
            <a:solidFill>
              <a:schemeClr val="tx2">
                <a:lumMod val="20000"/>
                <a:lumOff val="80000"/>
              </a:schemeClr>
            </a:solidFill>
          </a:ln>
        </p:spPr>
        <p:txBody>
          <a:bodyPr wrap="square" rtlCol="0">
            <a:spAutoFit/>
          </a:bodyPr>
          <a:lstStyle/>
          <a:p>
            <a:r>
              <a:rPr lang="en-US" sz="1200" dirty="0">
                <a:solidFill>
                  <a:prstClr val="white"/>
                </a:solidFill>
              </a:rPr>
              <a:t>http://www.collegecounts.us/results</a:t>
            </a:r>
          </a:p>
        </p:txBody>
      </p:sp>
    </p:spTree>
    <p:extLst>
      <p:ext uri="{BB962C8B-B14F-4D97-AF65-F5344CB8AC3E}">
        <p14:creationId xmlns:p14="http://schemas.microsoft.com/office/powerpoint/2010/main" val="3930272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86600" y="5518166"/>
            <a:ext cx="1871524" cy="1309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Title 3"/>
          <p:cNvSpPr>
            <a:spLocks noGrp="1"/>
          </p:cNvSpPr>
          <p:nvPr>
            <p:ph type="title"/>
          </p:nvPr>
        </p:nvSpPr>
        <p:spPr>
          <a:xfrm>
            <a:off x="0" y="457200"/>
            <a:ext cx="9144000" cy="857250"/>
          </a:xfrm>
          <a:solidFill>
            <a:schemeClr val="accent5"/>
          </a:solidFill>
        </p:spPr>
        <p:txBody>
          <a:bodyPr>
            <a:normAutofit/>
          </a:bodyPr>
          <a:lstStyle/>
          <a:p>
            <a:pPr algn="ctr"/>
            <a:r>
              <a:rPr lang="en-US" sz="3600" dirty="0">
                <a:solidFill>
                  <a:schemeClr val="bg1"/>
                </a:solidFill>
                <a:effectLst>
                  <a:outerShdw blurRad="50800" dist="38100" dir="5400000" algn="t" rotWithShape="0">
                    <a:prstClr val="black">
                      <a:alpha val="40000"/>
                    </a:prstClr>
                  </a:outerShdw>
                </a:effectLst>
              </a:rPr>
              <a:t>Governor’s Distinguished</a:t>
            </a:r>
          </a:p>
        </p:txBody>
      </p:sp>
      <p:sp>
        <p:nvSpPr>
          <p:cNvPr id="3" name="Content Placeholder 2"/>
          <p:cNvSpPr>
            <a:spLocks noGrp="1"/>
          </p:cNvSpPr>
          <p:nvPr>
            <p:ph sz="half" idx="2"/>
          </p:nvPr>
        </p:nvSpPr>
        <p:spPr>
          <a:xfrm>
            <a:off x="257452" y="1981200"/>
            <a:ext cx="8629096" cy="3175016"/>
          </a:xfrm>
        </p:spPr>
        <p:txBody>
          <a:bodyPr>
            <a:noAutofit/>
          </a:bodyPr>
          <a:lstStyle/>
          <a:p>
            <a:r>
              <a:rPr lang="en-US" dirty="0" smtClean="0"/>
              <a:t>Due to the record </a:t>
            </a:r>
            <a:r>
              <a:rPr lang="en-US" dirty="0"/>
              <a:t>number of qualified Governor’s Distinguished Scholarship </a:t>
            </a:r>
            <a:r>
              <a:rPr lang="en-US" dirty="0" smtClean="0"/>
              <a:t>recipients, we will be requesting $2,000,000 from  </a:t>
            </a:r>
            <a:r>
              <a:rPr lang="en-US" dirty="0"/>
              <a:t>General Improvement </a:t>
            </a:r>
            <a:r>
              <a:rPr lang="en-US" dirty="0" smtClean="0"/>
              <a:t>Funds For the coming Fiscal Year.</a:t>
            </a:r>
            <a:endParaRPr lang="en-US" dirty="0"/>
          </a:p>
          <a:p>
            <a:r>
              <a:rPr lang="en-US" dirty="0" smtClean="0"/>
              <a:t>613 </a:t>
            </a:r>
            <a:r>
              <a:rPr lang="en-US" dirty="0"/>
              <a:t>students qualified for </a:t>
            </a:r>
            <a:r>
              <a:rPr lang="en-US" dirty="0" smtClean="0"/>
              <a:t>scholarships, </a:t>
            </a:r>
            <a:r>
              <a:rPr lang="en-US" dirty="0"/>
              <a:t>which will pay up to $10,000 per year for tuition, mandatory fees, room and board at any approved Arkansas college or university and is renewable for up to four years. </a:t>
            </a:r>
            <a:r>
              <a:rPr lang="en-US" dirty="0" smtClean="0"/>
              <a:t>This was up from last years qualifiers of 598. This past year we awarded 601 students of which 491 accepted. Currently for FY17 we have awarded 613 students. We anticipate the number of students that accept to be </a:t>
            </a:r>
            <a:r>
              <a:rPr lang="en-US" dirty="0" smtClean="0"/>
              <a:t>over 500 </a:t>
            </a:r>
            <a:r>
              <a:rPr lang="en-US" dirty="0" smtClean="0"/>
              <a:t>for the coming year.</a:t>
            </a:r>
            <a:endParaRPr lang="en-US" dirty="0"/>
          </a:p>
          <a:p>
            <a:r>
              <a:rPr lang="en-US" dirty="0"/>
              <a:t>To be eligible, a student must have either a </a:t>
            </a:r>
            <a:r>
              <a:rPr lang="en-US" dirty="0" smtClean="0"/>
              <a:t>minimum ACT composite </a:t>
            </a:r>
            <a:r>
              <a:rPr lang="en-US" dirty="0"/>
              <a:t>score </a:t>
            </a:r>
            <a:r>
              <a:rPr lang="en-US" dirty="0" smtClean="0"/>
              <a:t>of 32, or minimum SAT composite score of 1410, along </a:t>
            </a:r>
            <a:r>
              <a:rPr lang="en-US" dirty="0"/>
              <a:t>with a 3.50 academic grade point average, or be selected as a National Achievement Finalist or National Merit Finalist. </a:t>
            </a:r>
          </a:p>
          <a:p>
            <a:pPr marL="0" indent="0">
              <a:buNone/>
            </a:pPr>
            <a:endParaRPr lang="en-US" dirty="0"/>
          </a:p>
          <a:p>
            <a:pPr marL="0" indent="0">
              <a:buNone/>
            </a:pPr>
            <a:endParaRPr lang="en-US" sz="1575" dirty="0"/>
          </a:p>
        </p:txBody>
      </p:sp>
    </p:spTree>
    <p:extLst>
      <p:ext uri="{BB962C8B-B14F-4D97-AF65-F5344CB8AC3E}">
        <p14:creationId xmlns:p14="http://schemas.microsoft.com/office/powerpoint/2010/main" val="4084066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86600" y="5486400"/>
            <a:ext cx="1657350" cy="1309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Title 3"/>
          <p:cNvSpPr>
            <a:spLocks noGrp="1"/>
          </p:cNvSpPr>
          <p:nvPr>
            <p:ph type="title"/>
          </p:nvPr>
        </p:nvSpPr>
        <p:spPr>
          <a:xfrm>
            <a:off x="152400" y="762000"/>
            <a:ext cx="8839200" cy="857250"/>
          </a:xfrm>
          <a:solidFill>
            <a:schemeClr val="accent5"/>
          </a:solidFill>
        </p:spPr>
        <p:txBody>
          <a:bodyPr>
            <a:normAutofit/>
          </a:bodyPr>
          <a:lstStyle/>
          <a:p>
            <a:pPr algn="ctr"/>
            <a:r>
              <a:rPr lang="en-US" sz="3600" dirty="0">
                <a:solidFill>
                  <a:schemeClr val="bg1"/>
                </a:solidFill>
                <a:effectLst>
                  <a:outerShdw blurRad="50800" dist="38100" dir="5400000" algn="t" rotWithShape="0">
                    <a:prstClr val="black">
                      <a:alpha val="40000"/>
                    </a:prstClr>
                  </a:outerShdw>
                </a:effectLst>
              </a:rPr>
              <a:t>Fiscal Session Update</a:t>
            </a:r>
          </a:p>
        </p:txBody>
      </p:sp>
      <p:sp>
        <p:nvSpPr>
          <p:cNvPr id="3" name="Content Placeholder 2"/>
          <p:cNvSpPr>
            <a:spLocks noGrp="1"/>
          </p:cNvSpPr>
          <p:nvPr>
            <p:ph sz="half" idx="2"/>
          </p:nvPr>
        </p:nvSpPr>
        <p:spPr>
          <a:xfrm>
            <a:off x="1371600" y="2209800"/>
            <a:ext cx="6172200" cy="3657600"/>
          </a:xfrm>
        </p:spPr>
        <p:txBody>
          <a:bodyPr>
            <a:noAutofit/>
          </a:bodyPr>
          <a:lstStyle/>
          <a:p>
            <a:r>
              <a:rPr lang="en-US" sz="2100" dirty="0"/>
              <a:t>Fiscal session convened Wednesday, April 13</a:t>
            </a:r>
          </a:p>
          <a:p>
            <a:r>
              <a:rPr lang="en-US" sz="2100" dirty="0"/>
              <a:t>Ending no later than May 27</a:t>
            </a:r>
          </a:p>
        </p:txBody>
      </p:sp>
    </p:spTree>
    <p:extLst>
      <p:ext uri="{BB962C8B-B14F-4D97-AF65-F5344CB8AC3E}">
        <p14:creationId xmlns:p14="http://schemas.microsoft.com/office/powerpoint/2010/main" val="3064506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4" y="685800"/>
            <a:ext cx="9144000" cy="857250"/>
          </a:xfrm>
          <a:solidFill>
            <a:srgbClr val="002060"/>
          </a:solidFill>
        </p:spPr>
        <p:txBody>
          <a:bodyPr/>
          <a:lstStyle/>
          <a:p>
            <a:r>
              <a:rPr lang="en-US" dirty="0" smtClean="0"/>
              <a:t>Closing the Gap 2020 Work Groups</a:t>
            </a:r>
            <a:endParaRPr lang="en-US" dirty="0"/>
          </a:p>
        </p:txBody>
      </p:sp>
      <p:sp>
        <p:nvSpPr>
          <p:cNvPr id="9" name="Content Placeholder 2"/>
          <p:cNvSpPr txBox="1">
            <a:spLocks/>
          </p:cNvSpPr>
          <p:nvPr/>
        </p:nvSpPr>
        <p:spPr>
          <a:xfrm>
            <a:off x="1925476" y="2187240"/>
            <a:ext cx="6236120" cy="3227427"/>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dirty="0">
              <a:solidFill>
                <a:prstClr val="black"/>
              </a:solidFill>
            </a:endParaRPr>
          </a:p>
          <a:p>
            <a:pPr>
              <a:spcBef>
                <a:spcPts val="0"/>
              </a:spcBef>
            </a:pPr>
            <a:r>
              <a:rPr lang="en-US" sz="2100" dirty="0">
                <a:solidFill>
                  <a:prstClr val="black"/>
                </a:solidFill>
                <a:latin typeface="Georgia"/>
              </a:rPr>
              <a:t>Adult Learners</a:t>
            </a:r>
          </a:p>
          <a:p>
            <a:pPr>
              <a:spcBef>
                <a:spcPts val="0"/>
              </a:spcBef>
            </a:pPr>
            <a:r>
              <a:rPr lang="en-US" sz="2100" dirty="0">
                <a:solidFill>
                  <a:prstClr val="black"/>
                </a:solidFill>
                <a:latin typeface="Georgia"/>
              </a:rPr>
              <a:t>College Readiness</a:t>
            </a:r>
          </a:p>
          <a:p>
            <a:pPr>
              <a:spcBef>
                <a:spcPts val="0"/>
              </a:spcBef>
            </a:pPr>
            <a:r>
              <a:rPr lang="en-US" sz="2100" dirty="0">
                <a:solidFill>
                  <a:prstClr val="black"/>
                </a:solidFill>
                <a:latin typeface="Georgia"/>
              </a:rPr>
              <a:t>Remediation</a:t>
            </a:r>
          </a:p>
          <a:p>
            <a:pPr>
              <a:spcBef>
                <a:spcPts val="0"/>
              </a:spcBef>
            </a:pPr>
            <a:r>
              <a:rPr lang="en-US" sz="2100" dirty="0">
                <a:solidFill>
                  <a:prstClr val="black"/>
                </a:solidFill>
                <a:latin typeface="Georgia"/>
              </a:rPr>
              <a:t>Student Success Innovations</a:t>
            </a:r>
          </a:p>
          <a:p>
            <a:pPr>
              <a:spcBef>
                <a:spcPts val="0"/>
              </a:spcBef>
            </a:pPr>
            <a:r>
              <a:rPr lang="en-US" sz="2100" dirty="0">
                <a:solidFill>
                  <a:prstClr val="black"/>
                </a:solidFill>
                <a:latin typeface="Georgia"/>
              </a:rPr>
              <a:t>Affordability</a:t>
            </a:r>
          </a:p>
          <a:p>
            <a:pPr>
              <a:spcBef>
                <a:spcPts val="0"/>
              </a:spcBef>
            </a:pPr>
            <a:r>
              <a:rPr lang="en-US" sz="2100" dirty="0">
                <a:solidFill>
                  <a:prstClr val="black"/>
                </a:solidFill>
                <a:latin typeface="Georgia"/>
              </a:rPr>
              <a:t>Communication Strategies</a:t>
            </a:r>
          </a:p>
          <a:p>
            <a:pPr>
              <a:spcBef>
                <a:spcPts val="0"/>
              </a:spcBef>
            </a:pPr>
            <a:r>
              <a:rPr lang="en-US" sz="2100" dirty="0">
                <a:solidFill>
                  <a:prstClr val="black"/>
                </a:solidFill>
                <a:latin typeface="Georgia"/>
              </a:rPr>
              <a:t>Institutional Funding</a:t>
            </a:r>
          </a:p>
          <a:p>
            <a:pPr marL="0" indent="0">
              <a:spcBef>
                <a:spcPts val="0"/>
              </a:spcBef>
              <a:buNone/>
            </a:pPr>
            <a:endParaRPr lang="en-US" sz="2100" dirty="0">
              <a:solidFill>
                <a:prstClr val="black"/>
              </a:solidFill>
              <a:latin typeface="Georgia"/>
            </a:endParaRPr>
          </a:p>
          <a:p>
            <a:pPr marL="685800" lvl="2" indent="0">
              <a:spcBef>
                <a:spcPts val="0"/>
              </a:spcBef>
              <a:buNone/>
            </a:pPr>
            <a:endParaRPr lang="en-US" sz="1350" i="1" dirty="0">
              <a:solidFill>
                <a:prstClr val="black"/>
              </a:solidFill>
              <a:latin typeface="Georgia"/>
              <a:cs typeface="+mn-cs"/>
            </a:endParaRPr>
          </a:p>
          <a:p>
            <a:pPr lvl="2"/>
            <a:endParaRPr lang="en-US" sz="1800" dirty="0">
              <a:solidFill>
                <a:prstClr val="black"/>
              </a:solidFill>
            </a:endParaRPr>
          </a:p>
          <a:p>
            <a:pPr lvl="2"/>
            <a:endParaRPr lang="en-US" sz="1800" dirty="0">
              <a:solidFill>
                <a:prstClr val="black"/>
              </a:solidFill>
            </a:endParaRPr>
          </a:p>
        </p:txBody>
      </p:sp>
    </p:spTree>
    <p:extLst>
      <p:ext uri="{BB962C8B-B14F-4D97-AF65-F5344CB8AC3E}">
        <p14:creationId xmlns:p14="http://schemas.microsoft.com/office/powerpoint/2010/main" val="2850549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86600" y="5486400"/>
            <a:ext cx="1657350" cy="1309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Title 3"/>
          <p:cNvSpPr>
            <a:spLocks noGrp="1"/>
          </p:cNvSpPr>
          <p:nvPr>
            <p:ph type="title"/>
          </p:nvPr>
        </p:nvSpPr>
        <p:spPr>
          <a:xfrm>
            <a:off x="0" y="762000"/>
            <a:ext cx="9144000" cy="857250"/>
          </a:xfrm>
          <a:solidFill>
            <a:schemeClr val="accent6"/>
          </a:solidFill>
          <a:ln>
            <a:solidFill>
              <a:schemeClr val="accent6"/>
            </a:solidFill>
          </a:ln>
        </p:spPr>
        <p:txBody>
          <a:bodyPr>
            <a:normAutofit/>
          </a:bodyPr>
          <a:lstStyle/>
          <a:p>
            <a:pPr algn="ctr"/>
            <a:r>
              <a:rPr lang="en-US" sz="3600" dirty="0">
                <a:solidFill>
                  <a:schemeClr val="bg1"/>
                </a:solidFill>
                <a:effectLst>
                  <a:outerShdw blurRad="50800" dist="38100" dir="5400000" algn="t" rotWithShape="0">
                    <a:prstClr val="black">
                      <a:alpha val="40000"/>
                    </a:prstClr>
                  </a:outerShdw>
                </a:effectLst>
              </a:rPr>
              <a:t>Agency Projects</a:t>
            </a:r>
          </a:p>
        </p:txBody>
      </p:sp>
      <p:sp>
        <p:nvSpPr>
          <p:cNvPr id="2" name="Content Placeholder 1"/>
          <p:cNvSpPr>
            <a:spLocks noGrp="1"/>
          </p:cNvSpPr>
          <p:nvPr>
            <p:ph sz="half" idx="2"/>
          </p:nvPr>
        </p:nvSpPr>
        <p:spPr>
          <a:xfrm>
            <a:off x="337088" y="2154499"/>
            <a:ext cx="3898057" cy="3503351"/>
          </a:xfrm>
        </p:spPr>
        <p:txBody>
          <a:bodyPr>
            <a:normAutofit/>
          </a:bodyPr>
          <a:lstStyle/>
          <a:p>
            <a:r>
              <a:rPr lang="en-US" dirty="0" smtClean="0"/>
              <a:t>Policy Review</a:t>
            </a:r>
          </a:p>
          <a:p>
            <a:r>
              <a:rPr lang="en-US" dirty="0" smtClean="0"/>
              <a:t>Remediation </a:t>
            </a:r>
            <a:r>
              <a:rPr lang="en-US" dirty="0"/>
              <a:t>Models</a:t>
            </a:r>
          </a:p>
          <a:p>
            <a:pPr lvl="1"/>
            <a:r>
              <a:rPr lang="en-US" dirty="0"/>
              <a:t>Remedial Placement</a:t>
            </a:r>
          </a:p>
          <a:p>
            <a:pPr lvl="1"/>
            <a:r>
              <a:rPr lang="en-US" dirty="0"/>
              <a:t>College Readiness</a:t>
            </a:r>
          </a:p>
          <a:p>
            <a:pPr lvl="1"/>
            <a:r>
              <a:rPr lang="en-US" dirty="0"/>
              <a:t>Placement Exams (Compass)</a:t>
            </a:r>
          </a:p>
          <a:p>
            <a:r>
              <a:rPr lang="en-US" dirty="0"/>
              <a:t>Need-based Aid</a:t>
            </a:r>
          </a:p>
          <a:p>
            <a:r>
              <a:rPr lang="en-US" dirty="0"/>
              <a:t>Funding Model</a:t>
            </a:r>
          </a:p>
          <a:p>
            <a:r>
              <a:rPr lang="en-US" dirty="0"/>
              <a:t>Student Loan Debt</a:t>
            </a:r>
          </a:p>
          <a:p>
            <a:pPr lvl="1"/>
            <a:r>
              <a:rPr lang="en-US" dirty="0"/>
              <a:t>Cost of Attendance</a:t>
            </a:r>
          </a:p>
          <a:p>
            <a:endParaRPr lang="en-US" dirty="0"/>
          </a:p>
        </p:txBody>
      </p:sp>
      <p:sp>
        <p:nvSpPr>
          <p:cNvPr id="6" name="Content Placeholder 1"/>
          <p:cNvSpPr>
            <a:spLocks noGrp="1"/>
          </p:cNvSpPr>
          <p:nvPr>
            <p:ph sz="half" idx="2"/>
          </p:nvPr>
        </p:nvSpPr>
        <p:spPr>
          <a:xfrm>
            <a:off x="4434452" y="2154499"/>
            <a:ext cx="4248474" cy="3503351"/>
          </a:xfrm>
        </p:spPr>
        <p:txBody>
          <a:bodyPr>
            <a:normAutofit/>
          </a:bodyPr>
          <a:lstStyle/>
          <a:p>
            <a:r>
              <a:rPr lang="en-US" dirty="0" smtClean="0"/>
              <a:t>CTE Course Transfer System</a:t>
            </a:r>
          </a:p>
          <a:p>
            <a:r>
              <a:rPr lang="en-US" dirty="0" smtClean="0"/>
              <a:t>Guided Pathways</a:t>
            </a:r>
          </a:p>
          <a:p>
            <a:r>
              <a:rPr lang="en-US" dirty="0" smtClean="0"/>
              <a:t>Prior Learning Assessment</a:t>
            </a:r>
          </a:p>
          <a:p>
            <a:r>
              <a:rPr lang="en-US" dirty="0" smtClean="0"/>
              <a:t>ACTS Review</a:t>
            </a:r>
          </a:p>
          <a:p>
            <a:r>
              <a:rPr lang="en-US" dirty="0" smtClean="0"/>
              <a:t>ADE Data Sharing - HS Seniors</a:t>
            </a:r>
          </a:p>
          <a:p>
            <a:r>
              <a:rPr lang="en-US" strike="sngStrike" dirty="0" smtClean="0"/>
              <a:t>Cooperative Purchasing Agreement Reporting</a:t>
            </a:r>
          </a:p>
          <a:p>
            <a:r>
              <a:rPr lang="en-US" dirty="0" smtClean="0"/>
              <a:t>Credentials-to-Careers Mapping</a:t>
            </a:r>
          </a:p>
          <a:p>
            <a:endParaRPr lang="en-US" dirty="0"/>
          </a:p>
        </p:txBody>
      </p:sp>
    </p:spTree>
    <p:extLst>
      <p:ext uri="{BB962C8B-B14F-4D97-AF65-F5344CB8AC3E}">
        <p14:creationId xmlns:p14="http://schemas.microsoft.com/office/powerpoint/2010/main" val="1476688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857250"/>
          </a:xfrm>
          <a:solidFill>
            <a:schemeClr val="tx1"/>
          </a:solidFill>
        </p:spPr>
        <p:txBody>
          <a:bodyPr/>
          <a:lstStyle/>
          <a:p>
            <a:r>
              <a:rPr lang="en-US" dirty="0" smtClean="0"/>
              <a:t>Institutional Funding</a:t>
            </a:r>
            <a:endParaRPr lang="en-US" dirty="0"/>
          </a:p>
        </p:txBody>
      </p:sp>
      <p:sp>
        <p:nvSpPr>
          <p:cNvPr id="9" name="Content Placeholder 2"/>
          <p:cNvSpPr txBox="1">
            <a:spLocks/>
          </p:cNvSpPr>
          <p:nvPr/>
        </p:nvSpPr>
        <p:spPr>
          <a:xfrm>
            <a:off x="479973" y="2043005"/>
            <a:ext cx="8373419" cy="3653000"/>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dirty="0">
              <a:solidFill>
                <a:prstClr val="black"/>
              </a:solidFill>
            </a:endParaRPr>
          </a:p>
          <a:p>
            <a:pPr marL="0" indent="0">
              <a:spcBef>
                <a:spcPts val="0"/>
              </a:spcBef>
              <a:buNone/>
            </a:pPr>
            <a:r>
              <a:rPr lang="en-US" sz="3000" dirty="0">
                <a:solidFill>
                  <a:prstClr val="black"/>
                </a:solidFill>
                <a:latin typeface="Georgia"/>
              </a:rPr>
              <a:t>Outcomes-Based Funding Model</a:t>
            </a:r>
          </a:p>
          <a:p>
            <a:pPr lvl="1">
              <a:spcBef>
                <a:spcPts val="0"/>
              </a:spcBef>
            </a:pPr>
            <a:r>
              <a:rPr lang="en-US" sz="2700" dirty="0">
                <a:solidFill>
                  <a:prstClr val="black"/>
                </a:solidFill>
                <a:latin typeface="Georgia"/>
              </a:rPr>
              <a:t>Would replace both needs-based and performance-based models</a:t>
            </a:r>
          </a:p>
          <a:p>
            <a:pPr marL="342900" lvl="1" indent="0">
              <a:spcBef>
                <a:spcPts val="0"/>
              </a:spcBef>
              <a:buNone/>
            </a:pPr>
            <a:endParaRPr lang="en-US" sz="2700" dirty="0">
              <a:solidFill>
                <a:prstClr val="black"/>
              </a:solidFill>
              <a:latin typeface="Georgia"/>
            </a:endParaRPr>
          </a:p>
          <a:p>
            <a:pPr marL="0" indent="0">
              <a:spcBef>
                <a:spcPts val="0"/>
              </a:spcBef>
              <a:buNone/>
            </a:pPr>
            <a:endParaRPr lang="en-US" sz="2100" dirty="0">
              <a:solidFill>
                <a:prstClr val="black"/>
              </a:solidFill>
              <a:latin typeface="Georgia"/>
            </a:endParaRPr>
          </a:p>
          <a:p>
            <a:pPr marL="685800" lvl="2" indent="0">
              <a:spcBef>
                <a:spcPts val="0"/>
              </a:spcBef>
              <a:buNone/>
            </a:pPr>
            <a:endParaRPr lang="en-US" sz="1350" i="1" dirty="0">
              <a:solidFill>
                <a:prstClr val="black"/>
              </a:solidFill>
              <a:latin typeface="Georgia"/>
              <a:cs typeface="+mn-cs"/>
            </a:endParaRPr>
          </a:p>
          <a:p>
            <a:pPr lvl="2"/>
            <a:endParaRPr lang="en-US" sz="1800" dirty="0">
              <a:solidFill>
                <a:prstClr val="black"/>
              </a:solidFill>
            </a:endParaRPr>
          </a:p>
          <a:p>
            <a:pPr lvl="2"/>
            <a:endParaRPr lang="en-US" sz="1800" dirty="0">
              <a:solidFill>
                <a:prstClr val="black"/>
              </a:solidFill>
            </a:endParaRPr>
          </a:p>
        </p:txBody>
      </p:sp>
    </p:spTree>
    <p:extLst>
      <p:ext uri="{BB962C8B-B14F-4D97-AF65-F5344CB8AC3E}">
        <p14:creationId xmlns:p14="http://schemas.microsoft.com/office/powerpoint/2010/main" val="973115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63228"/>
            <a:ext cx="2048455" cy="300082"/>
          </a:xfrm>
          <a:prstGeom prst="rect">
            <a:avLst/>
          </a:prstGeom>
          <a:solidFill>
            <a:schemeClr val="bg1"/>
          </a:solidFill>
        </p:spPr>
        <p:txBody>
          <a:bodyPr wrap="square" rtlCol="0">
            <a:spAutoFit/>
          </a:bodyPr>
          <a:lstStyle/>
          <a:p>
            <a:endParaRPr lang="en-US" sz="1350" dirty="0">
              <a:solidFill>
                <a:prstClr val="black"/>
              </a:solidFill>
            </a:endParaRPr>
          </a:p>
        </p:txBody>
      </p:sp>
      <p:pic>
        <p:nvPicPr>
          <p:cNvPr id="4" name="Picture 3"/>
          <p:cNvPicPr>
            <a:picLocks noChangeAspect="1"/>
          </p:cNvPicPr>
          <p:nvPr/>
        </p:nvPicPr>
        <p:blipFill>
          <a:blip r:embed="rId2"/>
          <a:stretch>
            <a:fillRect/>
          </a:stretch>
        </p:blipFill>
        <p:spPr>
          <a:xfrm>
            <a:off x="1817017" y="609600"/>
            <a:ext cx="5442099" cy="5391150"/>
          </a:xfrm>
          <a:prstGeom prst="rect">
            <a:avLst/>
          </a:prstGeom>
        </p:spPr>
      </p:pic>
    </p:spTree>
    <p:extLst>
      <p:ext uri="{BB962C8B-B14F-4D97-AF65-F5344CB8AC3E}">
        <p14:creationId xmlns:p14="http://schemas.microsoft.com/office/powerpoint/2010/main" val="1682604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63228"/>
            <a:ext cx="2048455" cy="300082"/>
          </a:xfrm>
          <a:prstGeom prst="rect">
            <a:avLst/>
          </a:prstGeom>
          <a:solidFill>
            <a:schemeClr val="bg1"/>
          </a:solidFill>
        </p:spPr>
        <p:txBody>
          <a:bodyPr wrap="square" rtlCol="0">
            <a:spAutoFit/>
          </a:bodyPr>
          <a:lstStyle/>
          <a:p>
            <a:endParaRPr lang="en-US" sz="1350" dirty="0">
              <a:solidFill>
                <a:prstClr val="black"/>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228600"/>
            <a:ext cx="5299364" cy="6324600"/>
          </a:xfrm>
          <a:prstGeom prst="rect">
            <a:avLst/>
          </a:prstGeom>
        </p:spPr>
      </p:pic>
    </p:spTree>
    <p:extLst>
      <p:ext uri="{BB962C8B-B14F-4D97-AF65-F5344CB8AC3E}">
        <p14:creationId xmlns:p14="http://schemas.microsoft.com/office/powerpoint/2010/main" val="1755206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smtClean="0"/>
              <a:t>Needs-based Elements – Two-Year Colleges</a:t>
            </a:r>
          </a:p>
        </p:txBody>
      </p:sp>
      <p:sp>
        <p:nvSpPr>
          <p:cNvPr id="4" name="TextBox 3"/>
          <p:cNvSpPr txBox="1"/>
          <p:nvPr/>
        </p:nvSpPr>
        <p:spPr>
          <a:xfrm>
            <a:off x="517071" y="2056686"/>
            <a:ext cx="8077200" cy="4708981"/>
          </a:xfrm>
          <a:prstGeom prst="rect">
            <a:avLst/>
          </a:prstGeom>
          <a:noFill/>
        </p:spPr>
        <p:txBody>
          <a:bodyPr wrap="square" rtlCol="0">
            <a:spAutoFit/>
          </a:bodyPr>
          <a:lstStyle/>
          <a:p>
            <a:endParaRPr lang="en-US" sz="2400"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Only changes for new biennium are inflationary adjustments to tuition rates, faculty salary and student services rates</a:t>
            </a:r>
          </a:p>
          <a:p>
            <a:pPr lvl="0"/>
            <a:endParaRPr lang="en-US" sz="2400" dirty="0" smtClean="0">
              <a:latin typeface="Times New Roman" pitchFamily="18" charset="0"/>
              <a:cs typeface="Times New Roman" pitchFamily="18" charset="0"/>
            </a:endParaRPr>
          </a:p>
          <a:p>
            <a:pPr lvl="0"/>
            <a:r>
              <a:rPr lang="en-US" sz="2400" u="sng" dirty="0" smtClean="0">
                <a:latin typeface="Times New Roman" pitchFamily="18" charset="0"/>
                <a:cs typeface="Times New Roman" pitchFamily="18" charset="0"/>
              </a:rPr>
              <a:t>Full-Time </a:t>
            </a:r>
            <a:r>
              <a:rPr lang="en-US" sz="2400" u="sng" dirty="0">
                <a:latin typeface="Times New Roman" pitchFamily="18" charset="0"/>
                <a:cs typeface="Times New Roman" pitchFamily="18" charset="0"/>
              </a:rPr>
              <a:t>Equivalent (FTE) </a:t>
            </a:r>
            <a:r>
              <a:rPr lang="en-US" sz="2400" u="sng" dirty="0" smtClean="0">
                <a:latin typeface="Times New Roman" pitchFamily="18" charset="0"/>
                <a:cs typeface="Times New Roman" pitchFamily="18" charset="0"/>
              </a:rPr>
              <a:t>Faculty</a:t>
            </a:r>
            <a:r>
              <a:rPr lang="en-US" sz="2400" dirty="0" smtClean="0">
                <a:latin typeface="Times New Roman" pitchFamily="18" charset="0"/>
                <a:cs typeface="Times New Roman" pitchFamily="18" charset="0"/>
              </a:rPr>
              <a:t>: Total </a:t>
            </a:r>
            <a:r>
              <a:rPr lang="en-US" sz="2400" dirty="0">
                <a:latin typeface="Times New Roman" pitchFamily="18" charset="0"/>
                <a:cs typeface="Times New Roman" pitchFamily="18" charset="0"/>
              </a:rPr>
              <a:t>number of FTE faculty needed is calculated by assigning each SSCH generated to one of four weighted categories.</a:t>
            </a: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000" dirty="0">
                <a:latin typeface="Times New Roman" pitchFamily="18" charset="0"/>
                <a:cs typeface="Times New Roman" pitchFamily="18" charset="0"/>
              </a:rPr>
              <a:t>General Education 	</a:t>
            </a:r>
            <a:r>
              <a:rPr lang="en-US" sz="2000" dirty="0" smtClean="0">
                <a:latin typeface="Times New Roman" pitchFamily="18" charset="0"/>
                <a:cs typeface="Times New Roman" pitchFamily="18" charset="0"/>
              </a:rPr>
              <a:t>22 </a:t>
            </a:r>
            <a:r>
              <a:rPr lang="en-US" sz="2000" dirty="0">
                <a:latin typeface="Times New Roman" pitchFamily="18" charset="0"/>
                <a:cs typeface="Times New Roman" pitchFamily="18" charset="0"/>
              </a:rPr>
              <a:t>students / 660 SSCH</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Technical </a:t>
            </a:r>
            <a:r>
              <a:rPr lang="en-US" sz="2000" dirty="0">
                <a:latin typeface="Times New Roman" pitchFamily="18" charset="0"/>
                <a:cs typeface="Times New Roman" pitchFamily="18" charset="0"/>
              </a:rPr>
              <a:t>Education	16 students / 480 SSCH</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Basic </a:t>
            </a:r>
            <a:r>
              <a:rPr lang="en-US" sz="2000" dirty="0">
                <a:latin typeface="Times New Roman" pitchFamily="18" charset="0"/>
                <a:cs typeface="Times New Roman" pitchFamily="18" charset="0"/>
              </a:rPr>
              <a:t>Skills		</a:t>
            </a:r>
            <a:r>
              <a:rPr lang="en-US" sz="2000" dirty="0" smtClean="0">
                <a:latin typeface="Times New Roman" pitchFamily="18" charset="0"/>
                <a:cs typeface="Times New Roman" pitchFamily="18" charset="0"/>
              </a:rPr>
              <a:t>16 </a:t>
            </a:r>
            <a:r>
              <a:rPr lang="en-US" sz="2000" dirty="0">
                <a:latin typeface="Times New Roman" pitchFamily="18" charset="0"/>
                <a:cs typeface="Times New Roman" pitchFamily="18" charset="0"/>
              </a:rPr>
              <a:t>students / 480 SSCH</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Allied </a:t>
            </a:r>
            <a:r>
              <a:rPr lang="en-US" sz="2000" dirty="0">
                <a:latin typeface="Times New Roman" pitchFamily="18" charset="0"/>
                <a:cs typeface="Times New Roman" pitchFamily="18" charset="0"/>
              </a:rPr>
              <a:t>Health		</a:t>
            </a:r>
            <a:r>
              <a:rPr lang="en-US" sz="2000" dirty="0" smtClean="0">
                <a:latin typeface="Times New Roman" pitchFamily="18" charset="0"/>
                <a:cs typeface="Times New Roman" pitchFamily="18" charset="0"/>
              </a:rPr>
              <a:t>12 </a:t>
            </a:r>
            <a:r>
              <a:rPr lang="en-US" sz="2000" dirty="0">
                <a:latin typeface="Times New Roman" pitchFamily="18" charset="0"/>
                <a:cs typeface="Times New Roman" pitchFamily="18" charset="0"/>
              </a:rPr>
              <a:t>students / 360 </a:t>
            </a:r>
            <a:r>
              <a:rPr lang="en-US" sz="2000" dirty="0" smtClean="0">
                <a:latin typeface="Times New Roman" pitchFamily="18" charset="0"/>
                <a:cs typeface="Times New Roman" pitchFamily="18" charset="0"/>
              </a:rPr>
              <a:t>SSCH</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290282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63228"/>
            <a:ext cx="2048455" cy="300082"/>
          </a:xfrm>
          <a:prstGeom prst="rect">
            <a:avLst/>
          </a:prstGeom>
          <a:solidFill>
            <a:schemeClr val="bg1"/>
          </a:solidFill>
        </p:spPr>
        <p:txBody>
          <a:bodyPr wrap="square" rtlCol="0">
            <a:spAutoFit/>
          </a:bodyPr>
          <a:lstStyle/>
          <a:p>
            <a:endParaRPr lang="en-US" sz="1350" dirty="0">
              <a:solidFill>
                <a:prstClr val="black"/>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304800"/>
            <a:ext cx="5299364" cy="6324600"/>
          </a:xfrm>
          <a:prstGeom prst="rect">
            <a:avLst/>
          </a:prstGeom>
        </p:spPr>
      </p:pic>
    </p:spTree>
    <p:extLst>
      <p:ext uri="{BB962C8B-B14F-4D97-AF65-F5344CB8AC3E}">
        <p14:creationId xmlns:p14="http://schemas.microsoft.com/office/powerpoint/2010/main" val="3750264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79837" y="5486400"/>
            <a:ext cx="1871524" cy="1309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Title 3"/>
          <p:cNvSpPr>
            <a:spLocks noGrp="1"/>
          </p:cNvSpPr>
          <p:nvPr>
            <p:ph type="title"/>
          </p:nvPr>
        </p:nvSpPr>
        <p:spPr>
          <a:xfrm>
            <a:off x="0" y="1063229"/>
            <a:ext cx="9144000" cy="857250"/>
          </a:xfrm>
          <a:solidFill>
            <a:schemeClr val="accent5"/>
          </a:solidFill>
        </p:spPr>
        <p:txBody>
          <a:bodyPr>
            <a:normAutofit/>
          </a:bodyPr>
          <a:lstStyle/>
          <a:p>
            <a:pPr algn="ctr"/>
            <a:r>
              <a:rPr lang="en-US" sz="3600" dirty="0">
                <a:solidFill>
                  <a:schemeClr val="bg1"/>
                </a:solidFill>
                <a:effectLst>
                  <a:outerShdw blurRad="50800" dist="38100" dir="5400000" algn="t" rotWithShape="0">
                    <a:prstClr val="black">
                      <a:alpha val="40000"/>
                    </a:prstClr>
                  </a:outerShdw>
                </a:effectLst>
              </a:rPr>
              <a:t>Student Success Initiatives</a:t>
            </a:r>
          </a:p>
        </p:txBody>
      </p:sp>
      <p:sp>
        <p:nvSpPr>
          <p:cNvPr id="3" name="Content Placeholder 2"/>
          <p:cNvSpPr>
            <a:spLocks noGrp="1"/>
          </p:cNvSpPr>
          <p:nvPr>
            <p:ph sz="half" idx="2"/>
          </p:nvPr>
        </p:nvSpPr>
        <p:spPr>
          <a:xfrm>
            <a:off x="220277" y="2338817"/>
            <a:ext cx="8629096" cy="3175016"/>
          </a:xfrm>
        </p:spPr>
        <p:txBody>
          <a:bodyPr>
            <a:noAutofit/>
          </a:bodyPr>
          <a:lstStyle/>
          <a:p>
            <a:r>
              <a:rPr lang="en-US" dirty="0" smtClean="0"/>
              <a:t>Interstate Passport</a:t>
            </a:r>
          </a:p>
          <a:p>
            <a:r>
              <a:rPr lang="en-US" dirty="0" smtClean="0"/>
              <a:t>Math Pathways</a:t>
            </a:r>
            <a:endParaRPr lang="en-US" dirty="0"/>
          </a:p>
          <a:p>
            <a:pPr marL="0" indent="0">
              <a:buNone/>
            </a:pPr>
            <a:endParaRPr lang="en-US" dirty="0"/>
          </a:p>
          <a:p>
            <a:endParaRPr lang="en-US" sz="1575" dirty="0"/>
          </a:p>
        </p:txBody>
      </p:sp>
    </p:spTree>
    <p:extLst>
      <p:ext uri="{BB962C8B-B14F-4D97-AF65-F5344CB8AC3E}">
        <p14:creationId xmlns:p14="http://schemas.microsoft.com/office/powerpoint/2010/main" val="3574305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86600" y="5512076"/>
            <a:ext cx="1905000" cy="1309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Title 3"/>
          <p:cNvSpPr>
            <a:spLocks noGrp="1"/>
          </p:cNvSpPr>
          <p:nvPr>
            <p:ph type="title"/>
          </p:nvPr>
        </p:nvSpPr>
        <p:spPr>
          <a:xfrm>
            <a:off x="0" y="1063229"/>
            <a:ext cx="9144000" cy="857250"/>
          </a:xfrm>
          <a:solidFill>
            <a:schemeClr val="accent6"/>
          </a:solidFill>
          <a:ln>
            <a:solidFill>
              <a:schemeClr val="accent6"/>
            </a:solidFill>
          </a:ln>
        </p:spPr>
        <p:txBody>
          <a:bodyPr>
            <a:normAutofit/>
          </a:bodyPr>
          <a:lstStyle/>
          <a:p>
            <a:pPr algn="ctr"/>
            <a:r>
              <a:rPr lang="en-US" sz="3600" dirty="0">
                <a:solidFill>
                  <a:schemeClr val="bg1"/>
                </a:solidFill>
                <a:effectLst>
                  <a:outerShdw blurRad="50800" dist="38100" dir="5400000" algn="t" rotWithShape="0">
                    <a:prstClr val="black">
                      <a:alpha val="40000"/>
                    </a:prstClr>
                  </a:outerShdw>
                </a:effectLst>
              </a:rPr>
              <a:t>Lumina Report – Attainment Rates</a:t>
            </a:r>
          </a:p>
        </p:txBody>
      </p:sp>
      <p:pic>
        <p:nvPicPr>
          <p:cNvPr id="8" name="Content Placeholder 7"/>
          <p:cNvPicPr>
            <a:picLocks noGrp="1" noChangeAspect="1"/>
          </p:cNvPicPr>
          <p:nvPr>
            <p:ph sz="half" idx="2"/>
          </p:nvPr>
        </p:nvPicPr>
        <p:blipFill>
          <a:blip r:embed="rId2"/>
          <a:stretch>
            <a:fillRect/>
          </a:stretch>
        </p:blipFill>
        <p:spPr>
          <a:xfrm>
            <a:off x="1344692" y="2339460"/>
            <a:ext cx="6789698" cy="1535311"/>
          </a:xfrm>
          <a:prstGeom prst="rect">
            <a:avLst/>
          </a:prstGeom>
        </p:spPr>
      </p:pic>
      <p:sp>
        <p:nvSpPr>
          <p:cNvPr id="9" name="TextBox 8"/>
          <p:cNvSpPr txBox="1"/>
          <p:nvPr/>
        </p:nvSpPr>
        <p:spPr>
          <a:xfrm>
            <a:off x="2247753" y="5554980"/>
            <a:ext cx="5016117" cy="300082"/>
          </a:xfrm>
          <a:prstGeom prst="rect">
            <a:avLst/>
          </a:prstGeom>
          <a:noFill/>
        </p:spPr>
        <p:txBody>
          <a:bodyPr wrap="none" rtlCol="0">
            <a:spAutoFit/>
          </a:bodyPr>
          <a:lstStyle/>
          <a:p>
            <a:r>
              <a:rPr lang="en-US" sz="1350" dirty="0">
                <a:solidFill>
                  <a:prstClr val="black"/>
                </a:solidFill>
              </a:rPr>
              <a:t>http://strongernation.luminafoundation.org/report/#arkansas</a:t>
            </a:r>
          </a:p>
        </p:txBody>
      </p:sp>
    </p:spTree>
    <p:extLst>
      <p:ext uri="{BB962C8B-B14F-4D97-AF65-F5344CB8AC3E}">
        <p14:creationId xmlns:p14="http://schemas.microsoft.com/office/powerpoint/2010/main" val="18031135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0" y="5410200"/>
            <a:ext cx="1962150" cy="1309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Title 3"/>
          <p:cNvSpPr>
            <a:spLocks noGrp="1"/>
          </p:cNvSpPr>
          <p:nvPr>
            <p:ph type="title"/>
          </p:nvPr>
        </p:nvSpPr>
        <p:spPr>
          <a:xfrm>
            <a:off x="0" y="1063229"/>
            <a:ext cx="9144000" cy="857250"/>
          </a:xfrm>
          <a:solidFill>
            <a:schemeClr val="accent6"/>
          </a:solidFill>
          <a:ln>
            <a:solidFill>
              <a:schemeClr val="accent6"/>
            </a:solidFill>
          </a:ln>
        </p:spPr>
        <p:txBody>
          <a:bodyPr>
            <a:normAutofit/>
          </a:bodyPr>
          <a:lstStyle/>
          <a:p>
            <a:pPr algn="ctr"/>
            <a:r>
              <a:rPr lang="en-US" sz="3600" dirty="0">
                <a:solidFill>
                  <a:schemeClr val="bg1"/>
                </a:solidFill>
                <a:effectLst>
                  <a:outerShdw blurRad="50800" dist="38100" dir="5400000" algn="t" rotWithShape="0">
                    <a:prstClr val="black">
                      <a:alpha val="40000"/>
                    </a:prstClr>
                  </a:outerShdw>
                </a:effectLst>
              </a:rPr>
              <a:t>Lumina Report – Attainment Rates</a:t>
            </a:r>
          </a:p>
        </p:txBody>
      </p:sp>
      <p:sp>
        <p:nvSpPr>
          <p:cNvPr id="9" name="TextBox 8"/>
          <p:cNvSpPr txBox="1"/>
          <p:nvPr/>
        </p:nvSpPr>
        <p:spPr>
          <a:xfrm>
            <a:off x="2247753" y="5554980"/>
            <a:ext cx="5016117" cy="300082"/>
          </a:xfrm>
          <a:prstGeom prst="rect">
            <a:avLst/>
          </a:prstGeom>
          <a:noFill/>
        </p:spPr>
        <p:txBody>
          <a:bodyPr wrap="none" rtlCol="0">
            <a:spAutoFit/>
          </a:bodyPr>
          <a:lstStyle/>
          <a:p>
            <a:r>
              <a:rPr lang="en-US" sz="1350" dirty="0">
                <a:solidFill>
                  <a:prstClr val="black"/>
                </a:solidFill>
              </a:rPr>
              <a:t>http://strongernation.luminafoundation.org/report/#arkansas</a:t>
            </a:r>
          </a:p>
        </p:txBody>
      </p:sp>
      <p:pic>
        <p:nvPicPr>
          <p:cNvPr id="3" name="Picture 2"/>
          <p:cNvPicPr>
            <a:picLocks noChangeAspect="1"/>
          </p:cNvPicPr>
          <p:nvPr/>
        </p:nvPicPr>
        <p:blipFill>
          <a:blip r:embed="rId2"/>
          <a:stretch>
            <a:fillRect/>
          </a:stretch>
        </p:blipFill>
        <p:spPr>
          <a:xfrm>
            <a:off x="1118264" y="2354491"/>
            <a:ext cx="6782585" cy="2766477"/>
          </a:xfrm>
          <a:prstGeom prst="rect">
            <a:avLst/>
          </a:prstGeom>
        </p:spPr>
      </p:pic>
    </p:spTree>
    <p:extLst>
      <p:ext uri="{BB962C8B-B14F-4D97-AF65-F5344CB8AC3E}">
        <p14:creationId xmlns:p14="http://schemas.microsoft.com/office/powerpoint/2010/main" val="490770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10400" y="5494973"/>
            <a:ext cx="1842992" cy="1309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Title 3"/>
          <p:cNvSpPr>
            <a:spLocks noGrp="1"/>
          </p:cNvSpPr>
          <p:nvPr>
            <p:ph type="title"/>
          </p:nvPr>
        </p:nvSpPr>
        <p:spPr>
          <a:xfrm>
            <a:off x="0" y="1063229"/>
            <a:ext cx="9144000" cy="857250"/>
          </a:xfrm>
          <a:solidFill>
            <a:schemeClr val="accent6"/>
          </a:solidFill>
          <a:ln>
            <a:solidFill>
              <a:schemeClr val="accent6"/>
            </a:solidFill>
          </a:ln>
        </p:spPr>
        <p:txBody>
          <a:bodyPr>
            <a:normAutofit/>
          </a:bodyPr>
          <a:lstStyle/>
          <a:p>
            <a:pPr algn="ctr"/>
            <a:r>
              <a:rPr lang="en-US" sz="3600" dirty="0">
                <a:solidFill>
                  <a:schemeClr val="bg1"/>
                </a:solidFill>
                <a:effectLst>
                  <a:outerShdw blurRad="50800" dist="38100" dir="5400000" algn="t" rotWithShape="0">
                    <a:prstClr val="black">
                      <a:alpha val="40000"/>
                    </a:prstClr>
                  </a:outerShdw>
                </a:effectLst>
              </a:rPr>
              <a:t>Attainment Rates – Arkansas Rankings</a:t>
            </a:r>
          </a:p>
        </p:txBody>
      </p:sp>
      <p:sp>
        <p:nvSpPr>
          <p:cNvPr id="9" name="TextBox 8"/>
          <p:cNvSpPr txBox="1"/>
          <p:nvPr/>
        </p:nvSpPr>
        <p:spPr>
          <a:xfrm>
            <a:off x="2247754" y="5554980"/>
            <a:ext cx="4229043" cy="300082"/>
          </a:xfrm>
          <a:prstGeom prst="rect">
            <a:avLst/>
          </a:prstGeom>
          <a:noFill/>
        </p:spPr>
        <p:txBody>
          <a:bodyPr wrap="none" rtlCol="0">
            <a:spAutoFit/>
          </a:bodyPr>
          <a:lstStyle/>
          <a:p>
            <a:r>
              <a:rPr lang="en-US" sz="1350" dirty="0">
                <a:solidFill>
                  <a:prstClr val="black"/>
                </a:solidFill>
              </a:rPr>
              <a:t>http://strongernation.luminafoundation.org/report/</a:t>
            </a:r>
          </a:p>
        </p:txBody>
      </p:sp>
      <p:sp>
        <p:nvSpPr>
          <p:cNvPr id="6" name="Content Placeholder 2"/>
          <p:cNvSpPr txBox="1">
            <a:spLocks/>
          </p:cNvSpPr>
          <p:nvPr/>
        </p:nvSpPr>
        <p:spPr>
          <a:xfrm>
            <a:off x="479973" y="2043005"/>
            <a:ext cx="8373419" cy="3451968"/>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dirty="0">
              <a:solidFill>
                <a:prstClr val="black"/>
              </a:solidFill>
            </a:endParaRPr>
          </a:p>
          <a:p>
            <a:pPr marL="0" indent="0">
              <a:spcBef>
                <a:spcPts val="0"/>
              </a:spcBef>
              <a:buNone/>
            </a:pPr>
            <a:r>
              <a:rPr lang="en-US" sz="2400" dirty="0">
                <a:solidFill>
                  <a:prstClr val="black"/>
                </a:solidFill>
                <a:latin typeface="Georgia"/>
              </a:rPr>
              <a:t>Degree Attainment		</a:t>
            </a:r>
          </a:p>
          <a:p>
            <a:pPr marL="0" indent="0">
              <a:spcBef>
                <a:spcPts val="0"/>
              </a:spcBef>
              <a:buNone/>
            </a:pPr>
            <a:r>
              <a:rPr lang="en-US" sz="2400" dirty="0">
                <a:solidFill>
                  <a:prstClr val="black"/>
                </a:solidFill>
                <a:latin typeface="Georgia"/>
              </a:rPr>
              <a:t>	29.8%	</a:t>
            </a:r>
            <a:r>
              <a:rPr lang="en-US" sz="2400" dirty="0" smtClean="0">
                <a:solidFill>
                  <a:prstClr val="black"/>
                </a:solidFill>
                <a:latin typeface="Georgia"/>
              </a:rPr>
              <a:t>	48</a:t>
            </a:r>
            <a:r>
              <a:rPr lang="en-US" sz="2400" baseline="30000" dirty="0" smtClean="0">
                <a:solidFill>
                  <a:prstClr val="black"/>
                </a:solidFill>
                <a:latin typeface="Georgia"/>
              </a:rPr>
              <a:t>th   </a:t>
            </a:r>
            <a:r>
              <a:rPr lang="en-US" sz="2400" dirty="0" smtClean="0">
                <a:solidFill>
                  <a:prstClr val="black"/>
                </a:solidFill>
                <a:latin typeface="Georgia"/>
              </a:rPr>
              <a:t> </a:t>
            </a:r>
            <a:r>
              <a:rPr lang="en-US" sz="2400" dirty="0">
                <a:solidFill>
                  <a:prstClr val="black"/>
                </a:solidFill>
                <a:latin typeface="Georgia"/>
              </a:rPr>
              <a:t>(LA and WV)</a:t>
            </a:r>
          </a:p>
          <a:p>
            <a:pPr marL="0" indent="0">
              <a:spcBef>
                <a:spcPts val="0"/>
              </a:spcBef>
              <a:buNone/>
            </a:pPr>
            <a:r>
              <a:rPr lang="en-US" sz="2400" dirty="0">
                <a:solidFill>
                  <a:prstClr val="black"/>
                </a:solidFill>
                <a:latin typeface="Georgia"/>
              </a:rPr>
              <a:t>Certificate Attainment 	</a:t>
            </a:r>
          </a:p>
          <a:p>
            <a:pPr marL="0" indent="0">
              <a:spcBef>
                <a:spcPts val="0"/>
              </a:spcBef>
              <a:buNone/>
            </a:pPr>
            <a:r>
              <a:rPr lang="en-US" sz="2400" dirty="0">
                <a:solidFill>
                  <a:prstClr val="black"/>
                </a:solidFill>
                <a:latin typeface="Georgia"/>
              </a:rPr>
              <a:t>	9%		4</a:t>
            </a:r>
            <a:r>
              <a:rPr lang="en-US" sz="2400" baseline="30000" dirty="0">
                <a:solidFill>
                  <a:prstClr val="black"/>
                </a:solidFill>
                <a:latin typeface="Georgia"/>
              </a:rPr>
              <a:t>th</a:t>
            </a:r>
            <a:r>
              <a:rPr lang="en-US" sz="2400" dirty="0">
                <a:solidFill>
                  <a:prstClr val="black"/>
                </a:solidFill>
                <a:latin typeface="Georgia"/>
              </a:rPr>
              <a:t> 	 (LA, AZ, KY)</a:t>
            </a:r>
          </a:p>
          <a:p>
            <a:pPr marL="0" indent="0">
              <a:spcBef>
                <a:spcPts val="0"/>
              </a:spcBef>
              <a:buNone/>
            </a:pPr>
            <a:r>
              <a:rPr lang="en-US" sz="2400" dirty="0">
                <a:solidFill>
                  <a:prstClr val="black"/>
                </a:solidFill>
                <a:latin typeface="Georgia"/>
              </a:rPr>
              <a:t>Total Attainment	</a:t>
            </a:r>
            <a:r>
              <a:rPr lang="en-US" sz="2700" dirty="0">
                <a:solidFill>
                  <a:prstClr val="black"/>
                </a:solidFill>
                <a:latin typeface="Georgia"/>
              </a:rPr>
              <a:t>	</a:t>
            </a:r>
          </a:p>
          <a:p>
            <a:pPr marL="0" indent="0">
              <a:spcBef>
                <a:spcPts val="0"/>
              </a:spcBef>
              <a:buNone/>
            </a:pPr>
            <a:r>
              <a:rPr lang="en-US" sz="2700" dirty="0">
                <a:solidFill>
                  <a:prstClr val="black"/>
                </a:solidFill>
                <a:latin typeface="Georgia"/>
              </a:rPr>
              <a:t>	38.8%	45</a:t>
            </a:r>
            <a:r>
              <a:rPr lang="en-US" sz="2700" baseline="30000" dirty="0">
                <a:solidFill>
                  <a:prstClr val="black"/>
                </a:solidFill>
                <a:latin typeface="Georgia"/>
              </a:rPr>
              <a:t>th</a:t>
            </a:r>
            <a:r>
              <a:rPr lang="en-US" sz="2700" dirty="0">
                <a:solidFill>
                  <a:prstClr val="black"/>
                </a:solidFill>
                <a:latin typeface="Georgia"/>
              </a:rPr>
              <a:t>	 (WV, NV, MS, AL, ID) </a:t>
            </a:r>
          </a:p>
          <a:p>
            <a:pPr marL="342900" lvl="1" indent="0">
              <a:spcBef>
                <a:spcPts val="0"/>
              </a:spcBef>
              <a:buNone/>
            </a:pPr>
            <a:endParaRPr lang="en-US" sz="2700" dirty="0">
              <a:solidFill>
                <a:prstClr val="black"/>
              </a:solidFill>
              <a:latin typeface="Georgia"/>
            </a:endParaRPr>
          </a:p>
          <a:p>
            <a:pPr marL="0" indent="0">
              <a:spcBef>
                <a:spcPts val="0"/>
              </a:spcBef>
              <a:buNone/>
            </a:pPr>
            <a:endParaRPr lang="en-US" sz="2100" dirty="0">
              <a:solidFill>
                <a:prstClr val="black"/>
              </a:solidFill>
              <a:latin typeface="Georgia"/>
            </a:endParaRPr>
          </a:p>
          <a:p>
            <a:pPr marL="685800" lvl="2" indent="0">
              <a:spcBef>
                <a:spcPts val="0"/>
              </a:spcBef>
              <a:buNone/>
            </a:pPr>
            <a:endParaRPr lang="en-US" sz="1350" i="1" dirty="0">
              <a:solidFill>
                <a:prstClr val="black"/>
              </a:solidFill>
              <a:latin typeface="Georgia"/>
              <a:cs typeface="+mn-cs"/>
            </a:endParaRPr>
          </a:p>
          <a:p>
            <a:pPr lvl="2"/>
            <a:endParaRPr lang="en-US" sz="1800" dirty="0">
              <a:solidFill>
                <a:prstClr val="black"/>
              </a:solidFill>
            </a:endParaRPr>
          </a:p>
          <a:p>
            <a:pPr lvl="2"/>
            <a:endParaRPr lang="en-US" sz="1800" dirty="0">
              <a:solidFill>
                <a:prstClr val="black"/>
              </a:solidFill>
            </a:endParaRPr>
          </a:p>
        </p:txBody>
      </p:sp>
    </p:spTree>
    <p:extLst>
      <p:ext uri="{BB962C8B-B14F-4D97-AF65-F5344CB8AC3E}">
        <p14:creationId xmlns:p14="http://schemas.microsoft.com/office/powerpoint/2010/main" val="3887158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10400" y="5535929"/>
            <a:ext cx="1905000" cy="1309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 name="Title 3"/>
          <p:cNvSpPr>
            <a:spLocks noGrp="1"/>
          </p:cNvSpPr>
          <p:nvPr>
            <p:ph type="title"/>
          </p:nvPr>
        </p:nvSpPr>
        <p:spPr>
          <a:xfrm>
            <a:off x="0" y="1063229"/>
            <a:ext cx="9144000" cy="857250"/>
          </a:xfrm>
          <a:solidFill>
            <a:schemeClr val="accent6"/>
          </a:solidFill>
          <a:ln>
            <a:solidFill>
              <a:schemeClr val="accent6"/>
            </a:solidFill>
          </a:ln>
        </p:spPr>
        <p:txBody>
          <a:bodyPr>
            <a:normAutofit/>
          </a:bodyPr>
          <a:lstStyle/>
          <a:p>
            <a:pPr algn="ctr"/>
            <a:r>
              <a:rPr lang="en-US" sz="3600" dirty="0">
                <a:solidFill>
                  <a:schemeClr val="bg1"/>
                </a:solidFill>
                <a:effectLst>
                  <a:outerShdw blurRad="50800" dist="38100" dir="5400000" algn="t" rotWithShape="0">
                    <a:prstClr val="black">
                      <a:alpha val="40000"/>
                    </a:prstClr>
                  </a:outerShdw>
                </a:effectLst>
              </a:rPr>
              <a:t>Attainment Gap</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9293" y="2931795"/>
            <a:ext cx="4115515" cy="2243852"/>
          </a:xfrm>
          <a:prstGeom prst="rect">
            <a:avLst/>
          </a:prstGeom>
          <a:noFill/>
          <a:ln>
            <a:noFill/>
          </a:ln>
        </p:spPr>
      </p:pic>
      <p:pic>
        <p:nvPicPr>
          <p:cNvPr id="8" name="Picture 7"/>
          <p:cNvPicPr>
            <a:picLocks noChangeAspect="1"/>
          </p:cNvPicPr>
          <p:nvPr/>
        </p:nvPicPr>
        <p:blipFill>
          <a:blip r:embed="rId3"/>
          <a:stretch>
            <a:fillRect/>
          </a:stretch>
        </p:blipFill>
        <p:spPr>
          <a:xfrm>
            <a:off x="4439904" y="3026093"/>
            <a:ext cx="4700862" cy="2211704"/>
          </a:xfrm>
          <a:prstGeom prst="rect">
            <a:avLst/>
          </a:prstGeom>
        </p:spPr>
      </p:pic>
      <p:cxnSp>
        <p:nvCxnSpPr>
          <p:cNvPr id="5" name="Straight Connector 4"/>
          <p:cNvCxnSpPr/>
          <p:nvPr/>
        </p:nvCxnSpPr>
        <p:spPr>
          <a:xfrm>
            <a:off x="4405614" y="1920478"/>
            <a:ext cx="0" cy="4080272"/>
          </a:xfrm>
          <a:prstGeom prst="line">
            <a:avLst/>
          </a:prstGeom>
          <a:ln w="317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85912" y="2203132"/>
            <a:ext cx="1548822" cy="300082"/>
          </a:xfrm>
          <a:prstGeom prst="rect">
            <a:avLst/>
          </a:prstGeom>
          <a:noFill/>
        </p:spPr>
        <p:txBody>
          <a:bodyPr wrap="none" rtlCol="0">
            <a:spAutoFit/>
          </a:bodyPr>
          <a:lstStyle/>
          <a:p>
            <a:r>
              <a:rPr lang="en-US" sz="1350" dirty="0">
                <a:solidFill>
                  <a:prstClr val="black"/>
                </a:solidFill>
              </a:rPr>
              <a:t>2013 Census Data</a:t>
            </a:r>
          </a:p>
        </p:txBody>
      </p:sp>
      <p:sp>
        <p:nvSpPr>
          <p:cNvPr id="11" name="TextBox 10"/>
          <p:cNvSpPr txBox="1"/>
          <p:nvPr/>
        </p:nvSpPr>
        <p:spPr>
          <a:xfrm>
            <a:off x="6226493" y="2203132"/>
            <a:ext cx="1550424" cy="300082"/>
          </a:xfrm>
          <a:prstGeom prst="rect">
            <a:avLst/>
          </a:prstGeom>
          <a:noFill/>
        </p:spPr>
        <p:txBody>
          <a:bodyPr wrap="none" rtlCol="0">
            <a:spAutoFit/>
          </a:bodyPr>
          <a:lstStyle/>
          <a:p>
            <a:r>
              <a:rPr lang="en-US" sz="1350" dirty="0">
                <a:solidFill>
                  <a:prstClr val="black"/>
                </a:solidFill>
              </a:rPr>
              <a:t>2014 Census Data</a:t>
            </a:r>
          </a:p>
        </p:txBody>
      </p:sp>
    </p:spTree>
    <p:extLst>
      <p:ext uri="{BB962C8B-B14F-4D97-AF65-F5344CB8AC3E}">
        <p14:creationId xmlns:p14="http://schemas.microsoft.com/office/powerpoint/2010/main" val="25480749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3229"/>
            <a:ext cx="9144000" cy="857250"/>
          </a:xfrm>
          <a:solidFill>
            <a:schemeClr val="tx1"/>
          </a:solidFill>
        </p:spPr>
        <p:txBody>
          <a:bodyPr/>
          <a:lstStyle/>
          <a:p>
            <a:r>
              <a:rPr lang="en-US" dirty="0" smtClean="0"/>
              <a:t>Economic Value</a:t>
            </a:r>
            <a:endParaRPr lang="en-US" dirty="0"/>
          </a:p>
        </p:txBody>
      </p:sp>
      <p:sp>
        <p:nvSpPr>
          <p:cNvPr id="9" name="Content Placeholder 2"/>
          <p:cNvSpPr txBox="1">
            <a:spLocks/>
          </p:cNvSpPr>
          <p:nvPr/>
        </p:nvSpPr>
        <p:spPr>
          <a:xfrm>
            <a:off x="462082" y="2084749"/>
            <a:ext cx="8373419" cy="3653000"/>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dirty="0">
              <a:solidFill>
                <a:prstClr val="black"/>
              </a:solidFill>
            </a:endParaRPr>
          </a:p>
          <a:p>
            <a:pPr marL="0" indent="0">
              <a:spcBef>
                <a:spcPts val="0"/>
              </a:spcBef>
              <a:buNone/>
            </a:pPr>
            <a:r>
              <a:rPr lang="en-US" sz="3000" dirty="0">
                <a:solidFill>
                  <a:prstClr val="black"/>
                </a:solidFill>
                <a:latin typeface="Georgia"/>
              </a:rPr>
              <a:t>What is the value of a degree? </a:t>
            </a:r>
          </a:p>
          <a:p>
            <a:pPr marL="0" indent="0">
              <a:spcBef>
                <a:spcPts val="0"/>
              </a:spcBef>
              <a:buNone/>
            </a:pPr>
            <a:endParaRPr lang="en-US" sz="2100" dirty="0">
              <a:solidFill>
                <a:prstClr val="black"/>
              </a:solidFill>
              <a:latin typeface="Georgia"/>
            </a:endParaRPr>
          </a:p>
          <a:p>
            <a:pPr marL="685800" lvl="2" indent="0">
              <a:spcBef>
                <a:spcPts val="0"/>
              </a:spcBef>
              <a:buNone/>
            </a:pPr>
            <a:endParaRPr lang="en-US" sz="1350" i="1" dirty="0">
              <a:solidFill>
                <a:prstClr val="black"/>
              </a:solidFill>
              <a:latin typeface="Georgia"/>
              <a:cs typeface="+mn-cs"/>
            </a:endParaRPr>
          </a:p>
          <a:p>
            <a:pPr lvl="2"/>
            <a:endParaRPr lang="en-US" sz="1800" dirty="0">
              <a:solidFill>
                <a:prstClr val="black"/>
              </a:solidFill>
            </a:endParaRPr>
          </a:p>
          <a:p>
            <a:pPr lvl="2"/>
            <a:endParaRPr lang="en-US" sz="1800" dirty="0">
              <a:solidFill>
                <a:prstClr val="black"/>
              </a:solidFill>
            </a:endParaRPr>
          </a:p>
        </p:txBody>
      </p:sp>
      <p:pic>
        <p:nvPicPr>
          <p:cNvPr id="3" name="Picture 2"/>
          <p:cNvPicPr>
            <a:picLocks noChangeAspect="1"/>
          </p:cNvPicPr>
          <p:nvPr/>
        </p:nvPicPr>
        <p:blipFill>
          <a:blip r:embed="rId2"/>
          <a:stretch>
            <a:fillRect/>
          </a:stretch>
        </p:blipFill>
        <p:spPr>
          <a:xfrm>
            <a:off x="1516068" y="3065733"/>
            <a:ext cx="5013941" cy="2589149"/>
          </a:xfrm>
          <a:prstGeom prst="rect">
            <a:avLst/>
          </a:prstGeom>
        </p:spPr>
      </p:pic>
    </p:spTree>
    <p:extLst>
      <p:ext uri="{BB962C8B-B14F-4D97-AF65-F5344CB8AC3E}">
        <p14:creationId xmlns:p14="http://schemas.microsoft.com/office/powerpoint/2010/main" val="3570691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3229"/>
            <a:ext cx="9144000" cy="857250"/>
          </a:xfrm>
          <a:solidFill>
            <a:schemeClr val="tx1"/>
          </a:solidFill>
        </p:spPr>
        <p:txBody>
          <a:bodyPr/>
          <a:lstStyle/>
          <a:p>
            <a:r>
              <a:rPr lang="en-US" dirty="0" smtClean="0"/>
              <a:t>Economic Value</a:t>
            </a:r>
            <a:endParaRPr lang="en-US" dirty="0"/>
          </a:p>
        </p:txBody>
      </p:sp>
      <p:pic>
        <p:nvPicPr>
          <p:cNvPr id="5" name="Picture 4"/>
          <p:cNvPicPr>
            <a:picLocks noChangeAspect="1"/>
          </p:cNvPicPr>
          <p:nvPr/>
        </p:nvPicPr>
        <p:blipFill>
          <a:blip r:embed="rId2"/>
          <a:stretch>
            <a:fillRect/>
          </a:stretch>
        </p:blipFill>
        <p:spPr>
          <a:xfrm>
            <a:off x="715700" y="2013390"/>
            <a:ext cx="7320672" cy="3877036"/>
          </a:xfrm>
          <a:prstGeom prst="rect">
            <a:avLst/>
          </a:prstGeom>
        </p:spPr>
      </p:pic>
    </p:spTree>
    <p:extLst>
      <p:ext uri="{BB962C8B-B14F-4D97-AF65-F5344CB8AC3E}">
        <p14:creationId xmlns:p14="http://schemas.microsoft.com/office/powerpoint/2010/main" val="3658462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Main Under Construction</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826"/>
          <a:stretch/>
        </p:blipFill>
        <p:spPr>
          <a:xfrm>
            <a:off x="233575" y="2082369"/>
            <a:ext cx="4815068" cy="3660573"/>
          </a:xfrm>
          <a:prstGeom prst="rect">
            <a:avLst/>
          </a:prstGeom>
        </p:spPr>
      </p:pic>
      <p:pic>
        <p:nvPicPr>
          <p:cNvPr id="1028" name="Picture 4" descr="http://animations.fg-a.com/1-under-construc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2855" y="4068253"/>
            <a:ext cx="2643188" cy="18145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79868" y="2162267"/>
            <a:ext cx="3588798" cy="2377574"/>
          </a:xfrm>
          <a:prstGeom prst="rect">
            <a:avLst/>
          </a:prstGeom>
          <a:noFill/>
        </p:spPr>
        <p:txBody>
          <a:bodyPr wrap="square" rtlCol="0">
            <a:spAutoFit/>
          </a:bodyPr>
          <a:lstStyle/>
          <a:p>
            <a:pPr marL="214313" indent="-214313">
              <a:buFont typeface="Arial" panose="020B0604020202020204" pitchFamily="34" charset="0"/>
              <a:buChar char="•"/>
            </a:pPr>
            <a:r>
              <a:rPr lang="en-US" dirty="0">
                <a:solidFill>
                  <a:prstClr val="black"/>
                </a:solidFill>
              </a:rPr>
              <a:t>Large construction equipment on site</a:t>
            </a:r>
          </a:p>
          <a:p>
            <a:pPr marL="214313" indent="-214313">
              <a:buFont typeface="Arial" panose="020B0604020202020204" pitchFamily="34" charset="0"/>
              <a:buChar char="•"/>
            </a:pPr>
            <a:r>
              <a:rPr lang="en-US" dirty="0">
                <a:solidFill>
                  <a:prstClr val="black"/>
                </a:solidFill>
              </a:rPr>
              <a:t>Unable to provide any guest parking </a:t>
            </a:r>
          </a:p>
          <a:p>
            <a:pPr marL="214313" indent="-214313">
              <a:buFont typeface="Arial" panose="020B0604020202020204" pitchFamily="34" charset="0"/>
              <a:buChar char="•"/>
            </a:pPr>
            <a:r>
              <a:rPr lang="en-US" dirty="0">
                <a:solidFill>
                  <a:prstClr val="black"/>
                </a:solidFill>
              </a:rPr>
              <a:t>Due to noise level, not ideal for outside meetings at this time</a:t>
            </a:r>
            <a:endParaRPr lang="en-US" sz="1350" dirty="0">
              <a:solidFill>
                <a:prstClr val="black"/>
              </a:solidFill>
            </a:endParaRPr>
          </a:p>
          <a:p>
            <a:pPr marL="214313" indent="-214313">
              <a:buFont typeface="Arial" panose="020B0604020202020204" pitchFamily="34" charset="0"/>
              <a:buChar char="•"/>
            </a:pPr>
            <a:endParaRPr lang="en-US" sz="1350" dirty="0">
              <a:solidFill>
                <a:prstClr val="black"/>
              </a:solidFill>
            </a:endParaRPr>
          </a:p>
          <a:p>
            <a:pPr marL="214313" indent="-214313">
              <a:buFont typeface="Arial" panose="020B0604020202020204" pitchFamily="34" charset="0"/>
              <a:buChar char="•"/>
            </a:pPr>
            <a:endParaRPr lang="en-US" sz="1350" dirty="0">
              <a:solidFill>
                <a:prstClr val="black"/>
              </a:solidFill>
            </a:endParaRPr>
          </a:p>
          <a:p>
            <a:endParaRPr lang="en-US" sz="1350" dirty="0">
              <a:solidFill>
                <a:prstClr val="black"/>
              </a:solidFill>
            </a:endParaRPr>
          </a:p>
        </p:txBody>
      </p:sp>
    </p:spTree>
    <p:extLst>
      <p:ext uri="{BB962C8B-B14F-4D97-AF65-F5344CB8AC3E}">
        <p14:creationId xmlns:p14="http://schemas.microsoft.com/office/powerpoint/2010/main" val="37733007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857250"/>
          </a:xfrm>
          <a:solidFill>
            <a:srgbClr val="C00000"/>
          </a:solidFill>
        </p:spPr>
        <p:txBody>
          <a:bodyPr/>
          <a:lstStyle/>
          <a:p>
            <a:r>
              <a:rPr lang="en-US" dirty="0" smtClean="0"/>
              <a:t>Upcoming Dates</a:t>
            </a:r>
            <a:endParaRPr lang="en-US" dirty="0"/>
          </a:p>
        </p:txBody>
      </p:sp>
      <p:sp>
        <p:nvSpPr>
          <p:cNvPr id="9" name="Content Placeholder 2"/>
          <p:cNvSpPr txBox="1">
            <a:spLocks/>
          </p:cNvSpPr>
          <p:nvPr/>
        </p:nvSpPr>
        <p:spPr>
          <a:xfrm>
            <a:off x="813324" y="2521959"/>
            <a:ext cx="7988886" cy="3152537"/>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a:solidFill>
                  <a:prstClr val="black"/>
                </a:solidFill>
              </a:rPr>
              <a:t>Deadline to apply for the Academic Challenge Scholarship – June 1</a:t>
            </a:r>
          </a:p>
          <a:p>
            <a:r>
              <a:rPr lang="en-US" sz="2100" dirty="0">
                <a:solidFill>
                  <a:prstClr val="black"/>
                </a:solidFill>
              </a:rPr>
              <a:t>Institution Budget Hearings – June 7 to June 17</a:t>
            </a:r>
          </a:p>
          <a:p>
            <a:r>
              <a:rPr lang="en-US" sz="2100" dirty="0">
                <a:solidFill>
                  <a:prstClr val="black"/>
                </a:solidFill>
              </a:rPr>
              <a:t>Placement Policy Implementation Workshop – June 15</a:t>
            </a:r>
          </a:p>
          <a:p>
            <a:r>
              <a:rPr lang="en-US" sz="2100" dirty="0">
                <a:solidFill>
                  <a:prstClr val="black"/>
                </a:solidFill>
              </a:rPr>
              <a:t>Board Retreat – June 21 to 22 </a:t>
            </a:r>
          </a:p>
          <a:p>
            <a:r>
              <a:rPr lang="en-US" sz="2100" dirty="0">
                <a:solidFill>
                  <a:prstClr val="black"/>
                </a:solidFill>
              </a:rPr>
              <a:t>Master Plan Work Groups –  </a:t>
            </a:r>
          </a:p>
          <a:p>
            <a:pPr marL="0" indent="0">
              <a:buNone/>
            </a:pPr>
            <a:r>
              <a:rPr lang="en-US" sz="2100" dirty="0">
                <a:solidFill>
                  <a:prstClr val="black"/>
                </a:solidFill>
              </a:rPr>
              <a:t>    </a:t>
            </a:r>
            <a:r>
              <a:rPr lang="en-US" sz="2100" dirty="0">
                <a:solidFill>
                  <a:prstClr val="black"/>
                </a:solidFill>
                <a:hlinkClick r:id="rId2"/>
              </a:rPr>
              <a:t>http://www.adhe.edu/institutions/master-plan/calendar/</a:t>
            </a:r>
            <a:r>
              <a:rPr lang="en-US" sz="2100" dirty="0">
                <a:solidFill>
                  <a:prstClr val="black"/>
                </a:solidFill>
              </a:rPr>
              <a:t> </a:t>
            </a:r>
          </a:p>
          <a:p>
            <a:endParaRPr lang="en-US" sz="2100" dirty="0">
              <a:solidFill>
                <a:prstClr val="black"/>
              </a:solidFill>
            </a:endParaRPr>
          </a:p>
        </p:txBody>
      </p:sp>
    </p:spTree>
    <p:extLst>
      <p:ext uri="{BB962C8B-B14F-4D97-AF65-F5344CB8AC3E}">
        <p14:creationId xmlns:p14="http://schemas.microsoft.com/office/powerpoint/2010/main" val="3182860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a:t>Needs-based Elements – Two-Year Colleges</a:t>
            </a:r>
          </a:p>
        </p:txBody>
      </p:sp>
      <p:sp>
        <p:nvSpPr>
          <p:cNvPr id="4" name="TextBox 3"/>
          <p:cNvSpPr txBox="1"/>
          <p:nvPr/>
        </p:nvSpPr>
        <p:spPr>
          <a:xfrm>
            <a:off x="517071" y="2056686"/>
            <a:ext cx="8077200" cy="4154984"/>
          </a:xfrm>
          <a:prstGeom prst="rect">
            <a:avLst/>
          </a:prstGeom>
          <a:noFill/>
        </p:spPr>
        <p:txBody>
          <a:bodyPr wrap="square" rtlCol="0">
            <a:spAutoFit/>
          </a:bodyPr>
          <a:lstStyle/>
          <a:p>
            <a:pPr lvl="0"/>
            <a:endParaRPr lang="en-US" sz="2400" dirty="0" smtClean="0">
              <a:latin typeface="Times New Roman" pitchFamily="18" charset="0"/>
              <a:cs typeface="Times New Roman" pitchFamily="18" charset="0"/>
            </a:endParaRPr>
          </a:p>
          <a:p>
            <a:pPr lvl="0"/>
            <a:r>
              <a:rPr lang="en-US" sz="2400" u="sng" dirty="0" smtClean="0">
                <a:latin typeface="Times New Roman" pitchFamily="18" charset="0"/>
                <a:cs typeface="Times New Roman" pitchFamily="18" charset="0"/>
              </a:rPr>
              <a:t>Faculty </a:t>
            </a:r>
            <a:r>
              <a:rPr lang="en-US" sz="2400" u="sng" dirty="0">
                <a:latin typeface="Times New Roman" pitchFamily="18" charset="0"/>
                <a:cs typeface="Times New Roman" pitchFamily="18" charset="0"/>
              </a:rPr>
              <a:t>Salaries</a:t>
            </a:r>
            <a:r>
              <a:rPr lang="en-US" sz="2400" dirty="0">
                <a:latin typeface="Times New Roman" pitchFamily="18" charset="0"/>
                <a:cs typeface="Times New Roman" pitchFamily="18" charset="0"/>
              </a:rPr>
              <a:t>: The total FTE faculty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adjusted for part-time </a:t>
            </a:r>
            <a:r>
              <a:rPr lang="en-US" sz="2400" dirty="0" smtClean="0">
                <a:latin typeface="Times New Roman" pitchFamily="18" charset="0"/>
                <a:cs typeface="Times New Roman" pitchFamily="18" charset="0"/>
              </a:rPr>
              <a:t>faculty.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p>
          <a:p>
            <a:pPr lvl="0"/>
            <a:r>
              <a:rPr lang="en-US" sz="2400" dirty="0">
                <a:latin typeface="Times New Roman" pitchFamily="18" charset="0"/>
                <a:cs typeface="Times New Roman" pitchFamily="18" charset="0"/>
              </a:rPr>
              <a:t>Institutions with &lt; 3,000 FTE </a:t>
            </a:r>
            <a:r>
              <a:rPr lang="en-US" sz="2400" dirty="0" smtClean="0">
                <a:latin typeface="Times New Roman" pitchFamily="18" charset="0"/>
                <a:cs typeface="Times New Roman" pitchFamily="18" charset="0"/>
              </a:rPr>
              <a:t>students</a:t>
            </a:r>
          </a:p>
          <a:p>
            <a:pPr marL="342900" indent="-342900">
              <a:buFont typeface="Arial" pitchFamily="34" charset="0"/>
              <a:buChar char="•"/>
            </a:pP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total FTE faculty, seventy (70) percent are considered full-time and thirty (30) percent are considered part-time.  </a:t>
            </a:r>
            <a:endParaRPr lang="en-US" sz="2000" dirty="0" smtClean="0">
              <a:latin typeface="Times New Roman" pitchFamily="18" charset="0"/>
              <a:cs typeface="Times New Roman" pitchFamily="18" charset="0"/>
            </a:endParaRPr>
          </a:p>
          <a:p>
            <a:pPr marL="800100" lvl="1" indent="-342900">
              <a:buFont typeface="Arial" pitchFamily="34" charset="0"/>
              <a:buChar char="•"/>
            </a:pPr>
            <a:r>
              <a:rPr lang="en-US" sz="2000" dirty="0" smtClean="0">
                <a:latin typeface="Times New Roman" pitchFamily="18" charset="0"/>
                <a:cs typeface="Times New Roman" pitchFamily="18" charset="0"/>
              </a:rPr>
              <a:t>Full-time salary is equal </a:t>
            </a:r>
            <a:r>
              <a:rPr lang="en-US" sz="2000" dirty="0">
                <a:latin typeface="Times New Roman" pitchFamily="18" charset="0"/>
                <a:cs typeface="Times New Roman" pitchFamily="18" charset="0"/>
              </a:rPr>
              <a:t>to the projected SREB average for </a:t>
            </a:r>
            <a:r>
              <a:rPr lang="en-US" sz="2000" dirty="0" smtClean="0">
                <a:latin typeface="Times New Roman" pitchFamily="18" charset="0"/>
                <a:cs typeface="Times New Roman" pitchFamily="18" charset="0"/>
              </a:rPr>
              <a:t>2017-19.  </a:t>
            </a:r>
          </a:p>
          <a:p>
            <a:pPr marL="800100" lvl="1" indent="-342900">
              <a:buFont typeface="Arial" pitchFamily="34" charset="0"/>
              <a:buChar char="•"/>
            </a:pPr>
            <a:r>
              <a:rPr lang="en-US" sz="2000" dirty="0" smtClean="0">
                <a:latin typeface="Times New Roman" pitchFamily="18" charset="0"/>
                <a:cs typeface="Times New Roman" pitchFamily="18" charset="0"/>
              </a:rPr>
              <a:t>Part-time salary is </a:t>
            </a:r>
            <a:r>
              <a:rPr lang="en-US" sz="2000" dirty="0">
                <a:latin typeface="Times New Roman" pitchFamily="18" charset="0"/>
                <a:cs typeface="Times New Roman" pitchFamily="18" charset="0"/>
              </a:rPr>
              <a:t>equal to fifty (50) percent of the calculated full-time salary</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pPr marL="342900" indent="-342900">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293134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Credentials Awarded</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ctr"/>
            <a:r>
              <a:rPr lang="en-US" dirty="0" smtClean="0"/>
              <a:t>AHECB Meeting of April 22, 2016</a:t>
            </a:r>
            <a:endParaRPr lang="en-US" dirty="0"/>
          </a:p>
        </p:txBody>
      </p:sp>
    </p:spTree>
    <p:extLst>
      <p:ext uri="{BB962C8B-B14F-4D97-AF65-F5344CB8AC3E}">
        <p14:creationId xmlns:p14="http://schemas.microsoft.com/office/powerpoint/2010/main" val="24521134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 Marla Strecker</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ctr"/>
            <a:r>
              <a:rPr lang="en-US" dirty="0" smtClean="0"/>
              <a:t>Senior Associate Director, Research &amp; Technology</a:t>
            </a:r>
            <a:endParaRPr lang="en-US" dirty="0"/>
          </a:p>
        </p:txBody>
      </p:sp>
    </p:spTree>
    <p:extLst>
      <p:ext uri="{BB962C8B-B14F-4D97-AF65-F5344CB8AC3E}">
        <p14:creationId xmlns:p14="http://schemas.microsoft.com/office/powerpoint/2010/main" val="286804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457200"/>
            <a:ext cx="9144000" cy="1323439"/>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Credentials Awarded </a:t>
            </a:r>
          </a:p>
          <a:p>
            <a:pPr algn="ctr"/>
            <a:r>
              <a:rPr lang="en-US" sz="4000" b="1" dirty="0" smtClean="0">
                <a:solidFill>
                  <a:prstClr val="white"/>
                </a:solidFill>
                <a:latin typeface="Times New Roman" pitchFamily="18" charset="0"/>
                <a:cs typeface="Times New Roman" pitchFamily="18" charset="0"/>
              </a:rPr>
              <a:t>Increases to 41,807 </a:t>
            </a:r>
            <a:endParaRPr lang="en-US" sz="40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3628"/>
            <a:ext cx="9144000" cy="4876800"/>
          </a:xfrm>
          <a:prstGeom prst="rect">
            <a:avLst/>
          </a:prstGeom>
        </p:spPr>
      </p:pic>
    </p:spTree>
    <p:extLst>
      <p:ext uri="{BB962C8B-B14F-4D97-AF65-F5344CB8AC3E}">
        <p14:creationId xmlns:p14="http://schemas.microsoft.com/office/powerpoint/2010/main" val="13908900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1323439"/>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Credentials Awarded </a:t>
            </a:r>
          </a:p>
          <a:p>
            <a:pPr algn="ctr"/>
            <a:r>
              <a:rPr lang="en-US" sz="4000" b="1" dirty="0" smtClean="0">
                <a:solidFill>
                  <a:prstClr val="white"/>
                </a:solidFill>
                <a:latin typeface="Times New Roman" pitchFamily="18" charset="0"/>
                <a:cs typeface="Times New Roman" pitchFamily="18" charset="0"/>
              </a:rPr>
              <a:t>Growth: 1-year &amp; 5-year </a:t>
            </a:r>
            <a:endParaRPr lang="en-US" sz="4000" b="1" dirty="0">
              <a:solidFill>
                <a:prstClr val="white"/>
              </a:solidFill>
              <a:latin typeface="Times New Roman" pitchFamily="18" charset="0"/>
              <a:cs typeface="Times New Roman" pitchFamily="18" charset="0"/>
            </a:endParaRPr>
          </a:p>
        </p:txBody>
      </p:sp>
      <p:pic>
        <p:nvPicPr>
          <p:cNvPr id="62" name="Picture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26" y="2590800"/>
            <a:ext cx="9041674" cy="2941867"/>
          </a:xfrm>
          <a:prstGeom prst="rect">
            <a:avLst/>
          </a:prstGeom>
        </p:spPr>
      </p:pic>
    </p:spTree>
    <p:extLst>
      <p:ext uri="{BB962C8B-B14F-4D97-AF65-F5344CB8AC3E}">
        <p14:creationId xmlns:p14="http://schemas.microsoft.com/office/powerpoint/2010/main" val="26038548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Credentials Awarded by Institution Type</a:t>
            </a:r>
            <a:endParaRPr lang="en-US" sz="3600" b="1" dirty="0">
              <a:solidFill>
                <a:prstClr val="white"/>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9144000" cy="4696408"/>
          </a:xfrm>
          <a:prstGeom prst="rect">
            <a:avLst/>
          </a:prstGeom>
        </p:spPr>
      </p:pic>
    </p:spTree>
    <p:extLst>
      <p:ext uri="{BB962C8B-B14F-4D97-AF65-F5344CB8AC3E}">
        <p14:creationId xmlns:p14="http://schemas.microsoft.com/office/powerpoint/2010/main" val="4512229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1200329"/>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Credentials Awarded by Degree Level</a:t>
            </a:r>
          </a:p>
          <a:p>
            <a:pPr algn="ctr"/>
            <a:r>
              <a:rPr lang="en-US" sz="3600" b="1" dirty="0" smtClean="0">
                <a:solidFill>
                  <a:prstClr val="white"/>
                </a:solidFill>
                <a:latin typeface="Times New Roman" pitchFamily="18" charset="0"/>
                <a:cs typeface="Times New Roman" pitchFamily="18" charset="0"/>
              </a:rPr>
              <a:t>Growth: 1-year &amp; 5-year</a:t>
            </a:r>
            <a:endParaRPr lang="en-US" sz="3600" b="1" dirty="0">
              <a:solidFill>
                <a:prstClr val="white"/>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9" y="1981200"/>
            <a:ext cx="9144000" cy="4189644"/>
          </a:xfrm>
          <a:prstGeom prst="rect">
            <a:avLst/>
          </a:prstGeom>
        </p:spPr>
      </p:pic>
    </p:spTree>
    <p:extLst>
      <p:ext uri="{BB962C8B-B14F-4D97-AF65-F5344CB8AC3E}">
        <p14:creationId xmlns:p14="http://schemas.microsoft.com/office/powerpoint/2010/main" val="36336097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Credentials Awarded by Degree Level</a:t>
            </a:r>
            <a:endParaRPr lang="en-US" sz="3600" b="1" dirty="0">
              <a:solidFill>
                <a:prstClr val="white"/>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19200"/>
            <a:ext cx="7208187" cy="5208885"/>
          </a:xfrm>
          <a:prstGeom prst="rect">
            <a:avLst/>
          </a:prstGeom>
        </p:spPr>
      </p:pic>
    </p:spTree>
    <p:extLst>
      <p:ext uri="{BB962C8B-B14F-4D97-AF65-F5344CB8AC3E}">
        <p14:creationId xmlns:p14="http://schemas.microsoft.com/office/powerpoint/2010/main" val="22526817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1200329"/>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Enrollments &amp; Credentials: </a:t>
            </a:r>
          </a:p>
          <a:p>
            <a:pPr algn="ctr"/>
            <a:r>
              <a:rPr lang="en-US" sz="3600" b="1" dirty="0" smtClean="0">
                <a:solidFill>
                  <a:prstClr val="white"/>
                </a:solidFill>
                <a:latin typeface="Times New Roman" pitchFamily="18" charset="0"/>
                <a:cs typeface="Times New Roman" pitchFamily="18" charset="0"/>
              </a:rPr>
              <a:t>Past Five Years</a:t>
            </a:r>
            <a:endParaRPr lang="en-US" sz="3600" b="1" dirty="0">
              <a:solidFill>
                <a:prstClr val="white"/>
              </a:solidFill>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1752601" y="2362199"/>
          <a:ext cx="6172199" cy="3728145"/>
        </p:xfrm>
        <a:graphic>
          <a:graphicData uri="http://schemas.openxmlformats.org/drawingml/2006/table">
            <a:tbl>
              <a:tblPr firstRow="1" firstCol="1" lastRow="1" lastCol="1" bandRow="1" bandCol="1"/>
              <a:tblGrid>
                <a:gridCol w="2703797"/>
                <a:gridCol w="1764474"/>
                <a:gridCol w="1703928"/>
              </a:tblGrid>
              <a:tr h="785330">
                <a:tc>
                  <a:txBody>
                    <a:bodyPr/>
                    <a:lstStyle/>
                    <a:p>
                      <a:pPr marL="54610" marR="0">
                        <a:spcBef>
                          <a:spcPts val="275"/>
                        </a:spcBef>
                        <a:spcAft>
                          <a:spcPts val="0"/>
                        </a:spcAft>
                      </a:pPr>
                      <a:r>
                        <a:rPr lang="en-US" sz="2400" dirty="0" smtClean="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Institution</a:t>
                      </a:r>
                      <a:r>
                        <a:rPr lang="en-US" sz="2400" spc="-10" dirty="0" smtClean="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Type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55245" marR="0">
                        <a:spcBef>
                          <a:spcPts val="275"/>
                        </a:spcBef>
                        <a:spcAft>
                          <a:spcPts val="0"/>
                        </a:spcAft>
                      </a:pPr>
                      <a:r>
                        <a:rPr lang="en-US" sz="2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Enrollments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56515" marR="0">
                        <a:spcBef>
                          <a:spcPts val="275"/>
                        </a:spcBef>
                        <a:spcAft>
                          <a:spcPts val="0"/>
                        </a:spcAft>
                      </a:pPr>
                      <a:r>
                        <a:rPr lang="en-US" sz="2400" spc="-5"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Credentials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760282">
                <a:tc>
                  <a:txBody>
                    <a:bodyPr/>
                    <a:lstStyle/>
                    <a:p>
                      <a:pPr marL="47625" marR="0">
                        <a:spcBef>
                          <a:spcPts val="620"/>
                        </a:spcBef>
                        <a:spcAft>
                          <a:spcPts val="0"/>
                        </a:spcAft>
                      </a:pPr>
                      <a:r>
                        <a:rPr lang="en-US" sz="2400" dirty="0" smtClean="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4-Year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355600" marR="0">
                        <a:spcBef>
                          <a:spcPts val="620"/>
                        </a:spcBef>
                        <a:spcAft>
                          <a:spcPts val="0"/>
                        </a:spcAft>
                      </a:pPr>
                      <a:r>
                        <a:rPr lang="en-US" sz="2400" spc="-5" dirty="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285750" marR="0">
                        <a:spcBef>
                          <a:spcPts val="620"/>
                        </a:spcBef>
                        <a:spcAft>
                          <a:spcPts val="0"/>
                        </a:spcAft>
                      </a:pPr>
                      <a:r>
                        <a:rPr lang="en-US" sz="2400" spc="-5" dirty="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5.9%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727511">
                <a:tc>
                  <a:txBody>
                    <a:bodyPr/>
                    <a:lstStyle/>
                    <a:p>
                      <a:pPr marL="47625" marR="0">
                        <a:spcBef>
                          <a:spcPts val="570"/>
                        </a:spcBef>
                        <a:spcAft>
                          <a:spcPts val="0"/>
                        </a:spcAft>
                      </a:pPr>
                      <a:r>
                        <a:rPr lang="en-US" sz="2400" dirty="0" smtClean="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2</a:t>
                      </a:r>
                      <a:r>
                        <a:rPr lang="en-US" sz="2400" spc="-5" dirty="0" smtClean="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a:t>
                      </a:r>
                      <a:r>
                        <a:rPr lang="en-US" sz="2400" dirty="0" smtClean="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Year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265430" marR="0">
                        <a:spcBef>
                          <a:spcPts val="570"/>
                        </a:spcBef>
                        <a:spcAft>
                          <a:spcPts val="0"/>
                        </a:spcAft>
                      </a:pPr>
                      <a:r>
                        <a:rPr lang="en-US" sz="2400" dirty="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-15.5%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285750" marR="0">
                        <a:spcBef>
                          <a:spcPts val="570"/>
                        </a:spcBef>
                        <a:spcAft>
                          <a:spcPts val="0"/>
                        </a:spcAft>
                      </a:pPr>
                      <a:r>
                        <a:rPr lang="en-US" sz="2400" spc="-5" dirty="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7.4%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727511">
                <a:tc>
                  <a:txBody>
                    <a:bodyPr/>
                    <a:lstStyle/>
                    <a:p>
                      <a:pPr marL="47625" marR="0">
                        <a:spcBef>
                          <a:spcPts val="570"/>
                        </a:spcBef>
                        <a:spcAft>
                          <a:spcPts val="0"/>
                        </a:spcAft>
                      </a:pPr>
                      <a:r>
                        <a:rPr lang="en-US" sz="2400" dirty="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Private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321945" marR="0">
                        <a:spcBef>
                          <a:spcPts val="570"/>
                        </a:spcBef>
                        <a:spcAft>
                          <a:spcPts val="0"/>
                        </a:spcAft>
                      </a:pPr>
                      <a:r>
                        <a:rPr lang="en-US" sz="2400" dirty="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-0.5%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229235" marR="0">
                        <a:spcBef>
                          <a:spcPts val="570"/>
                        </a:spcBef>
                        <a:spcAft>
                          <a:spcPts val="0"/>
                        </a:spcAft>
                      </a:pPr>
                      <a:r>
                        <a:rPr lang="en-US" sz="2400" spc="-5" dirty="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17.4%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r h="727511">
                <a:tc>
                  <a:txBody>
                    <a:bodyPr/>
                    <a:lstStyle/>
                    <a:p>
                      <a:pPr marL="47625" marR="0">
                        <a:spcBef>
                          <a:spcPts val="570"/>
                        </a:spcBef>
                        <a:spcAft>
                          <a:spcPts val="0"/>
                        </a:spcAft>
                      </a:pPr>
                      <a:r>
                        <a:rPr lang="en-US" sz="2400" spc="-5" dirty="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Nursing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321945" marR="0">
                        <a:spcBef>
                          <a:spcPts val="570"/>
                        </a:spcBef>
                        <a:spcAft>
                          <a:spcPts val="0"/>
                        </a:spcAft>
                      </a:pPr>
                      <a:r>
                        <a:rPr lang="en-US" sz="2400" dirty="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-9.5%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c>
                  <a:txBody>
                    <a:bodyPr/>
                    <a:lstStyle/>
                    <a:p>
                      <a:pPr marL="252095" marR="0">
                        <a:spcBef>
                          <a:spcPts val="570"/>
                        </a:spcBef>
                        <a:spcAft>
                          <a:spcPts val="0"/>
                        </a:spcAft>
                      </a:pPr>
                      <a:r>
                        <a:rPr lang="en-US" sz="2400" dirty="0">
                          <a:solidFill>
                            <a:srgbClr val="454545"/>
                          </a:solidFill>
                          <a:effectLst/>
                          <a:latin typeface="Arial" panose="020B0604020202020204" pitchFamily="34" charset="0"/>
                          <a:ea typeface="Calibri" panose="020F0502020204030204" pitchFamily="34" charset="0"/>
                          <a:cs typeface="Times New Roman" panose="02020603050405020304" pitchFamily="18" charset="0"/>
                        </a:rPr>
                        <a:t>-1.3%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1E1E1"/>
                      </a:solidFill>
                      <a:prstDash val="solid"/>
                      <a:round/>
                      <a:headEnd type="none" w="med" len="med"/>
                      <a:tailEnd type="none" w="med" len="med"/>
                    </a:lnL>
                    <a:lnR w="12700" cap="flat" cmpd="sng" algn="ctr">
                      <a:solidFill>
                        <a:srgbClr val="E1E1E1"/>
                      </a:solidFill>
                      <a:prstDash val="solid"/>
                      <a:round/>
                      <a:headEnd type="none" w="med" len="med"/>
                      <a:tailEnd type="none" w="med" len="med"/>
                    </a:lnR>
                    <a:lnT w="12700" cap="flat" cmpd="sng" algn="ctr">
                      <a:solidFill>
                        <a:srgbClr val="E1E1E1"/>
                      </a:solidFill>
                      <a:prstDash val="solid"/>
                      <a:round/>
                      <a:headEnd type="none" w="med" len="med"/>
                      <a:tailEnd type="none" w="med" len="med"/>
                    </a:lnT>
                    <a:lnB w="12700" cap="flat" cmpd="sng" algn="ctr">
                      <a:solidFill>
                        <a:srgbClr val="E1E1E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53318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Retention and Graduation Rates</a:t>
            </a:r>
            <a:endParaRPr lang="en-US" sz="18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ctr"/>
            <a:r>
              <a:rPr lang="en-US" dirty="0" smtClean="0"/>
              <a:t>AHECB Meeting of April 22, 2016</a:t>
            </a:r>
            <a:endParaRPr lang="en-US" dirty="0"/>
          </a:p>
        </p:txBody>
      </p:sp>
    </p:spTree>
    <p:extLst>
      <p:ext uri="{BB962C8B-B14F-4D97-AF65-F5344CB8AC3E}">
        <p14:creationId xmlns:p14="http://schemas.microsoft.com/office/powerpoint/2010/main" val="33625098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 Marla Strecker</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ctr"/>
            <a:r>
              <a:rPr lang="en-US" dirty="0" smtClean="0"/>
              <a:t>Senior Associate Director, Research &amp; Technology</a:t>
            </a:r>
            <a:endParaRPr lang="en-US" dirty="0"/>
          </a:p>
        </p:txBody>
      </p:sp>
    </p:spTree>
    <p:extLst>
      <p:ext uri="{BB962C8B-B14F-4D97-AF65-F5344CB8AC3E}">
        <p14:creationId xmlns:p14="http://schemas.microsoft.com/office/powerpoint/2010/main" val="2756094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a:t>Needs-based Elements – Two-Year Colleges</a:t>
            </a:r>
          </a:p>
        </p:txBody>
      </p:sp>
      <p:sp>
        <p:nvSpPr>
          <p:cNvPr id="4" name="TextBox 3"/>
          <p:cNvSpPr txBox="1"/>
          <p:nvPr/>
        </p:nvSpPr>
        <p:spPr>
          <a:xfrm>
            <a:off x="517071" y="2056686"/>
            <a:ext cx="8077200" cy="4216539"/>
          </a:xfrm>
          <a:prstGeom prst="rect">
            <a:avLst/>
          </a:prstGeom>
          <a:noFill/>
        </p:spPr>
        <p:txBody>
          <a:bodyPr wrap="square" rtlCol="0">
            <a:spAutoFit/>
          </a:bodyPr>
          <a:lstStyle/>
          <a:p>
            <a:pPr lvl="0"/>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Institutions </a:t>
            </a:r>
            <a:r>
              <a:rPr lang="en-US" sz="2400" dirty="0">
                <a:latin typeface="Times New Roman" pitchFamily="18" charset="0"/>
                <a:cs typeface="Times New Roman" pitchFamily="18" charset="0"/>
              </a:rPr>
              <a:t>with </a:t>
            </a:r>
            <a:r>
              <a:rPr lang="en-US" sz="2400" u="sng" dirty="0">
                <a:latin typeface="Times New Roman" pitchFamily="18" charset="0"/>
                <a:cs typeface="Times New Roman" pitchFamily="18" charset="0"/>
              </a:rPr>
              <a:t>&gt;</a:t>
            </a:r>
            <a:r>
              <a:rPr lang="en-US" sz="2400" dirty="0">
                <a:latin typeface="Times New Roman" pitchFamily="18" charset="0"/>
                <a:cs typeface="Times New Roman" pitchFamily="18" charset="0"/>
              </a:rPr>
              <a:t>3,000 FTE students</a:t>
            </a:r>
          </a:p>
          <a:p>
            <a:pPr marL="342900" indent="-342900">
              <a:buFont typeface="Arial" pitchFamily="34" charset="0"/>
              <a:buChar char="•"/>
            </a:pP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 total FTE faculty, fifty (50) percent are considered full-time and fifty (50) percent are considered part-time. </a:t>
            </a:r>
            <a:endParaRPr lang="en-US" sz="2000" dirty="0" smtClean="0">
              <a:latin typeface="Times New Roman" pitchFamily="18" charset="0"/>
              <a:cs typeface="Times New Roman" pitchFamily="18" charset="0"/>
            </a:endParaRPr>
          </a:p>
          <a:p>
            <a:pPr marL="800100" lvl="1" indent="-342900">
              <a:buFont typeface="Arial" pitchFamily="34" charset="0"/>
              <a:buChar char="•"/>
            </a:pPr>
            <a:r>
              <a:rPr lang="en-US" sz="2000" dirty="0" smtClean="0">
                <a:latin typeface="Times New Roman" pitchFamily="18" charset="0"/>
                <a:cs typeface="Times New Roman" pitchFamily="18" charset="0"/>
              </a:rPr>
              <a:t>Full-time salary is </a:t>
            </a:r>
            <a:r>
              <a:rPr lang="en-US" sz="2000" dirty="0">
                <a:latin typeface="Times New Roman" pitchFamily="18" charset="0"/>
                <a:cs typeface="Times New Roman" pitchFamily="18" charset="0"/>
              </a:rPr>
              <a:t>equal to the projected SREB average for </a:t>
            </a:r>
            <a:r>
              <a:rPr lang="en-US" sz="2000" dirty="0" smtClean="0">
                <a:latin typeface="Times New Roman" pitchFamily="18" charset="0"/>
                <a:cs typeface="Times New Roman" pitchFamily="18" charset="0"/>
              </a:rPr>
              <a:t>2017-19.</a:t>
            </a:r>
          </a:p>
          <a:p>
            <a:pPr marL="800100" lvl="1" indent="-342900">
              <a:buFont typeface="Arial" pitchFamily="34" charset="0"/>
              <a:buChar char="•"/>
            </a:pPr>
            <a:r>
              <a:rPr lang="en-US" sz="2000" dirty="0">
                <a:latin typeface="Times New Roman" pitchFamily="18" charset="0"/>
                <a:cs typeface="Times New Roman" pitchFamily="18" charset="0"/>
              </a:rPr>
              <a:t>P</a:t>
            </a:r>
            <a:r>
              <a:rPr lang="en-US" sz="2000" dirty="0" smtClean="0">
                <a:latin typeface="Times New Roman" pitchFamily="18" charset="0"/>
                <a:cs typeface="Times New Roman" pitchFamily="18" charset="0"/>
              </a:rPr>
              <a:t>art-time salary is equal </a:t>
            </a:r>
            <a:r>
              <a:rPr lang="en-US" sz="2000" dirty="0">
                <a:latin typeface="Times New Roman" pitchFamily="18" charset="0"/>
                <a:cs typeface="Times New Roman" pitchFamily="18" charset="0"/>
              </a:rPr>
              <a:t>to fifty (50) percent of the calculated full-time salary</a:t>
            </a:r>
            <a:r>
              <a:rPr lang="en-US" sz="2000" dirty="0" smtClean="0">
                <a:latin typeface="Times New Roman" pitchFamily="18" charset="0"/>
                <a:cs typeface="Times New Roman" pitchFamily="18" charset="0"/>
              </a:rPr>
              <a:t>.</a:t>
            </a:r>
          </a:p>
          <a:p>
            <a:pPr marL="342900" indent="-342900">
              <a:buFont typeface="Arial" pitchFamily="34" charset="0"/>
              <a:buChar char="•"/>
            </a:pPr>
            <a:endParaRPr lang="en-US" sz="2000" dirty="0">
              <a:latin typeface="Times New Roman" pitchFamily="18" charset="0"/>
              <a:cs typeface="Times New Roman" pitchFamily="18" charset="0"/>
            </a:endParaRPr>
          </a:p>
          <a:p>
            <a:pPr marL="342900" indent="-342900">
              <a:buFont typeface="Arial" pitchFamily="34" charset="0"/>
              <a:buChar char="•"/>
            </a:pPr>
            <a:endParaRPr lang="en-US" sz="2000" dirty="0" smtClean="0">
              <a:latin typeface="Times New Roman" pitchFamily="18" charset="0"/>
              <a:cs typeface="Times New Roman" pitchFamily="18" charset="0"/>
            </a:endParaRPr>
          </a:p>
          <a:p>
            <a:pPr marL="342900" indent="-342900">
              <a:buFont typeface="Arial" pitchFamily="34" charset="0"/>
              <a:buChar char="•"/>
            </a:pPr>
            <a:endParaRPr lang="en-US" sz="2000" dirty="0">
              <a:latin typeface="Times New Roman" pitchFamily="18" charset="0"/>
              <a:cs typeface="Times New Roman" pitchFamily="18" charset="0"/>
            </a:endParaRPr>
          </a:p>
          <a:p>
            <a:pPr marL="342900" indent="-342900">
              <a:buFont typeface="Arial" pitchFamily="34" charset="0"/>
              <a:buChar char="•"/>
            </a:pPr>
            <a:endParaRPr lang="en-US" sz="2000" dirty="0" smtClean="0">
              <a:latin typeface="Times New Roman" pitchFamily="18" charset="0"/>
              <a:cs typeface="Times New Roman" pitchFamily="18" charset="0"/>
            </a:endParaRPr>
          </a:p>
          <a:p>
            <a:pPr marL="342900" indent="-342900">
              <a:buFont typeface="Arial" pitchFamily="34" charset="0"/>
              <a:buChar char="•"/>
            </a:pPr>
            <a:endParaRPr lang="en-US" sz="2000" dirty="0">
              <a:latin typeface="Times New Roman" pitchFamily="18" charset="0"/>
              <a:cs typeface="Times New Roman" pitchFamily="18" charset="0"/>
            </a:endParaRPr>
          </a:p>
          <a:p>
            <a:pPr marL="342900" indent="-342900">
              <a:buFont typeface="Arial" pitchFamily="34" charset="0"/>
              <a:buChar char="•"/>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717446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Fall-to-Fall Retention</a:t>
            </a:r>
            <a:endParaRPr lang="en-US" sz="40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219200"/>
            <a:ext cx="8153400" cy="5234041"/>
          </a:xfrm>
          <a:prstGeom prst="rect">
            <a:avLst/>
          </a:prstGeom>
        </p:spPr>
      </p:pic>
    </p:spTree>
    <p:extLst>
      <p:ext uri="{BB962C8B-B14F-4D97-AF65-F5344CB8AC3E}">
        <p14:creationId xmlns:p14="http://schemas.microsoft.com/office/powerpoint/2010/main" val="40509293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1-Year Retention by Institution Type</a:t>
            </a:r>
            <a:endParaRPr lang="en-US" sz="4000" b="1" dirty="0">
              <a:solidFill>
                <a:prstClr val="white"/>
              </a:solidFill>
              <a:latin typeface="Times New Roman" pitchFamily="18" charset="0"/>
              <a:cs typeface="Times New Roman" pitchFamily="18" charset="0"/>
            </a:endParaRPr>
          </a:p>
        </p:txBody>
      </p:sp>
      <p:sp>
        <p:nvSpPr>
          <p:cNvPr id="4" name="TextBox 3"/>
          <p:cNvSpPr txBox="1"/>
          <p:nvPr/>
        </p:nvSpPr>
        <p:spPr>
          <a:xfrm>
            <a:off x="1219200" y="3810000"/>
            <a:ext cx="6781800" cy="1477328"/>
          </a:xfrm>
          <a:prstGeom prst="rect">
            <a:avLst/>
          </a:prstGeom>
          <a:noFill/>
        </p:spPr>
        <p:txBody>
          <a:bodyPr wrap="square" rtlCol="0">
            <a:spAutoFit/>
          </a:bodyPr>
          <a:lstStyle/>
          <a:p>
            <a:pPr marL="285750" indent="-285750">
              <a:buFont typeface="Arial" pitchFamily="34" charset="0"/>
              <a:buChar char="•"/>
            </a:pPr>
            <a:r>
              <a:rPr lang="en-US" dirty="0" smtClean="0">
                <a:solidFill>
                  <a:prstClr val="black"/>
                </a:solidFill>
              </a:rPr>
              <a:t>4-Year Universities and Private/Independent Institutions have similar retention rates, but the </a:t>
            </a:r>
            <a:r>
              <a:rPr lang="en-US" dirty="0">
                <a:solidFill>
                  <a:prstClr val="black"/>
                </a:solidFill>
              </a:rPr>
              <a:t>Private/Independent </a:t>
            </a:r>
            <a:r>
              <a:rPr lang="en-US" dirty="0" smtClean="0">
                <a:solidFill>
                  <a:prstClr val="black"/>
                </a:solidFill>
              </a:rPr>
              <a:t>Institutions have the highest retention rates.</a:t>
            </a:r>
          </a:p>
          <a:p>
            <a:endParaRPr lang="en-US" dirty="0" smtClean="0">
              <a:solidFill>
                <a:prstClr val="black"/>
              </a:solidFill>
            </a:endParaRPr>
          </a:p>
          <a:p>
            <a:pPr marL="285750" indent="-285750">
              <a:buFont typeface="Arial" pitchFamily="34" charset="0"/>
              <a:buChar char="•"/>
            </a:pPr>
            <a:r>
              <a:rPr lang="en-US" dirty="0" smtClean="0">
                <a:solidFill>
                  <a:prstClr val="black"/>
                </a:solidFill>
              </a:rPr>
              <a:t>2-Year Colleges have the lowest retention rates.</a:t>
            </a:r>
            <a:endParaRPr lang="en-US"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026434" cy="1939973"/>
          </a:xfrm>
          <a:prstGeom prst="rect">
            <a:avLst/>
          </a:prstGeom>
        </p:spPr>
      </p:pic>
    </p:spTree>
    <p:extLst>
      <p:ext uri="{BB962C8B-B14F-4D97-AF65-F5344CB8AC3E}">
        <p14:creationId xmlns:p14="http://schemas.microsoft.com/office/powerpoint/2010/main" val="12605606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84775"/>
          </a:xfrm>
          <a:prstGeom prst="rect">
            <a:avLst/>
          </a:prstGeom>
          <a:solidFill>
            <a:schemeClr val="tx2"/>
          </a:solidFill>
        </p:spPr>
        <p:txBody>
          <a:bodyPr wrap="square" rtlCol="0">
            <a:spAutoFit/>
          </a:bodyPr>
          <a:lstStyle/>
          <a:p>
            <a:pPr algn="ctr"/>
            <a:r>
              <a:rPr lang="en-US" sz="3200" b="1" dirty="0" smtClean="0">
                <a:solidFill>
                  <a:prstClr val="white"/>
                </a:solidFill>
                <a:latin typeface="Times New Roman" pitchFamily="18" charset="0"/>
                <a:cs typeface="Times New Roman" pitchFamily="18" charset="0"/>
              </a:rPr>
              <a:t>1-Year Retention by Gender and Race/Ethnicity</a:t>
            </a:r>
            <a:endParaRPr lang="en-US" sz="32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965774"/>
            <a:ext cx="5031278"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600172"/>
            <a:ext cx="5361151" cy="3257828"/>
          </a:xfrm>
          <a:prstGeom prst="rect">
            <a:avLst/>
          </a:prstGeom>
        </p:spPr>
      </p:pic>
    </p:spTree>
    <p:extLst>
      <p:ext uri="{BB962C8B-B14F-4D97-AF65-F5344CB8AC3E}">
        <p14:creationId xmlns:p14="http://schemas.microsoft.com/office/powerpoint/2010/main" val="23281321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523220"/>
          </a:xfrm>
          <a:prstGeom prst="rect">
            <a:avLst/>
          </a:prstGeom>
          <a:solidFill>
            <a:schemeClr val="tx2"/>
          </a:solidFill>
        </p:spPr>
        <p:txBody>
          <a:bodyPr wrap="square" rtlCol="0">
            <a:spAutoFit/>
          </a:bodyPr>
          <a:lstStyle/>
          <a:p>
            <a:pPr algn="ctr"/>
            <a:r>
              <a:rPr lang="en-US" sz="2800" b="1" dirty="0">
                <a:solidFill>
                  <a:prstClr val="white"/>
                </a:solidFill>
                <a:latin typeface="Times New Roman" pitchFamily="18" charset="0"/>
                <a:cs typeface="Times New Roman" pitchFamily="18" charset="0"/>
              </a:rPr>
              <a:t>1-Year Retention by </a:t>
            </a:r>
            <a:r>
              <a:rPr lang="en-US" sz="2800" b="1" dirty="0" smtClean="0">
                <a:solidFill>
                  <a:prstClr val="white"/>
                </a:solidFill>
                <a:latin typeface="Times New Roman" pitchFamily="18" charset="0"/>
                <a:cs typeface="Times New Roman" pitchFamily="18" charset="0"/>
              </a:rPr>
              <a:t>Age </a:t>
            </a:r>
            <a:r>
              <a:rPr lang="en-US" sz="2800" b="1" dirty="0">
                <a:solidFill>
                  <a:prstClr val="white"/>
                </a:solidFill>
                <a:latin typeface="Times New Roman" pitchFamily="18" charset="0"/>
                <a:cs typeface="Times New Roman" pitchFamily="18" charset="0"/>
              </a:rPr>
              <a:t>and </a:t>
            </a:r>
            <a:r>
              <a:rPr lang="en-US" sz="2800" b="1" dirty="0" smtClean="0">
                <a:solidFill>
                  <a:prstClr val="white"/>
                </a:solidFill>
                <a:latin typeface="Times New Roman" pitchFamily="18" charset="0"/>
                <a:cs typeface="Times New Roman" pitchFamily="18" charset="0"/>
              </a:rPr>
              <a:t>for Remediated Students</a:t>
            </a:r>
            <a:endParaRPr lang="en-US" sz="28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906396"/>
            <a:ext cx="5035492" cy="297980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96" y="3878440"/>
            <a:ext cx="4937204" cy="29795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4191000"/>
            <a:ext cx="3924848" cy="1943371"/>
          </a:xfrm>
          <a:prstGeom prst="rect">
            <a:avLst/>
          </a:prstGeom>
        </p:spPr>
      </p:pic>
    </p:spTree>
    <p:extLst>
      <p:ext uri="{BB962C8B-B14F-4D97-AF65-F5344CB8AC3E}">
        <p14:creationId xmlns:p14="http://schemas.microsoft.com/office/powerpoint/2010/main" val="21968041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Statewide Retention</a:t>
            </a:r>
            <a:endParaRPr lang="en-US" sz="4000" b="1" dirty="0">
              <a:solidFill>
                <a:prstClr val="white"/>
              </a:solidFill>
              <a:latin typeface="Times New Roman" pitchFamily="18" charset="0"/>
              <a:cs typeface="Times New Roman" pitchFamily="18" charset="0"/>
            </a:endParaRPr>
          </a:p>
        </p:txBody>
      </p:sp>
      <p:sp>
        <p:nvSpPr>
          <p:cNvPr id="2" name="TextBox 1"/>
          <p:cNvSpPr txBox="1"/>
          <p:nvPr/>
        </p:nvSpPr>
        <p:spPr>
          <a:xfrm>
            <a:off x="1219200" y="5638800"/>
            <a:ext cx="6705600" cy="646331"/>
          </a:xfrm>
          <a:prstGeom prst="rect">
            <a:avLst/>
          </a:prstGeom>
          <a:noFill/>
        </p:spPr>
        <p:txBody>
          <a:bodyPr wrap="square" rtlCol="0">
            <a:spAutoFit/>
          </a:bodyPr>
          <a:lstStyle/>
          <a:p>
            <a:pPr algn="ctr"/>
            <a:r>
              <a:rPr lang="en-US" dirty="0" smtClean="0">
                <a:solidFill>
                  <a:prstClr val="black"/>
                </a:solidFill>
                <a:latin typeface="Times New Roman" pitchFamily="18" charset="0"/>
                <a:cs typeface="Times New Roman" pitchFamily="18" charset="0"/>
              </a:rPr>
              <a:t>While many students are not retained at their “home” institution, many are retained at “away” Arkansas institutions as transfer students.</a:t>
            </a:r>
            <a:endParaRPr lang="en-US" dirty="0">
              <a:solidFill>
                <a:prstClr val="black"/>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665" y="1088885"/>
            <a:ext cx="7378735" cy="4549914"/>
          </a:xfrm>
          <a:prstGeom prst="rect">
            <a:avLst/>
          </a:prstGeom>
        </p:spPr>
      </p:pic>
    </p:spTree>
    <p:extLst>
      <p:ext uri="{BB962C8B-B14F-4D97-AF65-F5344CB8AC3E}">
        <p14:creationId xmlns:p14="http://schemas.microsoft.com/office/powerpoint/2010/main" val="17686803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Statewide Retention</a:t>
            </a:r>
            <a:endParaRPr lang="en-US" sz="4000" b="1" dirty="0">
              <a:solidFill>
                <a:prstClr val="white"/>
              </a:solidFill>
              <a:latin typeface="Times New Roman" pitchFamily="18" charset="0"/>
              <a:cs typeface="Times New Roman" pitchFamily="18" charset="0"/>
            </a:endParaRPr>
          </a:p>
        </p:txBody>
      </p:sp>
      <p:sp>
        <p:nvSpPr>
          <p:cNvPr id="2" name="TextBox 1"/>
          <p:cNvSpPr txBox="1"/>
          <p:nvPr/>
        </p:nvSpPr>
        <p:spPr>
          <a:xfrm>
            <a:off x="1219200" y="5638800"/>
            <a:ext cx="6705600" cy="646331"/>
          </a:xfrm>
          <a:prstGeom prst="rect">
            <a:avLst/>
          </a:prstGeom>
          <a:noFill/>
        </p:spPr>
        <p:txBody>
          <a:bodyPr wrap="square" rtlCol="0">
            <a:spAutoFit/>
          </a:bodyPr>
          <a:lstStyle/>
          <a:p>
            <a:pPr algn="ctr"/>
            <a:r>
              <a:rPr lang="en-US" dirty="0" smtClean="0">
                <a:solidFill>
                  <a:prstClr val="black"/>
                </a:solidFill>
                <a:latin typeface="Times New Roman" pitchFamily="18" charset="0"/>
                <a:cs typeface="Times New Roman" pitchFamily="18" charset="0"/>
              </a:rPr>
              <a:t>While many students are not retained at their “home” institution, many are retained at “away” Arkansas institutions as transfer students.</a:t>
            </a:r>
            <a:endParaRPr lang="en-US" dirty="0">
              <a:solidFill>
                <a:prstClr val="black"/>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94263"/>
            <a:ext cx="7162800" cy="4572193"/>
          </a:xfrm>
          <a:prstGeom prst="rect">
            <a:avLst/>
          </a:prstGeom>
        </p:spPr>
      </p:pic>
    </p:spTree>
    <p:extLst>
      <p:ext uri="{BB962C8B-B14F-4D97-AF65-F5344CB8AC3E}">
        <p14:creationId xmlns:p14="http://schemas.microsoft.com/office/powerpoint/2010/main" val="404052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ADHE Annual Graduation Rates</a:t>
            </a:r>
            <a:endParaRPr lang="en-US" sz="4000" b="1" dirty="0">
              <a:solidFill>
                <a:prstClr val="white"/>
              </a:solidFill>
              <a:latin typeface="Times New Roman" pitchFamily="18" charset="0"/>
              <a:cs typeface="Times New Roman" pitchFamily="18" charset="0"/>
            </a:endParaRPr>
          </a:p>
        </p:txBody>
      </p:sp>
      <p:sp>
        <p:nvSpPr>
          <p:cNvPr id="2" name="TextBox 1"/>
          <p:cNvSpPr txBox="1"/>
          <p:nvPr/>
        </p:nvSpPr>
        <p:spPr>
          <a:xfrm>
            <a:off x="1066800" y="1524000"/>
            <a:ext cx="7162800" cy="3139321"/>
          </a:xfrm>
          <a:prstGeom prst="rect">
            <a:avLst/>
          </a:prstGeom>
          <a:noFill/>
        </p:spPr>
        <p:txBody>
          <a:bodyPr wrap="square" rtlCol="0">
            <a:spAutoFit/>
          </a:bodyPr>
          <a:lstStyle/>
          <a:p>
            <a:r>
              <a:rPr lang="en-US" dirty="0">
                <a:solidFill>
                  <a:prstClr val="black"/>
                </a:solidFill>
              </a:rPr>
              <a:t>The graduation rates reported herein have been re-designed.  The graduation rate uses a cohort </a:t>
            </a:r>
            <a:r>
              <a:rPr lang="en-US" dirty="0" smtClean="0">
                <a:solidFill>
                  <a:prstClr val="black"/>
                </a:solidFill>
              </a:rPr>
              <a:t>of: </a:t>
            </a:r>
          </a:p>
          <a:p>
            <a:endParaRPr lang="en-US" dirty="0" smtClean="0">
              <a:solidFill>
                <a:prstClr val="black"/>
              </a:solidFill>
            </a:endParaRPr>
          </a:p>
          <a:p>
            <a:pPr marL="285750" indent="-285750">
              <a:buFont typeface="Arial" pitchFamily="34" charset="0"/>
              <a:buChar char="•"/>
            </a:pPr>
            <a:r>
              <a:rPr lang="en-US" dirty="0" smtClean="0">
                <a:solidFill>
                  <a:prstClr val="black"/>
                </a:solidFill>
              </a:rPr>
              <a:t>first-time </a:t>
            </a:r>
            <a:r>
              <a:rPr lang="en-US" dirty="0">
                <a:solidFill>
                  <a:prstClr val="black"/>
                </a:solidFill>
              </a:rPr>
              <a:t>entering, </a:t>
            </a:r>
            <a:endParaRPr lang="en-US" dirty="0" smtClean="0">
              <a:solidFill>
                <a:prstClr val="black"/>
              </a:solidFill>
            </a:endParaRPr>
          </a:p>
          <a:p>
            <a:pPr marL="285750" indent="-285750">
              <a:buFont typeface="Arial" pitchFamily="34" charset="0"/>
              <a:buChar char="•"/>
            </a:pPr>
            <a:r>
              <a:rPr lang="en-US" dirty="0" smtClean="0">
                <a:solidFill>
                  <a:prstClr val="black"/>
                </a:solidFill>
              </a:rPr>
              <a:t>credential-seeking students, </a:t>
            </a:r>
          </a:p>
          <a:p>
            <a:pPr marL="285750" indent="-285750">
              <a:buFont typeface="Arial" pitchFamily="34" charset="0"/>
              <a:buChar char="•"/>
            </a:pPr>
            <a:r>
              <a:rPr lang="en-US" dirty="0" smtClean="0">
                <a:solidFill>
                  <a:prstClr val="black"/>
                </a:solidFill>
              </a:rPr>
              <a:t>from the </a:t>
            </a:r>
            <a:r>
              <a:rPr lang="en-US" dirty="0">
                <a:solidFill>
                  <a:prstClr val="black"/>
                </a:solidFill>
              </a:rPr>
              <a:t>entire academic </a:t>
            </a:r>
            <a:r>
              <a:rPr lang="en-US" dirty="0" smtClean="0">
                <a:solidFill>
                  <a:prstClr val="black"/>
                </a:solidFill>
              </a:rPr>
              <a:t>year, not just the fall term, and </a:t>
            </a:r>
          </a:p>
          <a:p>
            <a:pPr marL="285750" indent="-285750">
              <a:buFont typeface="Arial" pitchFamily="34" charset="0"/>
              <a:buChar char="•"/>
            </a:pPr>
            <a:r>
              <a:rPr lang="en-US" dirty="0" smtClean="0">
                <a:solidFill>
                  <a:prstClr val="black"/>
                </a:solidFill>
              </a:rPr>
              <a:t>includes </a:t>
            </a:r>
            <a:r>
              <a:rPr lang="en-US" dirty="0">
                <a:solidFill>
                  <a:prstClr val="black"/>
                </a:solidFill>
              </a:rPr>
              <a:t>all full-time and part-time students.  </a:t>
            </a:r>
            <a:endParaRPr lang="en-US" dirty="0" smtClean="0">
              <a:solidFill>
                <a:prstClr val="black"/>
              </a:solidFill>
            </a:endParaRPr>
          </a:p>
          <a:p>
            <a:endParaRPr lang="en-US" dirty="0" smtClean="0">
              <a:solidFill>
                <a:prstClr val="black"/>
              </a:solidFill>
            </a:endParaRPr>
          </a:p>
          <a:p>
            <a:r>
              <a:rPr lang="en-US" dirty="0" smtClean="0">
                <a:solidFill>
                  <a:prstClr val="black"/>
                </a:solidFill>
              </a:rPr>
              <a:t>In </a:t>
            </a:r>
            <a:r>
              <a:rPr lang="en-US" dirty="0">
                <a:solidFill>
                  <a:prstClr val="black"/>
                </a:solidFill>
              </a:rPr>
              <a:t>addition, the new graduation rates uses a 100%, 150%, and 250% time rate for counting graduates.  Such time rate in years is used for counting all </a:t>
            </a:r>
            <a:r>
              <a:rPr lang="en-US" dirty="0" smtClean="0">
                <a:solidFill>
                  <a:prstClr val="black"/>
                </a:solidFill>
              </a:rPr>
              <a:t>credentials earned.  </a:t>
            </a:r>
            <a:endParaRPr lang="en-US" dirty="0">
              <a:solidFill>
                <a:prstClr val="black"/>
              </a:solidFill>
            </a:endParaRPr>
          </a:p>
        </p:txBody>
      </p:sp>
      <p:graphicFrame>
        <p:nvGraphicFramePr>
          <p:cNvPr id="3" name="Table 2"/>
          <p:cNvGraphicFramePr>
            <a:graphicFrameLocks noGrp="1"/>
          </p:cNvGraphicFramePr>
          <p:nvPr>
            <p:extLst/>
          </p:nvPr>
        </p:nvGraphicFramePr>
        <p:xfrm>
          <a:off x="1524000" y="4800600"/>
          <a:ext cx="6096000" cy="1524000"/>
        </p:xfrm>
        <a:graphic>
          <a:graphicData uri="http://schemas.openxmlformats.org/drawingml/2006/table">
            <a:tbl>
              <a:tblPr firstRow="1" bandRow="1">
                <a:tableStyleId>{5C22544A-7EE6-4342-B048-85BDC9FD1C3A}</a:tableStyleId>
              </a:tblPr>
              <a:tblGrid>
                <a:gridCol w="2133600"/>
                <a:gridCol w="1295400"/>
                <a:gridCol w="1295400"/>
                <a:gridCol w="1371600"/>
              </a:tblGrid>
              <a:tr h="289560">
                <a:tc>
                  <a:txBody>
                    <a:bodyPr/>
                    <a:lstStyle/>
                    <a:p>
                      <a:pPr algn="ctr"/>
                      <a:r>
                        <a:rPr lang="en-US" sz="1400" dirty="0" smtClean="0">
                          <a:solidFill>
                            <a:schemeClr val="tx1"/>
                          </a:solidFill>
                          <a:latin typeface="Times New Roman" pitchFamily="18" charset="0"/>
                          <a:cs typeface="Times New Roman" pitchFamily="18" charset="0"/>
                        </a:rPr>
                        <a:t>Inst. Type</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100% Rate</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150% Rate</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250% Rate</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560">
                <a:tc>
                  <a:txBody>
                    <a:bodyPr/>
                    <a:lstStyle/>
                    <a:p>
                      <a:r>
                        <a:rPr lang="en-US" sz="1400" dirty="0" smtClean="0">
                          <a:solidFill>
                            <a:schemeClr val="tx1"/>
                          </a:solidFill>
                          <a:latin typeface="Times New Roman" pitchFamily="18" charset="0"/>
                          <a:cs typeface="Times New Roman" pitchFamily="18" charset="0"/>
                        </a:rPr>
                        <a:t>4-Year Universities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4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6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10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560">
                <a:tc>
                  <a:txBody>
                    <a:bodyPr/>
                    <a:lstStyle/>
                    <a:p>
                      <a:r>
                        <a:rPr lang="en-US" sz="1400" dirty="0" smtClean="0">
                          <a:solidFill>
                            <a:schemeClr val="tx1"/>
                          </a:solidFill>
                          <a:latin typeface="Times New Roman" pitchFamily="18" charset="0"/>
                          <a:cs typeface="Times New Roman" pitchFamily="18" charset="0"/>
                        </a:rPr>
                        <a:t>2-Year Colleges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2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3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5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560">
                <a:tc>
                  <a:txBody>
                    <a:bodyPr/>
                    <a:lstStyle/>
                    <a:p>
                      <a:r>
                        <a:rPr lang="en-US" sz="1400" dirty="0" smtClean="0">
                          <a:solidFill>
                            <a:schemeClr val="tx1"/>
                          </a:solidFill>
                          <a:latin typeface="Times New Roman" pitchFamily="18" charset="0"/>
                          <a:cs typeface="Times New Roman" pitchFamily="18" charset="0"/>
                        </a:rPr>
                        <a:t>Private/Independents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4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6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10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560">
                <a:tc gridSpan="4">
                  <a:txBody>
                    <a:bodyPr/>
                    <a:lstStyle/>
                    <a:p>
                      <a:pPr algn="ctr"/>
                      <a:r>
                        <a:rPr lang="en-US" sz="1400" dirty="0" smtClean="0">
                          <a:solidFill>
                            <a:schemeClr val="tx1"/>
                          </a:solidFill>
                          <a:latin typeface="Times New Roman" pitchFamily="18" charset="0"/>
                          <a:cs typeface="Times New Roman" pitchFamily="18" charset="0"/>
                        </a:rPr>
                        <a:t>*Plus the months of July and August for the next academic year.</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067738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4-Year Universities</a:t>
            </a:r>
            <a:endParaRPr lang="en-US" sz="40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91" y="1143000"/>
            <a:ext cx="8737418" cy="5224777"/>
          </a:xfrm>
          <a:prstGeom prst="rect">
            <a:avLst/>
          </a:prstGeom>
        </p:spPr>
      </p:pic>
    </p:spTree>
    <p:extLst>
      <p:ext uri="{BB962C8B-B14F-4D97-AF65-F5344CB8AC3E}">
        <p14:creationId xmlns:p14="http://schemas.microsoft.com/office/powerpoint/2010/main" val="25433577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2-Year Colleges</a:t>
            </a:r>
            <a:endParaRPr lang="en-US" sz="40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19200"/>
            <a:ext cx="7893227" cy="4686603"/>
          </a:xfrm>
          <a:prstGeom prst="rect">
            <a:avLst/>
          </a:prstGeom>
        </p:spPr>
      </p:pic>
    </p:spTree>
    <p:extLst>
      <p:ext uri="{BB962C8B-B14F-4D97-AF65-F5344CB8AC3E}">
        <p14:creationId xmlns:p14="http://schemas.microsoft.com/office/powerpoint/2010/main" val="4987478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Private/Independent Institutions</a:t>
            </a:r>
            <a:endParaRPr lang="en-US" sz="40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68" y="1371600"/>
            <a:ext cx="7736001" cy="4572617"/>
          </a:xfrm>
          <a:prstGeom prst="rect">
            <a:avLst/>
          </a:prstGeom>
        </p:spPr>
      </p:pic>
    </p:spTree>
    <p:extLst>
      <p:ext uri="{BB962C8B-B14F-4D97-AF65-F5344CB8AC3E}">
        <p14:creationId xmlns:p14="http://schemas.microsoft.com/office/powerpoint/2010/main" val="2303192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a:t>Needs-based Elements – Two-Year Colleges</a:t>
            </a:r>
          </a:p>
        </p:txBody>
      </p:sp>
      <p:sp>
        <p:nvSpPr>
          <p:cNvPr id="4" name="TextBox 3"/>
          <p:cNvSpPr txBox="1"/>
          <p:nvPr/>
        </p:nvSpPr>
        <p:spPr>
          <a:xfrm>
            <a:off x="517071" y="2056686"/>
            <a:ext cx="8077200" cy="4185761"/>
          </a:xfrm>
          <a:prstGeom prst="rect">
            <a:avLst/>
          </a:prstGeom>
          <a:noFill/>
        </p:spPr>
        <p:txBody>
          <a:bodyPr wrap="square" rtlCol="0">
            <a:spAutoFit/>
          </a:bodyPr>
          <a:lstStyle/>
          <a:p>
            <a:pPr lvl="0"/>
            <a:endParaRPr lang="en-US" sz="2400" dirty="0" smtClean="0">
              <a:latin typeface="Times New Roman" pitchFamily="18" charset="0"/>
              <a:cs typeface="Times New Roman" pitchFamily="18" charset="0"/>
            </a:endParaRPr>
          </a:p>
          <a:p>
            <a:pPr lvl="0"/>
            <a:r>
              <a:rPr lang="en-US" sz="2400" u="sng" dirty="0" smtClean="0">
                <a:latin typeface="Times New Roman" pitchFamily="18" charset="0"/>
                <a:cs typeface="Times New Roman" pitchFamily="18" charset="0"/>
              </a:rPr>
              <a:t>Student Services Rates</a:t>
            </a:r>
            <a:r>
              <a:rPr lang="en-US" sz="2400" dirty="0" smtClean="0">
                <a:latin typeface="Times New Roman" pitchFamily="18" charset="0"/>
                <a:cs typeface="Times New Roman" pitchFamily="18" charset="0"/>
              </a:rPr>
              <a:t>:  Student </a:t>
            </a:r>
            <a:r>
              <a:rPr lang="en-US" sz="2400" dirty="0">
                <a:latin typeface="Times New Roman" pitchFamily="18" charset="0"/>
                <a:cs typeface="Times New Roman" pitchFamily="18" charset="0"/>
              </a:rPr>
              <a:t>Services is calculated based on a variable rate per student </a:t>
            </a:r>
            <a:r>
              <a:rPr lang="en-US" sz="2400" dirty="0" smtClean="0">
                <a:latin typeface="Times New Roman" pitchFamily="18" charset="0"/>
                <a:cs typeface="Times New Roman" pitchFamily="18" charset="0"/>
              </a:rPr>
              <a:t>using the mean </a:t>
            </a:r>
            <a:r>
              <a:rPr lang="en-US" sz="2400" dirty="0">
                <a:latin typeface="Times New Roman" pitchFamily="18" charset="0"/>
                <a:cs typeface="Times New Roman" pitchFamily="18" charset="0"/>
              </a:rPr>
              <a:t>of FTE students and headcount.  </a:t>
            </a:r>
            <a:r>
              <a:rPr lang="en-US" sz="2400" dirty="0" smtClean="0">
                <a:latin typeface="Times New Roman" pitchFamily="18" charset="0"/>
                <a:cs typeface="Times New Roman" pitchFamily="18" charset="0"/>
              </a:rPr>
              <a:t>The updated rates are:</a:t>
            </a:r>
          </a:p>
          <a:p>
            <a:endParaRPr lang="en-US" sz="2000" dirty="0">
              <a:latin typeface="Times New Roman" pitchFamily="18" charset="0"/>
              <a:cs typeface="Times New Roman" pitchFamily="18" charset="0"/>
            </a:endParaRPr>
          </a:p>
          <a:p>
            <a:pPr>
              <a:spcBef>
                <a:spcPct val="50000"/>
              </a:spcBef>
            </a:pPr>
            <a:r>
              <a:rPr lang="en-US" altLang="en-US" sz="2000" dirty="0" smtClean="0">
                <a:latin typeface="Arial" panose="020B0604020202020204" pitchFamily="34" charset="0"/>
                <a:cs typeface="Arial" panose="020B0604020202020204" pitchFamily="34" charset="0"/>
              </a:rPr>
              <a:t>		</a:t>
            </a:r>
            <a:r>
              <a:rPr lang="en-US" altLang="en-US" sz="2000" dirty="0" smtClean="0">
                <a:latin typeface="Times New Roman" panose="02020603050405020304" pitchFamily="18" charset="0"/>
                <a:cs typeface="Times New Roman" panose="02020603050405020304" pitchFamily="18" charset="0"/>
              </a:rPr>
              <a:t>$788/student </a:t>
            </a:r>
            <a:r>
              <a:rPr lang="en-US" altLang="en-US" sz="2000" dirty="0">
                <a:latin typeface="Times New Roman" panose="02020603050405020304" pitchFamily="18" charset="0"/>
                <a:cs typeface="Times New Roman" panose="02020603050405020304" pitchFamily="18" charset="0"/>
              </a:rPr>
              <a:t>for the first 750 students</a:t>
            </a:r>
          </a:p>
          <a:p>
            <a:pPr>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560/student </a:t>
            </a:r>
            <a:r>
              <a:rPr lang="en-US" altLang="en-US" sz="2000" dirty="0">
                <a:latin typeface="Times New Roman" panose="02020603050405020304" pitchFamily="18" charset="0"/>
                <a:cs typeface="Times New Roman" panose="02020603050405020304" pitchFamily="18" charset="0"/>
              </a:rPr>
              <a:t>for the next 2,250 students</a:t>
            </a:r>
          </a:p>
          <a:p>
            <a:pPr>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347/student </a:t>
            </a:r>
            <a:r>
              <a:rPr lang="en-US" altLang="en-US" sz="2000" dirty="0">
                <a:latin typeface="Times New Roman" panose="02020603050405020304" pitchFamily="18" charset="0"/>
                <a:cs typeface="Times New Roman" panose="02020603050405020304" pitchFamily="18" charset="0"/>
              </a:rPr>
              <a:t>for all students over 3,000    </a:t>
            </a:r>
          </a:p>
          <a:p>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p>
          <a:p>
            <a:pPr marL="342900" indent="-342900">
              <a:buFont typeface="Arial" pitchFamily="34" charset="0"/>
              <a:buChar char="•"/>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203009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Graduation Rates by Gender</a:t>
            </a:r>
            <a:endParaRPr lang="en-US" sz="4000" b="1" dirty="0">
              <a:solidFill>
                <a:prstClr val="white"/>
              </a:solidFill>
              <a:latin typeface="Times New Roman" pitchFamily="18" charset="0"/>
              <a:cs typeface="Times New Roman" pitchFamily="18" charset="0"/>
            </a:endParaRPr>
          </a:p>
        </p:txBody>
      </p:sp>
      <p:sp>
        <p:nvSpPr>
          <p:cNvPr id="3" name="TextBox 2"/>
          <p:cNvSpPr txBox="1"/>
          <p:nvPr/>
        </p:nvSpPr>
        <p:spPr>
          <a:xfrm>
            <a:off x="1181100" y="5943600"/>
            <a:ext cx="6781800" cy="646331"/>
          </a:xfrm>
          <a:prstGeom prst="rect">
            <a:avLst/>
          </a:prstGeom>
          <a:noFill/>
        </p:spPr>
        <p:txBody>
          <a:bodyPr wrap="square" rtlCol="0">
            <a:spAutoFit/>
          </a:bodyPr>
          <a:lstStyle/>
          <a:p>
            <a:pPr algn="ctr"/>
            <a:r>
              <a:rPr lang="en-US" dirty="0" smtClean="0">
                <a:solidFill>
                  <a:prstClr val="black"/>
                </a:solidFill>
                <a:latin typeface="Times New Roman" pitchFamily="18" charset="0"/>
                <a:cs typeface="Times New Roman" pitchFamily="18" charset="0"/>
              </a:rPr>
              <a:t>Females have higher graduation rates than males except for the 2-Year Colleges 100% and 150% rates.</a:t>
            </a:r>
            <a:endParaRPr lang="en-US" dirty="0">
              <a:solidFill>
                <a:prstClr val="black"/>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 y="1298046"/>
            <a:ext cx="4892478" cy="3544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690" y="2854234"/>
            <a:ext cx="4397310" cy="3087189"/>
          </a:xfrm>
          <a:prstGeom prst="rect">
            <a:avLst/>
          </a:prstGeom>
        </p:spPr>
      </p:pic>
    </p:spTree>
    <p:extLst>
      <p:ext uri="{BB962C8B-B14F-4D97-AF65-F5344CB8AC3E}">
        <p14:creationId xmlns:p14="http://schemas.microsoft.com/office/powerpoint/2010/main" val="22126746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a:solidFill>
                  <a:prstClr val="white"/>
                </a:solidFill>
                <a:latin typeface="Times New Roman" pitchFamily="18" charset="0"/>
                <a:cs typeface="Times New Roman" pitchFamily="18" charset="0"/>
              </a:rPr>
              <a:t>Graduation Rates by </a:t>
            </a:r>
            <a:r>
              <a:rPr lang="en-US" sz="4000" b="1" dirty="0" smtClean="0">
                <a:solidFill>
                  <a:prstClr val="white"/>
                </a:solidFill>
                <a:latin typeface="Times New Roman" pitchFamily="18" charset="0"/>
                <a:cs typeface="Times New Roman" pitchFamily="18" charset="0"/>
              </a:rPr>
              <a:t>Race/Ethnicity</a:t>
            </a:r>
            <a:endParaRPr lang="en-US" sz="4000" b="1" dirty="0">
              <a:solidFill>
                <a:prstClr val="white"/>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000"/>
            <a:ext cx="5782482" cy="19052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002667"/>
            <a:ext cx="5858682" cy="18457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376" y="4802827"/>
            <a:ext cx="5719529" cy="2055173"/>
          </a:xfrm>
          <a:prstGeom prst="rect">
            <a:avLst/>
          </a:prstGeom>
        </p:spPr>
      </p:pic>
    </p:spTree>
    <p:extLst>
      <p:ext uri="{BB962C8B-B14F-4D97-AF65-F5344CB8AC3E}">
        <p14:creationId xmlns:p14="http://schemas.microsoft.com/office/powerpoint/2010/main" val="42732068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a:solidFill>
                  <a:prstClr val="white"/>
                </a:solidFill>
                <a:latin typeface="Times New Roman" pitchFamily="18" charset="0"/>
                <a:cs typeface="Times New Roman" pitchFamily="18" charset="0"/>
              </a:rPr>
              <a:t>Graduation Rates by </a:t>
            </a:r>
            <a:r>
              <a:rPr lang="en-US" sz="4000" b="1" dirty="0" smtClean="0">
                <a:solidFill>
                  <a:prstClr val="white"/>
                </a:solidFill>
                <a:latin typeface="Times New Roman" pitchFamily="18" charset="0"/>
                <a:cs typeface="Times New Roman" pitchFamily="18" charset="0"/>
              </a:rPr>
              <a:t>Age</a:t>
            </a:r>
            <a:endParaRPr lang="en-US" sz="4000" b="1" dirty="0">
              <a:solidFill>
                <a:prstClr val="white"/>
              </a:solidFill>
              <a:latin typeface="Times New Roman" pitchFamily="18" charset="0"/>
              <a:cs typeface="Times New Roman" pitchFamily="18" charset="0"/>
            </a:endParaRPr>
          </a:p>
        </p:txBody>
      </p:sp>
      <p:sp>
        <p:nvSpPr>
          <p:cNvPr id="4" name="TextBox 3"/>
          <p:cNvSpPr txBox="1"/>
          <p:nvPr/>
        </p:nvSpPr>
        <p:spPr>
          <a:xfrm>
            <a:off x="6172200" y="2362200"/>
            <a:ext cx="2362200" cy="2585323"/>
          </a:xfrm>
          <a:prstGeom prst="rect">
            <a:avLst/>
          </a:prstGeom>
          <a:noFill/>
        </p:spPr>
        <p:txBody>
          <a:bodyPr wrap="square" rtlCol="0">
            <a:spAutoFit/>
          </a:bodyPr>
          <a:lstStyle/>
          <a:p>
            <a:r>
              <a:rPr lang="en-US" dirty="0" smtClean="0">
                <a:solidFill>
                  <a:prstClr val="black"/>
                </a:solidFill>
              </a:rPr>
              <a:t>Generally, students in the groups Age 18-19 and Age 45-54 have the highest graduation rates; whereas, the group Age 20-24 have the lowest graduation rates.</a:t>
            </a:r>
            <a:endParaRPr lang="en-US"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88" y="3019072"/>
            <a:ext cx="4419600" cy="19299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114" y="1084531"/>
            <a:ext cx="4595948" cy="20499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946814"/>
            <a:ext cx="4800600" cy="1876745"/>
          </a:xfrm>
          <a:prstGeom prst="rect">
            <a:avLst/>
          </a:prstGeom>
        </p:spPr>
      </p:pic>
    </p:spTree>
    <p:extLst>
      <p:ext uri="{BB962C8B-B14F-4D97-AF65-F5344CB8AC3E}">
        <p14:creationId xmlns:p14="http://schemas.microsoft.com/office/powerpoint/2010/main" val="558294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1077218"/>
          </a:xfrm>
          <a:prstGeom prst="rect">
            <a:avLst/>
          </a:prstGeom>
          <a:solidFill>
            <a:schemeClr val="tx2"/>
          </a:solidFill>
        </p:spPr>
        <p:txBody>
          <a:bodyPr wrap="square" rtlCol="0">
            <a:spAutoFit/>
          </a:bodyPr>
          <a:lstStyle/>
          <a:p>
            <a:pPr algn="ctr"/>
            <a:r>
              <a:rPr lang="en-US" sz="3200" b="1" dirty="0" smtClean="0">
                <a:solidFill>
                  <a:prstClr val="white"/>
                </a:solidFill>
                <a:latin typeface="Times New Roman" pitchFamily="18" charset="0"/>
                <a:cs typeface="Times New Roman" pitchFamily="18" charset="0"/>
              </a:rPr>
              <a:t>Graduation Rates of Remediated Students </a:t>
            </a:r>
          </a:p>
          <a:p>
            <a:pPr algn="ctr"/>
            <a:r>
              <a:rPr lang="en-US" sz="3200" b="1" dirty="0" smtClean="0">
                <a:solidFill>
                  <a:prstClr val="white"/>
                </a:solidFill>
                <a:latin typeface="Times New Roman" pitchFamily="18" charset="0"/>
                <a:cs typeface="Times New Roman" pitchFamily="18" charset="0"/>
              </a:rPr>
              <a:t>v</a:t>
            </a:r>
            <a:r>
              <a:rPr lang="en-US" sz="3200" b="1" dirty="0">
                <a:solidFill>
                  <a:prstClr val="white"/>
                </a:solidFill>
                <a:latin typeface="Times New Roman" pitchFamily="18" charset="0"/>
                <a:cs typeface="Times New Roman" pitchFamily="18" charset="0"/>
              </a:rPr>
              <a:t>. Non- Remediated Students</a:t>
            </a:r>
          </a:p>
        </p:txBody>
      </p:sp>
      <p:sp>
        <p:nvSpPr>
          <p:cNvPr id="4" name="TextBox 3"/>
          <p:cNvSpPr txBox="1"/>
          <p:nvPr/>
        </p:nvSpPr>
        <p:spPr>
          <a:xfrm>
            <a:off x="990600" y="4648200"/>
            <a:ext cx="7086600" cy="646331"/>
          </a:xfrm>
          <a:prstGeom prst="rect">
            <a:avLst/>
          </a:prstGeom>
          <a:noFill/>
        </p:spPr>
        <p:txBody>
          <a:bodyPr wrap="square" rtlCol="0">
            <a:spAutoFit/>
          </a:bodyPr>
          <a:lstStyle/>
          <a:p>
            <a:pPr marL="285750" indent="-285750">
              <a:buFont typeface="Arial" pitchFamily="34" charset="0"/>
              <a:buChar char="•"/>
            </a:pPr>
            <a:r>
              <a:rPr lang="en-US" dirty="0" smtClean="0">
                <a:solidFill>
                  <a:prstClr val="black"/>
                </a:solidFill>
              </a:rPr>
              <a:t>Non-remediated students graduate at higher rates in all three (100%, 150% &amp; 250%) time frame designations. </a:t>
            </a:r>
            <a:endParaRPr lang="en-US" dirty="0">
              <a:solidFill>
                <a:prstClr val="black"/>
              </a:solidFill>
            </a:endParaRPr>
          </a:p>
        </p:txBody>
      </p:sp>
      <p:graphicFrame>
        <p:nvGraphicFramePr>
          <p:cNvPr id="6" name="Table 5"/>
          <p:cNvGraphicFramePr>
            <a:graphicFrameLocks noGrp="1"/>
          </p:cNvGraphicFramePr>
          <p:nvPr>
            <p:extLst/>
          </p:nvPr>
        </p:nvGraphicFramePr>
        <p:xfrm>
          <a:off x="685800" y="2291752"/>
          <a:ext cx="7619997" cy="1501140"/>
        </p:xfrm>
        <a:graphic>
          <a:graphicData uri="http://schemas.openxmlformats.org/drawingml/2006/table">
            <a:tbl>
              <a:tblPr>
                <a:tableStyleId>{5C22544A-7EE6-4342-B048-85BDC9FD1C3A}</a:tableStyleId>
              </a:tblPr>
              <a:tblGrid>
                <a:gridCol w="1905000"/>
                <a:gridCol w="914400"/>
                <a:gridCol w="990600"/>
                <a:gridCol w="914400"/>
                <a:gridCol w="914400"/>
                <a:gridCol w="990600"/>
                <a:gridCol w="990597"/>
              </a:tblGrid>
              <a:tr h="161925">
                <a:tc rowSpan="2">
                  <a:txBody>
                    <a:bodyPr/>
                    <a:lstStyle/>
                    <a:p>
                      <a:pPr algn="ctr" fontAlgn="b"/>
                      <a:r>
                        <a:rPr lang="en-US" sz="1600" b="1" i="0" u="none" strike="noStrike" dirty="0" smtClean="0">
                          <a:solidFill>
                            <a:srgbClr val="000000"/>
                          </a:solidFill>
                          <a:effectLst/>
                          <a:latin typeface="Times New Roman" pitchFamily="18" charset="0"/>
                          <a:cs typeface="Times New Roman" pitchFamily="18" charset="0"/>
                        </a:rPr>
                        <a:t>Institution </a:t>
                      </a:r>
                    </a:p>
                    <a:p>
                      <a:pPr algn="ctr" fontAlgn="b"/>
                      <a:r>
                        <a:rPr lang="en-US" sz="1600" b="1" i="0" u="none" strike="noStrike" dirty="0" smtClean="0">
                          <a:solidFill>
                            <a:srgbClr val="000000"/>
                          </a:solidFill>
                          <a:effectLst/>
                          <a:latin typeface="Times New Roman" pitchFamily="18" charset="0"/>
                          <a:cs typeface="Times New Roman" pitchFamily="18" charset="0"/>
                        </a:rPr>
                        <a:t>Type</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600" b="1" u="none" strike="noStrike" dirty="0">
                          <a:effectLst/>
                          <a:latin typeface="Times New Roman" pitchFamily="18" charset="0"/>
                          <a:cs typeface="Times New Roman" pitchFamily="18" charset="0"/>
                        </a:rPr>
                        <a:t>100% Rate</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600" b="1" u="none" strike="noStrike" dirty="0">
                          <a:effectLst/>
                          <a:latin typeface="Times New Roman" pitchFamily="18" charset="0"/>
                          <a:cs typeface="Times New Roman" pitchFamily="18" charset="0"/>
                        </a:rPr>
                        <a:t>150% Rate</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fontAlgn="b"/>
                      <a:r>
                        <a:rPr lang="en-US" sz="1600" b="1" u="none" strike="noStrike" dirty="0">
                          <a:effectLst/>
                          <a:latin typeface="Times New Roman" pitchFamily="18" charset="0"/>
                          <a:cs typeface="Times New Roman" pitchFamily="18" charset="0"/>
                        </a:rPr>
                        <a:t>250% Rate</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161925">
                <a:tc vMerge="1">
                  <a:txBody>
                    <a:bodyPr/>
                    <a:lstStyle/>
                    <a:p>
                      <a:pPr algn="l" fontAlgn="b"/>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latin typeface="Times New Roman" pitchFamily="18" charset="0"/>
                          <a:cs typeface="Times New Roman" pitchFamily="18" charset="0"/>
                        </a:rPr>
                        <a:t>Remed. Students</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latin typeface="Times New Roman" pitchFamily="18" charset="0"/>
                          <a:cs typeface="Times New Roman" pitchFamily="18" charset="0"/>
                        </a:rPr>
                        <a:t>Non-Remed. Students</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latin typeface="Times New Roman" pitchFamily="18" charset="0"/>
                          <a:cs typeface="Times New Roman" pitchFamily="18" charset="0"/>
                        </a:rPr>
                        <a:t>Remed. Students</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latin typeface="Times New Roman" pitchFamily="18" charset="0"/>
                          <a:cs typeface="Times New Roman" pitchFamily="18" charset="0"/>
                        </a:rPr>
                        <a:t>Non-Remed. Students</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latin typeface="Times New Roman" pitchFamily="18" charset="0"/>
                          <a:cs typeface="Times New Roman" pitchFamily="18" charset="0"/>
                        </a:rPr>
                        <a:t>Remed. Students</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latin typeface="Times New Roman" pitchFamily="18" charset="0"/>
                          <a:cs typeface="Times New Roman" pitchFamily="18" charset="0"/>
                        </a:rPr>
                        <a:t>Non-Remed. Students</a:t>
                      </a:r>
                      <a:endParaRPr lang="en-US"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n-US" sz="1600" u="none" strike="noStrike" dirty="0">
                          <a:effectLst/>
                          <a:latin typeface="Times New Roman" pitchFamily="18" charset="0"/>
                          <a:cs typeface="Times New Roman" pitchFamily="18" charset="0"/>
                        </a:rPr>
                        <a:t>4-Year </a:t>
                      </a:r>
                      <a:r>
                        <a:rPr lang="en-US" sz="1600" u="none" strike="noStrike" dirty="0" smtClean="0">
                          <a:effectLst/>
                          <a:latin typeface="Times New Roman" pitchFamily="18" charset="0"/>
                          <a:cs typeface="Times New Roman" pitchFamily="18" charset="0"/>
                        </a:rPr>
                        <a:t>Universities</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u="none" strike="noStrike" dirty="0" smtClean="0">
                          <a:effectLst/>
                          <a:latin typeface="Times New Roman" pitchFamily="18" charset="0"/>
                          <a:cs typeface="Times New Roman" pitchFamily="18" charset="0"/>
                        </a:rPr>
                        <a:t>11.1%</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u="none" strike="noStrike" dirty="0" smtClean="0">
                          <a:effectLst/>
                          <a:latin typeface="Times New Roman" pitchFamily="18" charset="0"/>
                          <a:cs typeface="Times New Roman" pitchFamily="18" charset="0"/>
                        </a:rPr>
                        <a:t>37.2%</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u="none" strike="noStrike" dirty="0" smtClean="0">
                          <a:effectLst/>
                          <a:latin typeface="Times New Roman" pitchFamily="18" charset="0"/>
                          <a:cs typeface="Times New Roman" pitchFamily="18" charset="0"/>
                        </a:rPr>
                        <a:t>22.2%</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u="none" strike="noStrike" dirty="0" smtClean="0">
                          <a:effectLst/>
                          <a:latin typeface="Times New Roman" pitchFamily="18" charset="0"/>
                          <a:cs typeface="Times New Roman" pitchFamily="18" charset="0"/>
                        </a:rPr>
                        <a:t>52.7%</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u="none" strike="noStrike" dirty="0" smtClean="0">
                          <a:effectLst/>
                          <a:latin typeface="Times New Roman" pitchFamily="18" charset="0"/>
                          <a:cs typeface="Times New Roman" pitchFamily="18" charset="0"/>
                        </a:rPr>
                        <a:t>25.0%</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u="none" strike="noStrike" dirty="0" smtClean="0">
                          <a:effectLst/>
                          <a:latin typeface="Times New Roman" pitchFamily="18" charset="0"/>
                          <a:cs typeface="Times New Roman" pitchFamily="18" charset="0"/>
                        </a:rPr>
                        <a:t>55.4%</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n-US" sz="1600" u="none" strike="noStrike" dirty="0">
                          <a:effectLst/>
                          <a:latin typeface="Times New Roman" pitchFamily="18" charset="0"/>
                          <a:cs typeface="Times New Roman" pitchFamily="18" charset="0"/>
                        </a:rPr>
                        <a:t>2-Year Colleges</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u="none" strike="noStrike" dirty="0" smtClean="0">
                          <a:effectLst/>
                          <a:latin typeface="Times New Roman" pitchFamily="18" charset="0"/>
                          <a:cs typeface="Times New Roman" pitchFamily="18" charset="0"/>
                        </a:rPr>
                        <a:t>8.8%</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u="none" strike="noStrike" dirty="0" smtClean="0">
                          <a:effectLst/>
                          <a:latin typeface="Times New Roman" pitchFamily="18" charset="0"/>
                          <a:cs typeface="Times New Roman" pitchFamily="18" charset="0"/>
                        </a:rPr>
                        <a:t>28.9%</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u="none" strike="noStrike" dirty="0" smtClean="0">
                          <a:effectLst/>
                          <a:latin typeface="Times New Roman" pitchFamily="18" charset="0"/>
                          <a:cs typeface="Times New Roman" pitchFamily="18" charset="0"/>
                        </a:rPr>
                        <a:t>13.5%</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u="none" strike="noStrike" dirty="0" smtClean="0">
                          <a:effectLst/>
                          <a:latin typeface="Times New Roman" pitchFamily="18" charset="0"/>
                          <a:cs typeface="Times New Roman" pitchFamily="18" charset="0"/>
                        </a:rPr>
                        <a:t>35.9%</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u="none" strike="noStrike" dirty="0" smtClean="0">
                          <a:effectLst/>
                          <a:latin typeface="Times New Roman" pitchFamily="18" charset="0"/>
                          <a:cs typeface="Times New Roman" pitchFamily="18" charset="0"/>
                        </a:rPr>
                        <a:t>18.7%</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u="none" strike="noStrike" dirty="0" smtClean="0">
                          <a:effectLst/>
                          <a:latin typeface="Times New Roman" pitchFamily="18" charset="0"/>
                          <a:cs typeface="Times New Roman" pitchFamily="18" charset="0"/>
                        </a:rPr>
                        <a:t>37.2%</a:t>
                      </a:r>
                      <a:endParaRPr lang="en-US"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301873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990600"/>
          </a:xfrm>
        </p:spPr>
        <p:txBody>
          <a:bodyPr>
            <a:noAutofit/>
          </a:bodyPr>
          <a:lstStyle/>
          <a:p>
            <a:pPr algn="ctr"/>
            <a:r>
              <a:rPr lang="en-US" sz="3600" dirty="0" smtClean="0"/>
              <a:t>Athletic Retention and Graduation Rates</a:t>
            </a:r>
            <a:endParaRPr lang="en-US" sz="36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1752600" y="5791200"/>
            <a:ext cx="5486400" cy="804862"/>
          </a:xfrm>
        </p:spPr>
        <p:txBody>
          <a:bodyPr/>
          <a:lstStyle/>
          <a:p>
            <a:pPr algn="ctr"/>
            <a:r>
              <a:rPr lang="en-US" dirty="0" smtClean="0"/>
              <a:t>AHECB Meeting of April 22, 2016</a:t>
            </a:r>
            <a:endParaRPr lang="en-US" dirty="0"/>
          </a:p>
        </p:txBody>
      </p:sp>
    </p:spTree>
    <p:extLst>
      <p:ext uri="{BB962C8B-B14F-4D97-AF65-F5344CB8AC3E}">
        <p14:creationId xmlns:p14="http://schemas.microsoft.com/office/powerpoint/2010/main" val="4862985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 Marla Strecker</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ctr"/>
            <a:r>
              <a:rPr lang="en-US" dirty="0" smtClean="0"/>
              <a:t>Senior Associate Director, Research &amp; Technology</a:t>
            </a:r>
            <a:endParaRPr lang="en-US" dirty="0"/>
          </a:p>
        </p:txBody>
      </p:sp>
    </p:spTree>
    <p:extLst>
      <p:ext uri="{BB962C8B-B14F-4D97-AF65-F5344CB8AC3E}">
        <p14:creationId xmlns:p14="http://schemas.microsoft.com/office/powerpoint/2010/main" val="24151105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Scholarships</a:t>
            </a:r>
            <a:endParaRPr lang="en-US" sz="40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 y="1371600"/>
            <a:ext cx="9144000" cy="5399048"/>
          </a:xfrm>
          <a:prstGeom prst="rect">
            <a:avLst/>
          </a:prstGeom>
        </p:spPr>
      </p:pic>
    </p:spTree>
    <p:extLst>
      <p:ext uri="{BB962C8B-B14F-4D97-AF65-F5344CB8AC3E}">
        <p14:creationId xmlns:p14="http://schemas.microsoft.com/office/powerpoint/2010/main" val="32792600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Participation</a:t>
            </a:r>
            <a:endParaRPr lang="en-US" sz="40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088885"/>
            <a:ext cx="6064059" cy="30259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886200"/>
            <a:ext cx="6019800" cy="2971800"/>
          </a:xfrm>
          <a:prstGeom prst="rect">
            <a:avLst/>
          </a:prstGeom>
        </p:spPr>
      </p:pic>
    </p:spTree>
    <p:extLst>
      <p:ext uri="{BB962C8B-B14F-4D97-AF65-F5344CB8AC3E}">
        <p14:creationId xmlns:p14="http://schemas.microsoft.com/office/powerpoint/2010/main" val="29949079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1-Year Retention Rates</a:t>
            </a:r>
            <a:endParaRPr lang="en-US" sz="4000" b="1" dirty="0">
              <a:solidFill>
                <a:prstClr val="white"/>
              </a:solidFill>
              <a:latin typeface="Times New Roman" pitchFamily="18" charset="0"/>
              <a:cs typeface="Times New Roman" pitchFamily="18" charset="0"/>
            </a:endParaRPr>
          </a:p>
        </p:txBody>
      </p:sp>
      <p:sp>
        <p:nvSpPr>
          <p:cNvPr id="2" name="TextBox 1"/>
          <p:cNvSpPr txBox="1"/>
          <p:nvPr/>
        </p:nvSpPr>
        <p:spPr>
          <a:xfrm>
            <a:off x="838200" y="6019800"/>
            <a:ext cx="7543800" cy="369332"/>
          </a:xfrm>
          <a:prstGeom prst="rect">
            <a:avLst/>
          </a:prstGeom>
          <a:noFill/>
        </p:spPr>
        <p:txBody>
          <a:bodyPr wrap="square" rtlCol="0">
            <a:spAutoFit/>
          </a:bodyPr>
          <a:lstStyle/>
          <a:p>
            <a:pPr algn="ctr"/>
            <a:r>
              <a:rPr lang="en-US" dirty="0" smtClean="0">
                <a:solidFill>
                  <a:prstClr val="black"/>
                </a:solidFill>
              </a:rPr>
              <a:t>The 1-year retention rate of Student Athletes is higher than All Students.</a:t>
            </a:r>
            <a:endParaRPr lang="en-US"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562" y="2817896"/>
            <a:ext cx="5825075" cy="32019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5003"/>
            <a:ext cx="9070867" cy="1472893"/>
          </a:xfrm>
          <a:prstGeom prst="rect">
            <a:avLst/>
          </a:prstGeom>
        </p:spPr>
      </p:pic>
    </p:spTree>
    <p:extLst>
      <p:ext uri="{BB962C8B-B14F-4D97-AF65-F5344CB8AC3E}">
        <p14:creationId xmlns:p14="http://schemas.microsoft.com/office/powerpoint/2010/main" val="28732572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Graduation Rates</a:t>
            </a:r>
            <a:endParaRPr lang="en-US" sz="4000" b="1" dirty="0">
              <a:solidFill>
                <a:prstClr val="white"/>
              </a:solidFill>
              <a:latin typeface="Times New Roman" pitchFamily="18" charset="0"/>
              <a:cs typeface="Times New Roman" pitchFamily="18" charset="0"/>
            </a:endParaRPr>
          </a:p>
        </p:txBody>
      </p:sp>
      <p:sp>
        <p:nvSpPr>
          <p:cNvPr id="2" name="TextBox 1"/>
          <p:cNvSpPr txBox="1"/>
          <p:nvPr/>
        </p:nvSpPr>
        <p:spPr>
          <a:xfrm>
            <a:off x="457200" y="1295400"/>
            <a:ext cx="8305800" cy="3293209"/>
          </a:xfrm>
          <a:prstGeom prst="rect">
            <a:avLst/>
          </a:prstGeom>
          <a:noFill/>
        </p:spPr>
        <p:txBody>
          <a:bodyPr wrap="square" rtlCol="0">
            <a:spAutoFit/>
          </a:bodyPr>
          <a:lstStyle/>
          <a:p>
            <a:r>
              <a:rPr lang="en-US" sz="1600" dirty="0" smtClean="0">
                <a:solidFill>
                  <a:prstClr val="black"/>
                </a:solidFill>
              </a:rPr>
              <a:t>Athletic data is only reported to ADHE by public institutions.  Ten (10) 4-Year Universities and two (2) 2-Year Colleges participate in college athletics.</a:t>
            </a:r>
          </a:p>
          <a:p>
            <a:endParaRPr lang="en-US" sz="1600" dirty="0">
              <a:solidFill>
                <a:prstClr val="black"/>
              </a:solidFill>
            </a:endParaRPr>
          </a:p>
          <a:p>
            <a:r>
              <a:rPr lang="en-US" sz="1600" dirty="0">
                <a:solidFill>
                  <a:prstClr val="black"/>
                </a:solidFill>
              </a:rPr>
              <a:t>The graduation rates reported herein have been re-designed.  The graduation rate uses a cohort of: </a:t>
            </a:r>
          </a:p>
          <a:p>
            <a:endParaRPr lang="en-US" sz="1600" dirty="0">
              <a:solidFill>
                <a:prstClr val="black"/>
              </a:solidFill>
            </a:endParaRPr>
          </a:p>
          <a:p>
            <a:pPr marL="285750" indent="-285750">
              <a:buFont typeface="Arial" pitchFamily="34" charset="0"/>
              <a:buChar char="•"/>
            </a:pPr>
            <a:r>
              <a:rPr lang="en-US" sz="1600" dirty="0">
                <a:solidFill>
                  <a:prstClr val="black"/>
                </a:solidFill>
              </a:rPr>
              <a:t>first-time entering, </a:t>
            </a:r>
          </a:p>
          <a:p>
            <a:pPr marL="285750" indent="-285750">
              <a:buFont typeface="Arial" pitchFamily="34" charset="0"/>
              <a:buChar char="•"/>
            </a:pPr>
            <a:r>
              <a:rPr lang="en-US" sz="1600" dirty="0">
                <a:solidFill>
                  <a:prstClr val="black"/>
                </a:solidFill>
              </a:rPr>
              <a:t>credential-seeking </a:t>
            </a:r>
            <a:r>
              <a:rPr lang="en-US" sz="1600" dirty="0" smtClean="0">
                <a:solidFill>
                  <a:prstClr val="black"/>
                </a:solidFill>
              </a:rPr>
              <a:t>students, </a:t>
            </a:r>
            <a:endParaRPr lang="en-US" sz="1600" dirty="0">
              <a:solidFill>
                <a:prstClr val="black"/>
              </a:solidFill>
            </a:endParaRPr>
          </a:p>
          <a:p>
            <a:pPr marL="285750" indent="-285750">
              <a:buFont typeface="Arial" pitchFamily="34" charset="0"/>
              <a:buChar char="•"/>
            </a:pPr>
            <a:r>
              <a:rPr lang="en-US" sz="1600" dirty="0">
                <a:solidFill>
                  <a:prstClr val="black"/>
                </a:solidFill>
              </a:rPr>
              <a:t>from the entire academic year, not just the fall term, and </a:t>
            </a:r>
          </a:p>
          <a:p>
            <a:pPr marL="285750" indent="-285750">
              <a:buFont typeface="Arial" pitchFamily="34" charset="0"/>
              <a:buChar char="•"/>
            </a:pPr>
            <a:r>
              <a:rPr lang="en-US" sz="1600" dirty="0">
                <a:solidFill>
                  <a:prstClr val="black"/>
                </a:solidFill>
              </a:rPr>
              <a:t>includes all full-time and part-time students.  </a:t>
            </a:r>
          </a:p>
          <a:p>
            <a:endParaRPr lang="en-US" sz="1600" dirty="0">
              <a:solidFill>
                <a:prstClr val="black"/>
              </a:solidFill>
            </a:endParaRPr>
          </a:p>
          <a:p>
            <a:r>
              <a:rPr lang="en-US" sz="1600" dirty="0">
                <a:solidFill>
                  <a:prstClr val="black"/>
                </a:solidFill>
              </a:rPr>
              <a:t>In addition, the new graduation rates </a:t>
            </a:r>
            <a:r>
              <a:rPr lang="en-US" sz="1600" dirty="0" smtClean="0">
                <a:solidFill>
                  <a:prstClr val="black"/>
                </a:solidFill>
              </a:rPr>
              <a:t>use </a:t>
            </a:r>
            <a:r>
              <a:rPr lang="en-US" sz="1600" dirty="0">
                <a:solidFill>
                  <a:prstClr val="black"/>
                </a:solidFill>
              </a:rPr>
              <a:t>a 100%, 150%, and 250% time rate for counting graduates.  Such time rate in years is used for counting all credentials earned.  </a:t>
            </a:r>
          </a:p>
        </p:txBody>
      </p:sp>
      <p:graphicFrame>
        <p:nvGraphicFramePr>
          <p:cNvPr id="6" name="Table 5"/>
          <p:cNvGraphicFramePr>
            <a:graphicFrameLocks noGrp="1"/>
          </p:cNvGraphicFramePr>
          <p:nvPr>
            <p:extLst/>
          </p:nvPr>
        </p:nvGraphicFramePr>
        <p:xfrm>
          <a:off x="1524000" y="4800600"/>
          <a:ext cx="6096000" cy="1524000"/>
        </p:xfrm>
        <a:graphic>
          <a:graphicData uri="http://schemas.openxmlformats.org/drawingml/2006/table">
            <a:tbl>
              <a:tblPr firstRow="1" bandRow="1">
                <a:tableStyleId>{5C22544A-7EE6-4342-B048-85BDC9FD1C3A}</a:tableStyleId>
              </a:tblPr>
              <a:tblGrid>
                <a:gridCol w="2133600"/>
                <a:gridCol w="1295400"/>
                <a:gridCol w="1295400"/>
                <a:gridCol w="1371600"/>
              </a:tblGrid>
              <a:tr h="289560">
                <a:tc>
                  <a:txBody>
                    <a:bodyPr/>
                    <a:lstStyle/>
                    <a:p>
                      <a:pPr algn="ctr"/>
                      <a:r>
                        <a:rPr lang="en-US" sz="1400" dirty="0" smtClean="0">
                          <a:solidFill>
                            <a:schemeClr val="tx1"/>
                          </a:solidFill>
                          <a:latin typeface="Times New Roman" pitchFamily="18" charset="0"/>
                          <a:cs typeface="Times New Roman" pitchFamily="18" charset="0"/>
                        </a:rPr>
                        <a:t>Inst. Type</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100% Rate</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150% Rate</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250% Rate</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560">
                <a:tc>
                  <a:txBody>
                    <a:bodyPr/>
                    <a:lstStyle/>
                    <a:p>
                      <a:r>
                        <a:rPr lang="en-US" sz="1400" dirty="0" smtClean="0">
                          <a:solidFill>
                            <a:schemeClr val="tx1"/>
                          </a:solidFill>
                          <a:latin typeface="Times New Roman" pitchFamily="18" charset="0"/>
                          <a:cs typeface="Times New Roman" pitchFamily="18" charset="0"/>
                        </a:rPr>
                        <a:t>4-Year Universities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4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6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10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560">
                <a:tc>
                  <a:txBody>
                    <a:bodyPr/>
                    <a:lstStyle/>
                    <a:p>
                      <a:r>
                        <a:rPr lang="en-US" sz="1400" dirty="0" smtClean="0">
                          <a:solidFill>
                            <a:schemeClr val="tx1"/>
                          </a:solidFill>
                          <a:latin typeface="Times New Roman" pitchFamily="18" charset="0"/>
                          <a:cs typeface="Times New Roman" pitchFamily="18" charset="0"/>
                        </a:rPr>
                        <a:t>2-Year Colleges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2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3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5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560">
                <a:tc>
                  <a:txBody>
                    <a:bodyPr/>
                    <a:lstStyle/>
                    <a:p>
                      <a:r>
                        <a:rPr lang="en-US" sz="1400" dirty="0" smtClean="0">
                          <a:solidFill>
                            <a:schemeClr val="tx1"/>
                          </a:solidFill>
                          <a:latin typeface="Times New Roman" pitchFamily="18" charset="0"/>
                          <a:cs typeface="Times New Roman" pitchFamily="18" charset="0"/>
                        </a:rPr>
                        <a:t>Private/Independents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4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6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Times New Roman" pitchFamily="18" charset="0"/>
                          <a:cs typeface="Times New Roman" pitchFamily="18" charset="0"/>
                        </a:rPr>
                        <a:t>10 Years*</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560">
                <a:tc gridSpan="4">
                  <a:txBody>
                    <a:bodyPr/>
                    <a:lstStyle/>
                    <a:p>
                      <a:pPr algn="ctr"/>
                      <a:r>
                        <a:rPr lang="en-US" sz="1400" dirty="0" smtClean="0">
                          <a:solidFill>
                            <a:schemeClr val="tx1"/>
                          </a:solidFill>
                          <a:latin typeface="Times New Roman" pitchFamily="18" charset="0"/>
                          <a:cs typeface="Times New Roman" pitchFamily="18" charset="0"/>
                        </a:rPr>
                        <a:t>*Plus the months of July and August for the next academic year.</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50264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a:xfrm>
            <a:off x="0" y="1417638"/>
            <a:ext cx="9144000" cy="715962"/>
          </a:xfrm>
        </p:spPr>
        <p:txBody>
          <a:bodyPr/>
          <a:lstStyle/>
          <a:p>
            <a:r>
              <a:rPr lang="en-US" dirty="0"/>
              <a:t>Needs-based Elements – </a:t>
            </a:r>
            <a:r>
              <a:rPr lang="en-US" dirty="0" smtClean="0"/>
              <a:t>Technical Institutes</a:t>
            </a:r>
            <a:endParaRPr lang="en-US" dirty="0"/>
          </a:p>
        </p:txBody>
      </p:sp>
      <p:sp>
        <p:nvSpPr>
          <p:cNvPr id="4" name="TextBox 3"/>
          <p:cNvSpPr txBox="1"/>
          <p:nvPr/>
        </p:nvSpPr>
        <p:spPr>
          <a:xfrm>
            <a:off x="517071" y="2056686"/>
            <a:ext cx="8077200" cy="4647426"/>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itchFamily="18" charset="0"/>
                <a:cs typeface="Times New Roman" pitchFamily="18" charset="0"/>
              </a:rPr>
              <a:t>Only changes for new biennium are inflationary adjustments to tuition rates, faculty salary and student services rates</a:t>
            </a:r>
          </a:p>
          <a:p>
            <a:pPr lvl="0"/>
            <a:endParaRPr lang="en-US" sz="2400" b="1" dirty="0" smtClean="0">
              <a:latin typeface="Times New Roman" pitchFamily="18" charset="0"/>
              <a:cs typeface="Times New Roman" pitchFamily="18" charset="0"/>
            </a:endParaRPr>
          </a:p>
          <a:p>
            <a:pPr lvl="0"/>
            <a:r>
              <a:rPr lang="en-US" sz="2000" u="sng" dirty="0" smtClean="0">
                <a:latin typeface="Times New Roman" pitchFamily="18" charset="0"/>
                <a:cs typeface="Times New Roman" pitchFamily="18" charset="0"/>
              </a:rPr>
              <a:t>Full-Time </a:t>
            </a:r>
            <a:r>
              <a:rPr lang="en-US" sz="2000" u="sng" dirty="0">
                <a:latin typeface="Times New Roman" pitchFamily="18" charset="0"/>
                <a:cs typeface="Times New Roman" pitchFamily="18" charset="0"/>
              </a:rPr>
              <a:t>Equivalent (FTE) Faculty</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Total number of FTE faculty needed is calculated by assigning SSCH generated to one of four weighted categories.</a:t>
            </a:r>
          </a:p>
          <a:p>
            <a:r>
              <a:rPr lang="en-US" sz="2400" dirty="0">
                <a:latin typeface="Times New Roman" pitchFamily="18" charset="0"/>
                <a:cs typeface="Times New Roman" pitchFamily="18" charset="0"/>
              </a:rPr>
              <a:t> 	</a:t>
            </a:r>
            <a:r>
              <a:rPr lang="en-US" dirty="0">
                <a:latin typeface="Times New Roman" pitchFamily="18" charset="0"/>
                <a:cs typeface="Times New Roman" pitchFamily="18" charset="0"/>
              </a:rPr>
              <a:t>General Education 	</a:t>
            </a:r>
            <a:r>
              <a:rPr lang="en-US" dirty="0" smtClean="0">
                <a:latin typeface="Times New Roman" pitchFamily="18" charset="0"/>
                <a:cs typeface="Times New Roman" pitchFamily="18" charset="0"/>
              </a:rPr>
              <a:t>	22 </a:t>
            </a:r>
            <a:r>
              <a:rPr lang="en-US" dirty="0">
                <a:latin typeface="Times New Roman" pitchFamily="18" charset="0"/>
                <a:cs typeface="Times New Roman" pitchFamily="18" charset="0"/>
              </a:rPr>
              <a:t>students / 660 SSCH</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Technical </a:t>
            </a:r>
            <a:r>
              <a:rPr lang="en-US" dirty="0">
                <a:latin typeface="Times New Roman" pitchFamily="18" charset="0"/>
                <a:cs typeface="Times New Roman" pitchFamily="18" charset="0"/>
              </a:rPr>
              <a:t>Education	16 students / 480 SSCH</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Basic </a:t>
            </a:r>
            <a:r>
              <a:rPr lang="en-US" dirty="0">
                <a:latin typeface="Times New Roman" pitchFamily="18" charset="0"/>
                <a:cs typeface="Times New Roman" pitchFamily="18" charset="0"/>
              </a:rPr>
              <a:t>Skills		</a:t>
            </a:r>
            <a:r>
              <a:rPr lang="en-US" dirty="0" smtClean="0">
                <a:latin typeface="Times New Roman" pitchFamily="18" charset="0"/>
                <a:cs typeface="Times New Roman" pitchFamily="18" charset="0"/>
              </a:rPr>
              <a:t>16 </a:t>
            </a:r>
            <a:r>
              <a:rPr lang="en-US" dirty="0">
                <a:latin typeface="Times New Roman" pitchFamily="18" charset="0"/>
                <a:cs typeface="Times New Roman" pitchFamily="18" charset="0"/>
              </a:rPr>
              <a:t>students / 480 SSCH</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Allied </a:t>
            </a:r>
            <a:r>
              <a:rPr lang="en-US" dirty="0">
                <a:latin typeface="Times New Roman" pitchFamily="18" charset="0"/>
                <a:cs typeface="Times New Roman" pitchFamily="18" charset="0"/>
              </a:rPr>
              <a:t>Health		</a:t>
            </a:r>
            <a:r>
              <a:rPr lang="en-US" dirty="0" smtClean="0">
                <a:latin typeface="Times New Roman" pitchFamily="18" charset="0"/>
                <a:cs typeface="Times New Roman" pitchFamily="18" charset="0"/>
              </a:rPr>
              <a:t>12 </a:t>
            </a:r>
            <a:r>
              <a:rPr lang="en-US" dirty="0">
                <a:latin typeface="Times New Roman" pitchFamily="18" charset="0"/>
                <a:cs typeface="Times New Roman" pitchFamily="18" charset="0"/>
              </a:rPr>
              <a:t>students / 360 </a:t>
            </a:r>
            <a:r>
              <a:rPr lang="en-US" dirty="0" smtClean="0">
                <a:latin typeface="Times New Roman" pitchFamily="18" charset="0"/>
                <a:cs typeface="Times New Roman" pitchFamily="18" charset="0"/>
              </a:rPr>
              <a:t>SSCH</a:t>
            </a:r>
          </a:p>
          <a:p>
            <a:pPr lvl="0"/>
            <a:endParaRPr lang="en-US" sz="2200" b="1" dirty="0" smtClean="0">
              <a:latin typeface="Times New Roman" pitchFamily="18" charset="0"/>
              <a:cs typeface="Times New Roman" pitchFamily="18" charset="0"/>
            </a:endParaRPr>
          </a:p>
          <a:p>
            <a:pPr lvl="0"/>
            <a:r>
              <a:rPr lang="en-US" sz="2000" u="sng" dirty="0" smtClean="0">
                <a:latin typeface="Times New Roman" pitchFamily="18" charset="0"/>
                <a:cs typeface="Times New Roman" pitchFamily="18" charset="0"/>
              </a:rPr>
              <a:t>Faculty </a:t>
            </a:r>
            <a:r>
              <a:rPr lang="en-US" sz="2000" u="sng" dirty="0">
                <a:latin typeface="Times New Roman" pitchFamily="18" charset="0"/>
                <a:cs typeface="Times New Roman" pitchFamily="18" charset="0"/>
              </a:rPr>
              <a:t>Salaries</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The total FTE faculty generated above is multiplied by the average faculty salary for technical institutes in the SREB region.  </a:t>
            </a:r>
          </a:p>
          <a:p>
            <a:pPr marL="342900" indent="-342900">
              <a:buFont typeface="Arial" pitchFamily="34" charset="0"/>
              <a:buChar char="•"/>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016221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Graduation Rates: 4-Year Universities</a:t>
            </a:r>
            <a:endParaRPr lang="en-US" sz="4000" b="1" dirty="0">
              <a:solidFill>
                <a:prstClr val="white"/>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71600"/>
            <a:ext cx="8094688" cy="4876800"/>
          </a:xfrm>
          <a:prstGeom prst="rect">
            <a:avLst/>
          </a:prstGeom>
        </p:spPr>
      </p:pic>
    </p:spTree>
    <p:extLst>
      <p:ext uri="{BB962C8B-B14F-4D97-AF65-F5344CB8AC3E}">
        <p14:creationId xmlns:p14="http://schemas.microsoft.com/office/powerpoint/2010/main" val="38609008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Graduation Rates: 2-Year Colleges</a:t>
            </a:r>
            <a:endParaRPr lang="en-US" sz="40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26" y="1219200"/>
            <a:ext cx="7987348" cy="5341591"/>
          </a:xfrm>
          <a:prstGeom prst="rect">
            <a:avLst/>
          </a:prstGeom>
        </p:spPr>
      </p:pic>
    </p:spTree>
    <p:extLst>
      <p:ext uri="{BB962C8B-B14F-4D97-AF65-F5344CB8AC3E}">
        <p14:creationId xmlns:p14="http://schemas.microsoft.com/office/powerpoint/2010/main" val="37423903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Graduation Rates by Sport</a:t>
            </a:r>
            <a:endParaRPr lang="en-US" sz="4000" b="1" dirty="0">
              <a:solidFill>
                <a:prstClr val="white"/>
              </a:solidFill>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381000" y="1508760"/>
          <a:ext cx="8458199" cy="4663440"/>
        </p:xfrm>
        <a:graphic>
          <a:graphicData uri="http://schemas.openxmlformats.org/drawingml/2006/table">
            <a:tbl>
              <a:tblPr firstRow="1" firstCol="1" bandRow="1">
                <a:tableStyleId>{5C22544A-7EE6-4342-B048-85BDC9FD1C3A}</a:tableStyleId>
              </a:tblPr>
              <a:tblGrid>
                <a:gridCol w="1817006"/>
                <a:gridCol w="786509"/>
                <a:gridCol w="803370"/>
                <a:gridCol w="803370"/>
                <a:gridCol w="1874530"/>
                <a:gridCol w="766674"/>
                <a:gridCol w="803370"/>
                <a:gridCol w="803370"/>
              </a:tblGrid>
              <a:tr h="0">
                <a:tc gridSpan="8">
                  <a:txBody>
                    <a:bodyPr/>
                    <a:lstStyle/>
                    <a:p>
                      <a:pPr marL="0" marR="0" algn="ctr">
                        <a:spcBef>
                          <a:spcPts val="0"/>
                        </a:spcBef>
                        <a:spcAft>
                          <a:spcPts val="0"/>
                        </a:spcAft>
                      </a:pPr>
                      <a:r>
                        <a:rPr lang="en-US" sz="1800" dirty="0">
                          <a:solidFill>
                            <a:schemeClr val="tx1"/>
                          </a:solidFill>
                          <a:effectLst/>
                          <a:latin typeface="Times New Roman" pitchFamily="18" charset="0"/>
                          <a:cs typeface="Times New Roman" pitchFamily="18" charset="0"/>
                        </a:rPr>
                        <a:t>ADHE Annual Graduation Rates for Athletes by Sport</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800" dirty="0">
                          <a:solidFill>
                            <a:schemeClr val="tx1"/>
                          </a:solidFill>
                          <a:effectLst/>
                          <a:latin typeface="Times New Roman" pitchFamily="18" charset="0"/>
                          <a:cs typeface="Times New Roman" pitchFamily="18" charset="0"/>
                        </a:rPr>
                        <a:t>Football</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100%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150%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250%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Men's Basketball</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100%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150%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250%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0">
                <a:tc>
                  <a:txBody>
                    <a:bodyPr/>
                    <a:lstStyle/>
                    <a:p>
                      <a:pPr marL="0" marR="0">
                        <a:spcBef>
                          <a:spcPts val="0"/>
                        </a:spcBef>
                        <a:spcAft>
                          <a:spcPts val="0"/>
                        </a:spcAft>
                      </a:pPr>
                      <a:r>
                        <a:rPr lang="en-US" sz="1800" b="0" dirty="0">
                          <a:solidFill>
                            <a:schemeClr val="tx1"/>
                          </a:solidFill>
                          <a:effectLst/>
                          <a:latin typeface="Times New Roman" pitchFamily="18" charset="0"/>
                          <a:cs typeface="Times New Roman" pitchFamily="18" charset="0"/>
                        </a:rPr>
                        <a:t>4-Year Universities</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19.3%</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40.4%</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38.7%</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dirty="0">
                          <a:solidFill>
                            <a:schemeClr val="tx1"/>
                          </a:solidFill>
                          <a:effectLst/>
                          <a:latin typeface="Times New Roman" pitchFamily="18" charset="0"/>
                          <a:cs typeface="Times New Roman" pitchFamily="18" charset="0"/>
                        </a:rPr>
                        <a:t>4-Year Universities</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20.8%</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36.0%</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33.3%</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spcBef>
                          <a:spcPts val="0"/>
                        </a:spcBef>
                        <a:spcAft>
                          <a:spcPts val="0"/>
                        </a:spcAft>
                      </a:pPr>
                      <a:r>
                        <a:rPr lang="en-US" sz="1800" b="0" dirty="0">
                          <a:solidFill>
                            <a:schemeClr val="tx1"/>
                          </a:solidFill>
                          <a:effectLst/>
                          <a:latin typeface="Times New Roman" pitchFamily="18" charset="0"/>
                          <a:cs typeface="Times New Roman" pitchFamily="18" charset="0"/>
                        </a:rPr>
                        <a:t>2-Year Colleges</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ffectLst/>
                        <a:latin typeface="Times New Roman" pitchFamily="18" charset="0"/>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ffectLst/>
                        <a:latin typeface="Times New Roman" pitchFamily="18" charset="0"/>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ffectLst/>
                        <a:latin typeface="Times New Roman" pitchFamily="18" charset="0"/>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dirty="0">
                          <a:solidFill>
                            <a:schemeClr val="tx1"/>
                          </a:solidFill>
                          <a:effectLst/>
                          <a:latin typeface="Times New Roman" pitchFamily="18" charset="0"/>
                          <a:cs typeface="Times New Roman" pitchFamily="18" charset="0"/>
                        </a:rPr>
                        <a:t>2-Year Colleges</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37.5%</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0.0%</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20.0%</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spcBef>
                          <a:spcPts val="0"/>
                        </a:spcBef>
                        <a:spcAft>
                          <a:spcPts val="0"/>
                        </a:spcAft>
                      </a:pPr>
                      <a:r>
                        <a:rPr lang="en-US" sz="1800" dirty="0">
                          <a:solidFill>
                            <a:schemeClr val="tx1"/>
                          </a:solidFill>
                          <a:effectLst/>
                          <a:latin typeface="Times New Roman" pitchFamily="18" charset="0"/>
                          <a:cs typeface="Times New Roman" pitchFamily="18" charset="0"/>
                        </a:rPr>
                        <a:t>Women's Basketball</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100%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150%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250%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Baseball</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100%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150%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250%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0">
                <a:tc>
                  <a:txBody>
                    <a:bodyPr/>
                    <a:lstStyle/>
                    <a:p>
                      <a:pPr marL="0" marR="0">
                        <a:spcBef>
                          <a:spcPts val="0"/>
                        </a:spcBef>
                        <a:spcAft>
                          <a:spcPts val="0"/>
                        </a:spcAft>
                      </a:pPr>
                      <a:r>
                        <a:rPr lang="en-US" sz="1800" b="0" dirty="0">
                          <a:solidFill>
                            <a:schemeClr val="tx1"/>
                          </a:solidFill>
                          <a:effectLst/>
                          <a:latin typeface="Times New Roman" pitchFamily="18" charset="0"/>
                          <a:cs typeface="Times New Roman" pitchFamily="18" charset="0"/>
                        </a:rPr>
                        <a:t>4-Year Universities</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43.2%</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34.0%</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47.1%</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dirty="0">
                          <a:solidFill>
                            <a:schemeClr val="tx1"/>
                          </a:solidFill>
                          <a:effectLst/>
                          <a:latin typeface="Times New Roman" pitchFamily="18" charset="0"/>
                          <a:cs typeface="Times New Roman" pitchFamily="18" charset="0"/>
                        </a:rPr>
                        <a:t>4-Year Universities</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23.7%</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40.4%</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48.5%</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spcBef>
                          <a:spcPts val="0"/>
                        </a:spcBef>
                        <a:spcAft>
                          <a:spcPts val="0"/>
                        </a:spcAft>
                      </a:pPr>
                      <a:r>
                        <a:rPr lang="en-US" sz="1800" b="0" dirty="0">
                          <a:solidFill>
                            <a:schemeClr val="tx1"/>
                          </a:solidFill>
                          <a:effectLst/>
                          <a:latin typeface="Times New Roman" pitchFamily="18" charset="0"/>
                          <a:cs typeface="Times New Roman" pitchFamily="18" charset="0"/>
                        </a:rPr>
                        <a:t>2-Year Colleges</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42.9%</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66.7%</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33.3%</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dirty="0">
                          <a:solidFill>
                            <a:schemeClr val="tx1"/>
                          </a:solidFill>
                          <a:effectLst/>
                          <a:latin typeface="Times New Roman" pitchFamily="18" charset="0"/>
                          <a:cs typeface="Times New Roman" pitchFamily="18" charset="0"/>
                        </a:rPr>
                        <a:t>2-Year Colleges</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30.0%</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36.0%</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13.0%</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lgn="ctr">
                        <a:spcBef>
                          <a:spcPts val="0"/>
                        </a:spcBef>
                        <a:spcAft>
                          <a:spcPts val="0"/>
                        </a:spcAft>
                      </a:pPr>
                      <a:r>
                        <a:rPr lang="en-US" sz="1800" dirty="0">
                          <a:solidFill>
                            <a:schemeClr val="tx1"/>
                          </a:solidFill>
                          <a:effectLst/>
                          <a:latin typeface="Times New Roman" pitchFamily="18" charset="0"/>
                          <a:cs typeface="Times New Roman" pitchFamily="18" charset="0"/>
                        </a:rPr>
                        <a:t>Track</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100%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150%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250%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All Others</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100%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150%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800" b="1" dirty="0">
                          <a:solidFill>
                            <a:schemeClr val="tx1"/>
                          </a:solidFill>
                          <a:effectLst/>
                          <a:latin typeface="Times New Roman" pitchFamily="18" charset="0"/>
                          <a:cs typeface="Times New Roman" pitchFamily="18" charset="0"/>
                        </a:rPr>
                        <a:t>250% Rate</a:t>
                      </a:r>
                      <a:endParaRPr lang="en-US" sz="1800" b="1" dirty="0">
                        <a:solidFill>
                          <a:schemeClr val="tx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0">
                <a:tc>
                  <a:txBody>
                    <a:bodyPr/>
                    <a:lstStyle/>
                    <a:p>
                      <a:pPr marL="0" marR="0">
                        <a:spcBef>
                          <a:spcPts val="0"/>
                        </a:spcBef>
                        <a:spcAft>
                          <a:spcPts val="0"/>
                        </a:spcAft>
                      </a:pPr>
                      <a:r>
                        <a:rPr lang="en-US" sz="1800" b="0" dirty="0">
                          <a:solidFill>
                            <a:schemeClr val="tx1"/>
                          </a:solidFill>
                          <a:effectLst/>
                          <a:latin typeface="Times New Roman" pitchFamily="18" charset="0"/>
                          <a:cs typeface="Times New Roman" pitchFamily="18" charset="0"/>
                        </a:rPr>
                        <a:t>4-Year Universities</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36.6%</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57.7%</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56.1%</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dirty="0">
                          <a:solidFill>
                            <a:schemeClr val="tx1"/>
                          </a:solidFill>
                          <a:effectLst/>
                          <a:latin typeface="Times New Roman" pitchFamily="18" charset="0"/>
                          <a:cs typeface="Times New Roman" pitchFamily="18" charset="0"/>
                        </a:rPr>
                        <a:t>4-Year Universities</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30.0%</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56.6%</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55.5</a:t>
                      </a:r>
                      <a:r>
                        <a:rPr lang="en-US" sz="1800" dirty="0">
                          <a:solidFill>
                            <a:schemeClr val="tx1"/>
                          </a:solidFill>
                          <a:effectLst/>
                          <a:latin typeface="Times New Roman" pitchFamily="18" charset="0"/>
                          <a:cs typeface="Times New Roman" pitchFamily="18" charset="0"/>
                        </a:rPr>
                        <a:t>%</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spcBef>
                          <a:spcPts val="0"/>
                        </a:spcBef>
                        <a:spcAft>
                          <a:spcPts val="0"/>
                        </a:spcAft>
                      </a:pPr>
                      <a:r>
                        <a:rPr lang="en-US" sz="1800" b="0" dirty="0">
                          <a:solidFill>
                            <a:schemeClr val="tx1"/>
                          </a:solidFill>
                          <a:effectLst/>
                          <a:latin typeface="Times New Roman" pitchFamily="18" charset="0"/>
                          <a:cs typeface="Times New Roman" pitchFamily="18" charset="0"/>
                        </a:rPr>
                        <a:t>2-Year Colleges</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ffectLst/>
                        <a:latin typeface="Times New Roman" pitchFamily="18" charset="0"/>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ffectLst/>
                        <a:latin typeface="Times New Roman" pitchFamily="18" charset="0"/>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solidFill>
                          <a:schemeClr val="tx1"/>
                        </a:solidFill>
                        <a:effectLst/>
                        <a:latin typeface="Times New Roman" pitchFamily="18" charset="0"/>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800" dirty="0">
                          <a:solidFill>
                            <a:schemeClr val="tx1"/>
                          </a:solidFill>
                          <a:effectLst/>
                          <a:latin typeface="Times New Roman" pitchFamily="18" charset="0"/>
                          <a:cs typeface="Times New Roman" pitchFamily="18" charset="0"/>
                        </a:rPr>
                        <a:t>2-Year Colleges</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75.0%</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77.8%</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Times New Roman" pitchFamily="18" charset="0"/>
                          <a:cs typeface="Times New Roman" pitchFamily="18" charset="0"/>
                        </a:rPr>
                        <a:t>41.7%</a:t>
                      </a:r>
                      <a:endParaRPr lang="en-US" sz="18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gridSpan="8">
                  <a:txBody>
                    <a:bodyPr/>
                    <a:lstStyle/>
                    <a:p>
                      <a:pPr marL="0" marR="0">
                        <a:spcBef>
                          <a:spcPts val="0"/>
                        </a:spcBef>
                        <a:spcAft>
                          <a:spcPts val="0"/>
                        </a:spcAft>
                      </a:pPr>
                      <a:r>
                        <a:rPr lang="en-US" sz="1800" b="0" dirty="0">
                          <a:solidFill>
                            <a:schemeClr val="tx1"/>
                          </a:solidFill>
                          <a:effectLst/>
                          <a:latin typeface="Times New Roman" pitchFamily="18" charset="0"/>
                          <a:cs typeface="Times New Roman" pitchFamily="18" charset="0"/>
                        </a:rPr>
                        <a:t>NOTE: 2-Year Colleges did not participate in Football or Track.</a:t>
                      </a:r>
                      <a:endParaRPr lang="en-US" sz="1800" b="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7864714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Remediation Rates</a:t>
            </a:r>
            <a:endParaRPr lang="en-US" sz="40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93" y="1097594"/>
            <a:ext cx="8869013" cy="5544324"/>
          </a:xfrm>
          <a:prstGeom prst="rect">
            <a:avLst/>
          </a:prstGeom>
        </p:spPr>
      </p:pic>
    </p:spTree>
    <p:extLst>
      <p:ext uri="{BB962C8B-B14F-4D97-AF65-F5344CB8AC3E}">
        <p14:creationId xmlns:p14="http://schemas.microsoft.com/office/powerpoint/2010/main" val="4968453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Remediation Rates</a:t>
            </a:r>
            <a:endParaRPr lang="en-US" sz="40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36" y="1219200"/>
            <a:ext cx="8802328" cy="5410955"/>
          </a:xfrm>
          <a:prstGeom prst="rect">
            <a:avLst/>
          </a:prstGeom>
        </p:spPr>
      </p:pic>
    </p:spTree>
    <p:extLst>
      <p:ext uri="{BB962C8B-B14F-4D97-AF65-F5344CB8AC3E}">
        <p14:creationId xmlns:p14="http://schemas.microsoft.com/office/powerpoint/2010/main" val="33840328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707886"/>
          </a:xfrm>
          <a:prstGeom prst="rect">
            <a:avLst/>
          </a:prstGeom>
          <a:solidFill>
            <a:schemeClr val="tx2"/>
          </a:solidFill>
        </p:spPr>
        <p:txBody>
          <a:bodyPr wrap="square" rtlCol="0">
            <a:spAutoFit/>
          </a:bodyPr>
          <a:lstStyle/>
          <a:p>
            <a:pPr algn="ctr"/>
            <a:r>
              <a:rPr lang="en-US" sz="4000" b="1" dirty="0" smtClean="0">
                <a:solidFill>
                  <a:prstClr val="white"/>
                </a:solidFill>
                <a:latin typeface="Times New Roman" pitchFamily="18" charset="0"/>
                <a:cs typeface="Times New Roman" pitchFamily="18" charset="0"/>
              </a:rPr>
              <a:t>Remediation Rates by Sport</a:t>
            </a:r>
            <a:endParaRPr lang="en-US" sz="4000" b="1" dirty="0">
              <a:solidFill>
                <a:prstClr val="white"/>
              </a:solidFill>
              <a:latin typeface="Times New Roman" pitchFamily="18" charset="0"/>
              <a:cs typeface="Times New Roman" pitchFamily="18" charset="0"/>
            </a:endParaRPr>
          </a:p>
        </p:txBody>
      </p:sp>
      <p:sp>
        <p:nvSpPr>
          <p:cNvPr id="2" name="TextBox 1"/>
          <p:cNvSpPr txBox="1"/>
          <p:nvPr/>
        </p:nvSpPr>
        <p:spPr>
          <a:xfrm>
            <a:off x="1066800" y="5943600"/>
            <a:ext cx="6934200" cy="646331"/>
          </a:xfrm>
          <a:prstGeom prst="rect">
            <a:avLst/>
          </a:prstGeom>
          <a:noFill/>
        </p:spPr>
        <p:txBody>
          <a:bodyPr wrap="square" rtlCol="0">
            <a:spAutoFit/>
          </a:bodyPr>
          <a:lstStyle/>
          <a:p>
            <a:r>
              <a:rPr lang="en-US" dirty="0" smtClean="0">
                <a:solidFill>
                  <a:prstClr val="black"/>
                </a:solidFill>
              </a:rPr>
              <a:t>Remediation Rates cannot yet be calculated for Athletes for the 2015 Fall term as athletic data is an annual data submission.</a:t>
            </a:r>
            <a:endParaRPr lang="en-US"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38981"/>
            <a:ext cx="8206380" cy="4789357"/>
          </a:xfrm>
          <a:prstGeom prst="rect">
            <a:avLst/>
          </a:prstGeom>
        </p:spPr>
      </p:pic>
    </p:spTree>
    <p:extLst>
      <p:ext uri="{BB962C8B-B14F-4D97-AF65-F5344CB8AC3E}">
        <p14:creationId xmlns:p14="http://schemas.microsoft.com/office/powerpoint/2010/main" val="41153656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0999"/>
            <a:ext cx="9144000" cy="646331"/>
          </a:xfrm>
          <a:prstGeom prst="rect">
            <a:avLst/>
          </a:prstGeom>
          <a:solidFill>
            <a:schemeClr val="tx2"/>
          </a:solidFill>
        </p:spPr>
        <p:txBody>
          <a:bodyPr wrap="square" rtlCol="0">
            <a:spAutoFit/>
          </a:bodyPr>
          <a:lstStyle/>
          <a:p>
            <a:pPr algn="ctr"/>
            <a:r>
              <a:rPr lang="en-US" sz="3600" b="1" dirty="0" smtClean="0">
                <a:solidFill>
                  <a:prstClr val="white"/>
                </a:solidFill>
                <a:latin typeface="Times New Roman" pitchFamily="18" charset="0"/>
                <a:cs typeface="Times New Roman" pitchFamily="18" charset="0"/>
              </a:rPr>
              <a:t>Graduation Rates of Remediated Athletes</a:t>
            </a:r>
            <a:endParaRPr lang="en-US" sz="3600" b="1" dirty="0">
              <a:solidFill>
                <a:prstClr val="white"/>
              </a:solidFill>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457200" y="1600200"/>
          <a:ext cx="8229600" cy="3657600"/>
        </p:xfrm>
        <a:graphic>
          <a:graphicData uri="http://schemas.openxmlformats.org/drawingml/2006/table">
            <a:tbl>
              <a:tblPr firstRow="1" firstCol="1" bandRow="1">
                <a:tableStyleId>{5C22544A-7EE6-4342-B048-85BDC9FD1C3A}</a:tableStyleId>
              </a:tblPr>
              <a:tblGrid>
                <a:gridCol w="2362200"/>
                <a:gridCol w="1981200"/>
                <a:gridCol w="1828800"/>
                <a:gridCol w="2057400"/>
              </a:tblGrid>
              <a:tr h="0">
                <a:tc gridSpan="4">
                  <a:txBody>
                    <a:bodyPr/>
                    <a:lstStyle/>
                    <a:p>
                      <a:pPr marL="0" marR="0" algn="ctr">
                        <a:spcBef>
                          <a:spcPts val="0"/>
                        </a:spcBef>
                        <a:spcAft>
                          <a:spcPts val="0"/>
                        </a:spcAft>
                      </a:pPr>
                      <a:r>
                        <a:rPr lang="en-US" sz="2000" dirty="0">
                          <a:solidFill>
                            <a:schemeClr val="tx1"/>
                          </a:solidFill>
                          <a:effectLst/>
                          <a:latin typeface="Times New Roman" pitchFamily="18" charset="0"/>
                          <a:cs typeface="Times New Roman" pitchFamily="18" charset="0"/>
                        </a:rPr>
                        <a:t>Comparison of ADHE Annual Graduation Rates between</a:t>
                      </a:r>
                    </a:p>
                    <a:p>
                      <a:pPr marL="0" marR="0" algn="ctr">
                        <a:spcBef>
                          <a:spcPts val="0"/>
                        </a:spcBef>
                        <a:spcAft>
                          <a:spcPts val="0"/>
                        </a:spcAft>
                      </a:pPr>
                      <a:r>
                        <a:rPr lang="en-US" sz="2000" dirty="0">
                          <a:solidFill>
                            <a:schemeClr val="tx1"/>
                          </a:solidFill>
                          <a:effectLst/>
                          <a:latin typeface="Times New Roman" pitchFamily="18" charset="0"/>
                          <a:cs typeface="Times New Roman" pitchFamily="18" charset="0"/>
                        </a:rPr>
                        <a:t>Remediated Athletes and Non-Remediated Athletes</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endParaRPr lang="en-US" sz="2000" dirty="0">
                        <a:solidFill>
                          <a:schemeClr val="tx1"/>
                        </a:solidFill>
                        <a:effectLst/>
                        <a:latin typeface="Times New Roman" pitchFamily="18" charset="0"/>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chemeClr val="tx1"/>
                          </a:solidFill>
                          <a:effectLst/>
                          <a:latin typeface="Times New Roman" pitchFamily="18" charset="0"/>
                          <a:cs typeface="Times New Roman" pitchFamily="18" charset="0"/>
                        </a:rPr>
                        <a:t>100% Rate</a:t>
                      </a:r>
                      <a:endParaRPr lang="en-US" sz="2000" b="1"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chemeClr val="tx1"/>
                          </a:solidFill>
                          <a:effectLst/>
                          <a:latin typeface="Times New Roman" pitchFamily="18" charset="0"/>
                          <a:cs typeface="Times New Roman" pitchFamily="18" charset="0"/>
                        </a:rPr>
                        <a:t>150% Rate</a:t>
                      </a:r>
                      <a:endParaRPr lang="en-US" sz="2000" b="1"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chemeClr val="tx1"/>
                          </a:solidFill>
                          <a:effectLst/>
                          <a:latin typeface="Times New Roman" pitchFamily="18" charset="0"/>
                          <a:cs typeface="Times New Roman" pitchFamily="18" charset="0"/>
                        </a:rPr>
                        <a:t>250% Rate</a:t>
                      </a:r>
                      <a:endParaRPr lang="en-US" sz="2000" b="1"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gridSpan="4">
                  <a:txBody>
                    <a:bodyPr/>
                    <a:lstStyle/>
                    <a:p>
                      <a:pPr marL="0" marR="0" algn="ctr">
                        <a:spcBef>
                          <a:spcPts val="0"/>
                        </a:spcBef>
                        <a:spcAft>
                          <a:spcPts val="0"/>
                        </a:spcAft>
                      </a:pPr>
                      <a:r>
                        <a:rPr lang="en-US" sz="2000" dirty="0">
                          <a:solidFill>
                            <a:schemeClr val="tx1"/>
                          </a:solidFill>
                          <a:effectLst/>
                          <a:latin typeface="Times New Roman" pitchFamily="18" charset="0"/>
                          <a:cs typeface="Times New Roman" pitchFamily="18" charset="0"/>
                        </a:rPr>
                        <a:t>Remediated Athletes</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spcBef>
                          <a:spcPts val="0"/>
                        </a:spcBef>
                        <a:spcAft>
                          <a:spcPts val="0"/>
                        </a:spcAft>
                      </a:pPr>
                      <a:r>
                        <a:rPr lang="en-US" sz="2000" dirty="0">
                          <a:solidFill>
                            <a:schemeClr val="tx1"/>
                          </a:solidFill>
                          <a:effectLst/>
                          <a:latin typeface="Times New Roman" pitchFamily="18" charset="0"/>
                          <a:cs typeface="Times New Roman" pitchFamily="18" charset="0"/>
                        </a:rPr>
                        <a:t>4-Year Universities</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16.1</a:t>
                      </a:r>
                      <a:r>
                        <a:rPr lang="en-US" sz="2000" dirty="0">
                          <a:solidFill>
                            <a:schemeClr val="tx1"/>
                          </a:solidFill>
                          <a:effectLst/>
                          <a:latin typeface="Times New Roman" pitchFamily="18" charset="0"/>
                          <a:cs typeface="Times New Roman" pitchFamily="18" charset="0"/>
                        </a:rPr>
                        <a:t>%</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38.9%</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37.9%</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spcBef>
                          <a:spcPts val="0"/>
                        </a:spcBef>
                        <a:spcAft>
                          <a:spcPts val="0"/>
                        </a:spcAft>
                      </a:pPr>
                      <a:r>
                        <a:rPr lang="en-US" sz="2000" dirty="0">
                          <a:solidFill>
                            <a:schemeClr val="tx1"/>
                          </a:solidFill>
                          <a:effectLst/>
                          <a:latin typeface="Times New Roman" pitchFamily="18" charset="0"/>
                          <a:cs typeface="Times New Roman" pitchFamily="18" charset="0"/>
                        </a:rPr>
                        <a:t>2-Year Colleges</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26.1%</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28.6%</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8.5%</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gridSpan="4">
                  <a:txBody>
                    <a:bodyPr/>
                    <a:lstStyle/>
                    <a:p>
                      <a:pPr marL="0" marR="0" algn="ctr">
                        <a:spcBef>
                          <a:spcPts val="0"/>
                        </a:spcBef>
                        <a:spcAft>
                          <a:spcPts val="0"/>
                        </a:spcAft>
                      </a:pPr>
                      <a:r>
                        <a:rPr lang="en-US" sz="2000" dirty="0">
                          <a:solidFill>
                            <a:schemeClr val="tx1"/>
                          </a:solidFill>
                          <a:effectLst/>
                          <a:latin typeface="Times New Roman" pitchFamily="18" charset="0"/>
                          <a:cs typeface="Times New Roman" pitchFamily="18" charset="0"/>
                        </a:rPr>
                        <a:t>Non-Remediated Athletes</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spcBef>
                          <a:spcPts val="0"/>
                        </a:spcBef>
                        <a:spcAft>
                          <a:spcPts val="0"/>
                        </a:spcAft>
                      </a:pPr>
                      <a:r>
                        <a:rPr lang="en-US" sz="2000" dirty="0">
                          <a:solidFill>
                            <a:schemeClr val="tx1"/>
                          </a:solidFill>
                          <a:effectLst/>
                          <a:latin typeface="Times New Roman" pitchFamily="18" charset="0"/>
                          <a:cs typeface="Times New Roman" pitchFamily="18" charset="0"/>
                        </a:rPr>
                        <a:t>4-Year Universities</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40.0%</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54.1%</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56.8%</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spcBef>
                          <a:spcPts val="0"/>
                        </a:spcBef>
                        <a:spcAft>
                          <a:spcPts val="0"/>
                        </a:spcAft>
                      </a:pPr>
                      <a:r>
                        <a:rPr lang="en-US" sz="2000" dirty="0">
                          <a:solidFill>
                            <a:schemeClr val="tx1"/>
                          </a:solidFill>
                          <a:effectLst/>
                          <a:latin typeface="Times New Roman" pitchFamily="18" charset="0"/>
                          <a:cs typeface="Times New Roman" pitchFamily="18" charset="0"/>
                        </a:rPr>
                        <a:t>2-Year Colleges</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69.2%</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75.0%</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46.2%</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gridSpan="4">
                  <a:txBody>
                    <a:bodyPr/>
                    <a:lstStyle/>
                    <a:p>
                      <a:pPr marL="0" marR="0" algn="ctr">
                        <a:spcBef>
                          <a:spcPts val="0"/>
                        </a:spcBef>
                        <a:spcAft>
                          <a:spcPts val="0"/>
                        </a:spcAft>
                      </a:pPr>
                      <a:r>
                        <a:rPr lang="en-US" sz="2000" dirty="0">
                          <a:solidFill>
                            <a:schemeClr val="tx1"/>
                          </a:solidFill>
                          <a:effectLst/>
                          <a:latin typeface="Times New Roman" pitchFamily="18" charset="0"/>
                          <a:cs typeface="Times New Roman" pitchFamily="18" charset="0"/>
                        </a:rPr>
                        <a:t>Difference</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spcBef>
                          <a:spcPts val="0"/>
                        </a:spcBef>
                        <a:spcAft>
                          <a:spcPts val="0"/>
                        </a:spcAft>
                      </a:pPr>
                      <a:r>
                        <a:rPr lang="en-US" sz="2000" dirty="0">
                          <a:solidFill>
                            <a:schemeClr val="tx1"/>
                          </a:solidFill>
                          <a:effectLst/>
                          <a:latin typeface="Times New Roman" pitchFamily="18" charset="0"/>
                          <a:cs typeface="Times New Roman" pitchFamily="18" charset="0"/>
                        </a:rPr>
                        <a:t>4-Year Universities</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23.9%</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15.3%</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18.9%</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a:spcBef>
                          <a:spcPts val="0"/>
                        </a:spcBef>
                        <a:spcAft>
                          <a:spcPts val="0"/>
                        </a:spcAft>
                      </a:pPr>
                      <a:r>
                        <a:rPr lang="en-US" sz="2000" dirty="0">
                          <a:solidFill>
                            <a:schemeClr val="tx1"/>
                          </a:solidFill>
                          <a:effectLst/>
                          <a:latin typeface="Times New Roman" pitchFamily="18" charset="0"/>
                          <a:cs typeface="Times New Roman" pitchFamily="18" charset="0"/>
                        </a:rPr>
                        <a:t>2-Year Colleges</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43.1%</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46.4%</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smtClean="0">
                          <a:solidFill>
                            <a:schemeClr val="tx1"/>
                          </a:solidFill>
                          <a:effectLst/>
                          <a:latin typeface="Times New Roman" pitchFamily="18" charset="0"/>
                          <a:cs typeface="Times New Roman" pitchFamily="18" charset="0"/>
                        </a:rPr>
                        <a:t>37.7%</a:t>
                      </a:r>
                      <a:endParaRPr lang="en-US" sz="2000" dirty="0">
                        <a:solidFill>
                          <a:schemeClr val="tx1"/>
                        </a:solidFill>
                        <a:effectLst/>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533400" y="5486400"/>
            <a:ext cx="8077200" cy="369332"/>
          </a:xfrm>
          <a:prstGeom prst="rect">
            <a:avLst/>
          </a:prstGeom>
          <a:noFill/>
        </p:spPr>
        <p:txBody>
          <a:bodyPr wrap="square" rtlCol="0">
            <a:spAutoFit/>
          </a:bodyPr>
          <a:lstStyle/>
          <a:p>
            <a:pPr algn="ctr"/>
            <a:r>
              <a:rPr lang="en-US" dirty="0" smtClean="0">
                <a:solidFill>
                  <a:prstClr val="black"/>
                </a:solidFill>
              </a:rPr>
              <a:t>Non-Remediated Athletes graduate at higher rates than Remediated Athletes.</a:t>
            </a:r>
            <a:endParaRPr lang="en-US" dirty="0">
              <a:solidFill>
                <a:prstClr val="black"/>
              </a:solidFill>
            </a:endParaRPr>
          </a:p>
        </p:txBody>
      </p:sp>
    </p:spTree>
    <p:extLst>
      <p:ext uri="{BB962C8B-B14F-4D97-AF65-F5344CB8AC3E}">
        <p14:creationId xmlns:p14="http://schemas.microsoft.com/office/powerpoint/2010/main" val="4553416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7315200" cy="691077"/>
          </a:xfrm>
        </p:spPr>
        <p:txBody>
          <a:bodyPr>
            <a:noAutofit/>
          </a:bodyPr>
          <a:lstStyle/>
          <a:p>
            <a:pPr algn="ctr"/>
            <a:r>
              <a:rPr lang="en-US" sz="2000" dirty="0" smtClean="0"/>
              <a:t>Annual Report on Productivity of Recently Approved Programs </a:t>
            </a:r>
            <a:endParaRPr lang="en-US" sz="20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ctr"/>
            <a:endParaRPr lang="en-US" dirty="0" smtClean="0"/>
          </a:p>
          <a:p>
            <a:pPr algn="ctr"/>
            <a:r>
              <a:rPr lang="en-US" dirty="0" smtClean="0"/>
              <a:t>AHECB </a:t>
            </a:r>
            <a:r>
              <a:rPr lang="en-US" dirty="0"/>
              <a:t>Meeting of April 22, 2016</a:t>
            </a:r>
          </a:p>
          <a:p>
            <a:pPr algn="ctr"/>
            <a:endParaRPr lang="en-US" dirty="0"/>
          </a:p>
        </p:txBody>
      </p:sp>
    </p:spTree>
    <p:extLst>
      <p:ext uri="{BB962C8B-B14F-4D97-AF65-F5344CB8AC3E}">
        <p14:creationId xmlns:p14="http://schemas.microsoft.com/office/powerpoint/2010/main" val="30769587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Jeanne Jones</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ctr"/>
            <a:r>
              <a:rPr lang="en-US" dirty="0" smtClean="0"/>
              <a:t>Program Specialist, Academic Affairs</a:t>
            </a:r>
            <a:endParaRPr lang="en-US" dirty="0"/>
          </a:p>
        </p:txBody>
      </p:sp>
    </p:spTree>
    <p:extLst>
      <p:ext uri="{BB962C8B-B14F-4D97-AF65-F5344CB8AC3E}">
        <p14:creationId xmlns:p14="http://schemas.microsoft.com/office/powerpoint/2010/main" val="16893626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idx="1"/>
            <p:extLst/>
          </p:nvPr>
        </p:nvGraphicFramePr>
        <p:xfrm>
          <a:off x="762000" y="609600"/>
          <a:ext cx="78486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0817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Formula Components</a:t>
            </a:r>
            <a:endParaRPr lang="en-US" dirty="0"/>
          </a:p>
        </p:txBody>
      </p:sp>
      <p:sp>
        <p:nvSpPr>
          <p:cNvPr id="6" name="Subtitle 5"/>
          <p:cNvSpPr>
            <a:spLocks noGrp="1"/>
          </p:cNvSpPr>
          <p:nvPr>
            <p:ph type="subTitle" idx="1"/>
          </p:nvPr>
        </p:nvSpPr>
        <p:spPr/>
        <p:txBody>
          <a:bodyPr/>
          <a:lstStyle/>
          <a:p>
            <a:r>
              <a:rPr lang="en-US" dirty="0"/>
              <a:t>Needs-based Elements – </a:t>
            </a:r>
            <a:r>
              <a:rPr lang="en-US" dirty="0" smtClean="0"/>
              <a:t>Technical Institutes</a:t>
            </a:r>
            <a:endParaRPr lang="en-US" dirty="0"/>
          </a:p>
        </p:txBody>
      </p:sp>
      <p:sp>
        <p:nvSpPr>
          <p:cNvPr id="4" name="TextBox 3"/>
          <p:cNvSpPr txBox="1"/>
          <p:nvPr/>
        </p:nvSpPr>
        <p:spPr>
          <a:xfrm>
            <a:off x="517071" y="2056686"/>
            <a:ext cx="8077200" cy="3354765"/>
          </a:xfrm>
          <a:prstGeom prst="rect">
            <a:avLst/>
          </a:prstGeom>
          <a:noFill/>
        </p:spPr>
        <p:txBody>
          <a:bodyPr wrap="square" rtlCol="0">
            <a:spAutoFit/>
          </a:bodyPr>
          <a:lstStyle/>
          <a:p>
            <a:pPr lvl="0"/>
            <a:endParaRPr lang="en-US" sz="2400" dirty="0" smtClean="0">
              <a:latin typeface="Times New Roman" pitchFamily="18" charset="0"/>
              <a:cs typeface="Times New Roman" pitchFamily="18" charset="0"/>
            </a:endParaRPr>
          </a:p>
          <a:p>
            <a:pPr lvl="0"/>
            <a:r>
              <a:rPr lang="en-US" sz="2400" u="sng" dirty="0" smtClean="0">
                <a:latin typeface="Times New Roman" pitchFamily="18" charset="0"/>
                <a:cs typeface="Times New Roman" pitchFamily="18" charset="0"/>
              </a:rPr>
              <a:t>Student Services Rates</a:t>
            </a:r>
            <a:r>
              <a:rPr lang="en-US" sz="2400" dirty="0" smtClean="0">
                <a:latin typeface="Times New Roman" pitchFamily="18" charset="0"/>
                <a:cs typeface="Times New Roman" pitchFamily="18" charset="0"/>
              </a:rPr>
              <a:t>:  Student </a:t>
            </a:r>
            <a:r>
              <a:rPr lang="en-US" sz="2400" dirty="0">
                <a:latin typeface="Times New Roman" pitchFamily="18" charset="0"/>
                <a:cs typeface="Times New Roman" pitchFamily="18" charset="0"/>
              </a:rPr>
              <a:t>Services is calculated based on a variable rate per FTE.  </a:t>
            </a:r>
            <a:r>
              <a:rPr lang="en-US" sz="2400" dirty="0" smtClean="0">
                <a:latin typeface="Times New Roman" pitchFamily="18" charset="0"/>
                <a:cs typeface="Times New Roman" pitchFamily="18" charset="0"/>
              </a:rPr>
              <a:t>The updated rates are:</a:t>
            </a:r>
          </a:p>
          <a:p>
            <a:endParaRPr lang="en-US" sz="2000" dirty="0">
              <a:latin typeface="Times New Roman" pitchFamily="18" charset="0"/>
              <a:cs typeface="Times New Roman" pitchFamily="18" charset="0"/>
            </a:endParaRPr>
          </a:p>
          <a:p>
            <a:pPr>
              <a:spcBef>
                <a:spcPct val="50000"/>
              </a:spcBef>
            </a:pPr>
            <a:r>
              <a:rPr lang="en-US" altLang="en-US" sz="2000" dirty="0" smtClean="0">
                <a:latin typeface="Arial" panose="020B0604020202020204" pitchFamily="34" charset="0"/>
                <a:cs typeface="Arial" panose="020B0604020202020204" pitchFamily="34" charset="0"/>
              </a:rPr>
              <a:t>		</a:t>
            </a:r>
            <a:r>
              <a:rPr lang="en-US" altLang="en-US" sz="2000" dirty="0">
                <a:latin typeface="Times New Roman" panose="02020603050405020304" pitchFamily="18" charset="0"/>
                <a:cs typeface="Times New Roman" panose="02020603050405020304" pitchFamily="18" charset="0"/>
              </a:rPr>
              <a:t>$150,000 flat </a:t>
            </a:r>
            <a:r>
              <a:rPr lang="en-US" altLang="en-US" sz="2000" dirty="0" smtClean="0">
                <a:latin typeface="Times New Roman" panose="02020603050405020304" pitchFamily="18" charset="0"/>
                <a:cs typeface="Times New Roman" panose="02020603050405020304" pitchFamily="18" charset="0"/>
              </a:rPr>
              <a:t>amount for the first 200 FTE</a:t>
            </a:r>
            <a:endParaRPr lang="en-US" altLang="en-US" sz="2000" dirty="0">
              <a:latin typeface="Times New Roman" panose="02020603050405020304" pitchFamily="18" charset="0"/>
              <a:cs typeface="Times New Roman" panose="02020603050405020304" pitchFamily="18" charset="0"/>
            </a:endParaRPr>
          </a:p>
          <a:p>
            <a:pPr>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$547/FTE </a:t>
            </a:r>
            <a:r>
              <a:rPr lang="en-US" altLang="en-US" sz="2000" dirty="0">
                <a:latin typeface="Times New Roman" panose="02020603050405020304" pitchFamily="18" charset="0"/>
                <a:cs typeface="Times New Roman" panose="02020603050405020304" pitchFamily="18" charset="0"/>
              </a:rPr>
              <a:t>for all FTE above 200</a:t>
            </a:r>
          </a:p>
          <a:p>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p>
          <a:p>
            <a:pPr marL="342900" indent="-342900">
              <a:buFont typeface="Arial" pitchFamily="34" charset="0"/>
              <a:buChar char="•"/>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597149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idx="1"/>
            <p:extLst/>
          </p:nvPr>
        </p:nvGraphicFramePr>
        <p:xfrm>
          <a:off x="762000" y="1143000"/>
          <a:ext cx="6858000" cy="5105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nvPr>
        </p:nvGraphicFramePr>
        <p:xfrm>
          <a:off x="2057400" y="798195"/>
          <a:ext cx="5029200" cy="5261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61683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6096000" cy="490538"/>
          </a:xfrm>
        </p:spPr>
        <p:txBody>
          <a:bodyPr>
            <a:normAutofit/>
          </a:bodyPr>
          <a:lstStyle/>
          <a:p>
            <a:r>
              <a:rPr lang="en-US" dirty="0" smtClean="0"/>
              <a:t>Number of Programs Approved by Level</a:t>
            </a:r>
            <a:endParaRPr lang="en-US" dirty="0"/>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val="1955518272"/>
              </p:ext>
            </p:extLst>
          </p:nvPr>
        </p:nvGraphicFramePr>
        <p:xfrm>
          <a:off x="685800" y="1447800"/>
          <a:ext cx="7391400" cy="49498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819400" y="4191000"/>
            <a:ext cx="685800" cy="381000"/>
          </a:xfrm>
          <a:prstGeom prst="rect">
            <a:avLst/>
          </a:prstGeom>
          <a:noFill/>
        </p:spPr>
        <p:txBody>
          <a:bodyPr wrap="square" rtlCol="0">
            <a:spAutoFit/>
          </a:bodyPr>
          <a:lstStyle/>
          <a:p>
            <a:pPr algn="ctr"/>
            <a:r>
              <a:rPr lang="en-US" dirty="0" smtClean="0">
                <a:solidFill>
                  <a:srgbClr val="FF0000"/>
                </a:solidFill>
              </a:rPr>
              <a:t>4</a:t>
            </a:r>
            <a:endParaRPr lang="en-US" dirty="0">
              <a:solidFill>
                <a:srgbClr val="FF0000"/>
              </a:solidFill>
            </a:endParaRPr>
          </a:p>
        </p:txBody>
      </p:sp>
      <p:sp>
        <p:nvSpPr>
          <p:cNvPr id="8" name="TextBox 7"/>
          <p:cNvSpPr txBox="1"/>
          <p:nvPr/>
        </p:nvSpPr>
        <p:spPr>
          <a:xfrm>
            <a:off x="3657600" y="3733800"/>
            <a:ext cx="685800" cy="381000"/>
          </a:xfrm>
          <a:prstGeom prst="rect">
            <a:avLst/>
          </a:prstGeom>
          <a:noFill/>
        </p:spPr>
        <p:txBody>
          <a:bodyPr wrap="square" rtlCol="0">
            <a:spAutoFit/>
          </a:bodyPr>
          <a:lstStyle/>
          <a:p>
            <a:pPr algn="ctr"/>
            <a:r>
              <a:rPr lang="en-US" dirty="0" smtClean="0">
                <a:solidFill>
                  <a:srgbClr val="FF0000"/>
                </a:solidFill>
              </a:rPr>
              <a:t>11</a:t>
            </a:r>
            <a:endParaRPr lang="en-US" dirty="0">
              <a:solidFill>
                <a:srgbClr val="FF0000"/>
              </a:solidFill>
            </a:endParaRPr>
          </a:p>
        </p:txBody>
      </p:sp>
      <p:sp>
        <p:nvSpPr>
          <p:cNvPr id="9" name="TextBox 8"/>
          <p:cNvSpPr txBox="1"/>
          <p:nvPr/>
        </p:nvSpPr>
        <p:spPr>
          <a:xfrm>
            <a:off x="4572000" y="3996856"/>
            <a:ext cx="685800" cy="381000"/>
          </a:xfrm>
          <a:prstGeom prst="rect">
            <a:avLst/>
          </a:prstGeom>
          <a:noFill/>
        </p:spPr>
        <p:txBody>
          <a:bodyPr wrap="square" rtlCol="0">
            <a:spAutoFit/>
          </a:bodyPr>
          <a:lstStyle/>
          <a:p>
            <a:pPr algn="ctr"/>
            <a:r>
              <a:rPr lang="en-US" dirty="0" smtClean="0">
                <a:solidFill>
                  <a:srgbClr val="FF0000"/>
                </a:solidFill>
              </a:rPr>
              <a:t>11</a:t>
            </a:r>
            <a:endParaRPr lang="en-US" dirty="0">
              <a:solidFill>
                <a:srgbClr val="FF0000"/>
              </a:solidFill>
            </a:endParaRPr>
          </a:p>
        </p:txBody>
      </p:sp>
      <p:sp>
        <p:nvSpPr>
          <p:cNvPr id="10" name="TextBox 9"/>
          <p:cNvSpPr txBox="1"/>
          <p:nvPr/>
        </p:nvSpPr>
        <p:spPr>
          <a:xfrm>
            <a:off x="5410200" y="4425563"/>
            <a:ext cx="685800" cy="381000"/>
          </a:xfrm>
          <a:prstGeom prst="rect">
            <a:avLst/>
          </a:prstGeom>
          <a:noFill/>
        </p:spPr>
        <p:txBody>
          <a:bodyPr wrap="square" rtlCol="0">
            <a:spAutoFit/>
          </a:bodyPr>
          <a:lstStyle/>
          <a:p>
            <a:pPr algn="ctr"/>
            <a:r>
              <a:rPr lang="en-US" dirty="0">
                <a:solidFill>
                  <a:srgbClr val="FF0000"/>
                </a:solidFill>
              </a:rPr>
              <a:t>5</a:t>
            </a:r>
          </a:p>
        </p:txBody>
      </p:sp>
      <p:sp>
        <p:nvSpPr>
          <p:cNvPr id="11" name="TextBox 10"/>
          <p:cNvSpPr txBox="1"/>
          <p:nvPr/>
        </p:nvSpPr>
        <p:spPr>
          <a:xfrm>
            <a:off x="6248400" y="3543300"/>
            <a:ext cx="685800" cy="381000"/>
          </a:xfrm>
          <a:prstGeom prst="rect">
            <a:avLst/>
          </a:prstGeom>
          <a:noFill/>
        </p:spPr>
        <p:txBody>
          <a:bodyPr wrap="square" rtlCol="0">
            <a:spAutoFit/>
          </a:bodyPr>
          <a:lstStyle/>
          <a:p>
            <a:pPr algn="ctr"/>
            <a:r>
              <a:rPr lang="en-US" dirty="0" smtClean="0">
                <a:solidFill>
                  <a:srgbClr val="FF0000"/>
                </a:solidFill>
              </a:rPr>
              <a:t>1</a:t>
            </a:r>
            <a:endParaRPr lang="en-US" dirty="0">
              <a:solidFill>
                <a:srgbClr val="FF0000"/>
              </a:solidFill>
            </a:endParaRPr>
          </a:p>
        </p:txBody>
      </p:sp>
      <p:sp>
        <p:nvSpPr>
          <p:cNvPr id="12" name="TextBox 11"/>
          <p:cNvSpPr txBox="1"/>
          <p:nvPr/>
        </p:nvSpPr>
        <p:spPr>
          <a:xfrm>
            <a:off x="7132320" y="5105400"/>
            <a:ext cx="685800" cy="381000"/>
          </a:xfrm>
          <a:prstGeom prst="rect">
            <a:avLst/>
          </a:prstGeom>
          <a:noFill/>
        </p:spPr>
        <p:txBody>
          <a:bodyPr wrap="square" rtlCol="0">
            <a:spAutoFit/>
          </a:bodyPr>
          <a:lstStyle/>
          <a:p>
            <a:pPr algn="ctr"/>
            <a:r>
              <a:rPr lang="en-US" dirty="0" smtClean="0">
                <a:solidFill>
                  <a:srgbClr val="FF0000"/>
                </a:solidFill>
              </a:rPr>
              <a:t>1</a:t>
            </a:r>
            <a:endParaRPr lang="en-US" dirty="0">
              <a:solidFill>
                <a:srgbClr val="FF0000"/>
              </a:solidFill>
            </a:endParaRPr>
          </a:p>
        </p:txBody>
      </p:sp>
      <p:sp>
        <p:nvSpPr>
          <p:cNvPr id="13" name="TextBox 12"/>
          <p:cNvSpPr txBox="1"/>
          <p:nvPr/>
        </p:nvSpPr>
        <p:spPr>
          <a:xfrm>
            <a:off x="1981200" y="1902619"/>
            <a:ext cx="685800" cy="381000"/>
          </a:xfrm>
          <a:prstGeom prst="rect">
            <a:avLst/>
          </a:prstGeom>
          <a:noFill/>
        </p:spPr>
        <p:txBody>
          <a:bodyPr wrap="square" rtlCol="0">
            <a:spAutoFit/>
          </a:bodyPr>
          <a:lstStyle/>
          <a:p>
            <a:pPr algn="ctr"/>
            <a:r>
              <a:rPr lang="en-US" dirty="0" smtClean="0">
                <a:solidFill>
                  <a:srgbClr val="FF0000"/>
                </a:solidFill>
              </a:rPr>
              <a:t>20</a:t>
            </a:r>
            <a:endParaRPr lang="en-US" dirty="0">
              <a:solidFill>
                <a:srgbClr val="FF0000"/>
              </a:solidFill>
            </a:endParaRPr>
          </a:p>
        </p:txBody>
      </p:sp>
    </p:spTree>
    <p:extLst>
      <p:ext uri="{BB962C8B-B14F-4D97-AF65-F5344CB8AC3E}">
        <p14:creationId xmlns:p14="http://schemas.microsoft.com/office/powerpoint/2010/main" val="2795526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2679</TotalTime>
  <Words>2463</Words>
  <Application>Microsoft Office PowerPoint</Application>
  <PresentationFormat>On-screen Show (4:3)</PresentationFormat>
  <Paragraphs>648</Paragraphs>
  <Slides>91</Slides>
  <Notes>21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91</vt:i4>
      </vt:variant>
    </vt:vector>
  </HeadingPairs>
  <TitlesOfParts>
    <vt:vector size="99" baseType="lpstr">
      <vt:lpstr>Arial</vt:lpstr>
      <vt:lpstr>Calibri</vt:lpstr>
      <vt:lpstr>Georgia</vt:lpstr>
      <vt:lpstr>Times New Roman</vt:lpstr>
      <vt:lpstr>Office Theme</vt:lpstr>
      <vt:lpstr>2_Office Theme</vt:lpstr>
      <vt:lpstr>1_Office Theme</vt:lpstr>
      <vt:lpstr>3_Office Theme</vt:lpstr>
      <vt:lpstr>AHECB Meeting</vt:lpstr>
      <vt:lpstr>Agenda item no. 7: Funding Formula for the  2017-19 biennium      </vt:lpstr>
      <vt:lpstr>Funding Formula Overview</vt:lpstr>
      <vt:lpstr>Funding Formula Components</vt:lpstr>
      <vt:lpstr>Funding Formula Components</vt:lpstr>
      <vt:lpstr>Funding Formula Components</vt:lpstr>
      <vt:lpstr>Funding Formula Components</vt:lpstr>
      <vt:lpstr>Funding Formula Components</vt:lpstr>
      <vt:lpstr>Funding Formula Components</vt:lpstr>
      <vt:lpstr>Funding Formula Components</vt:lpstr>
      <vt:lpstr>Funding Formula Components</vt:lpstr>
      <vt:lpstr>Funding Formula Components</vt:lpstr>
      <vt:lpstr>Agenda item no. 8: performance funding outcomes      </vt:lpstr>
      <vt:lpstr>Universities</vt:lpstr>
      <vt:lpstr>Universities</vt:lpstr>
      <vt:lpstr>Universities - Results</vt:lpstr>
      <vt:lpstr>Colleges</vt:lpstr>
      <vt:lpstr>Colleges</vt:lpstr>
      <vt:lpstr>Colleges - Results</vt:lpstr>
      <vt:lpstr>Agenda item no. 9: Distribution of Mineral lease funds      </vt:lpstr>
      <vt:lpstr>Distribution of Mineral Lease Funds</vt:lpstr>
      <vt:lpstr>ACADEMIC COMMITTEE Consent Agenda Items </vt:lpstr>
      <vt:lpstr> Consent Items      </vt:lpstr>
      <vt:lpstr> Consent Items      </vt:lpstr>
      <vt:lpstr>Agenda Item  no. 19 Letters of Notification</vt:lpstr>
      <vt:lpstr>   Letters of Notification   </vt:lpstr>
      <vt:lpstr>Agenda Item  no. 20 Letters of Intent</vt:lpstr>
      <vt:lpstr>  Letters of Intent  </vt:lpstr>
      <vt:lpstr>AHECB Meeting</vt:lpstr>
      <vt:lpstr>Agency  UPDATEs</vt:lpstr>
      <vt:lpstr>Institutional Leadership</vt:lpstr>
      <vt:lpstr>PowerPoint Presentation</vt:lpstr>
      <vt:lpstr>Governor’s Distinguished</vt:lpstr>
      <vt:lpstr>Fiscal Session Update</vt:lpstr>
      <vt:lpstr>Closing the Gap 2020 Work Groups</vt:lpstr>
      <vt:lpstr>Agency Projects</vt:lpstr>
      <vt:lpstr>Institutional Funding</vt:lpstr>
      <vt:lpstr>PowerPoint Presentation</vt:lpstr>
      <vt:lpstr>PowerPoint Presentation</vt:lpstr>
      <vt:lpstr>PowerPoint Presentation</vt:lpstr>
      <vt:lpstr>Student Success Initiatives</vt:lpstr>
      <vt:lpstr>Lumina Report – Attainment Rates</vt:lpstr>
      <vt:lpstr>Lumina Report – Attainment Rates</vt:lpstr>
      <vt:lpstr>Attainment Rates – Arkansas Rankings</vt:lpstr>
      <vt:lpstr>Attainment Gap</vt:lpstr>
      <vt:lpstr>Economic Value</vt:lpstr>
      <vt:lpstr>Economic Value</vt:lpstr>
      <vt:lpstr>Five Main Under Construction</vt:lpstr>
      <vt:lpstr>Upcoming Dates</vt:lpstr>
      <vt:lpstr>Credentials Awarded</vt:lpstr>
      <vt:lpstr>Dr. Marla Strecker</vt:lpstr>
      <vt:lpstr>PowerPoint Presentation</vt:lpstr>
      <vt:lpstr>PowerPoint Presentation</vt:lpstr>
      <vt:lpstr>PowerPoint Presentation</vt:lpstr>
      <vt:lpstr>PowerPoint Presentation</vt:lpstr>
      <vt:lpstr>PowerPoint Presentation</vt:lpstr>
      <vt:lpstr>PowerPoint Presentation</vt:lpstr>
      <vt:lpstr>Retention and Graduation Rates</vt:lpstr>
      <vt:lpstr>Dr. Marla Strecker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Athletic Retention and Graduation Rates</vt:lpstr>
      <vt:lpstr>Dr. Marla Strecker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Report on Productivity of Recently Approved Programs </vt:lpstr>
      <vt:lpstr>Jeanne Jones</vt:lpstr>
      <vt:lpstr>PowerPoint Presentation</vt:lpstr>
      <vt:lpstr>PowerPoint Presentation</vt:lpstr>
      <vt:lpstr>Number of Programs Approved by Level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Manual</dc:title>
  <dc:creator>BrandiH</dc:creator>
  <cp:lastModifiedBy>Brett Powell</cp:lastModifiedBy>
  <cp:revision>569</cp:revision>
  <cp:lastPrinted>2016-04-21T15:09:48Z</cp:lastPrinted>
  <dcterms:created xsi:type="dcterms:W3CDTF">2011-02-07T19:10:58Z</dcterms:created>
  <dcterms:modified xsi:type="dcterms:W3CDTF">2016-04-22T10:57:37Z</dcterms:modified>
</cp:coreProperties>
</file>