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62" r:id="rId2"/>
  </p:sldMasterIdLst>
  <p:notesMasterIdLst>
    <p:notesMasterId r:id="rId105"/>
  </p:notesMasterIdLst>
  <p:handoutMasterIdLst>
    <p:handoutMasterId r:id="rId106"/>
  </p:handoutMasterIdLst>
  <p:sldIdLst>
    <p:sldId id="358" r:id="rId3"/>
    <p:sldId id="373" r:id="rId4"/>
    <p:sldId id="484" r:id="rId5"/>
    <p:sldId id="374" r:id="rId6"/>
    <p:sldId id="375" r:id="rId7"/>
    <p:sldId id="376" r:id="rId8"/>
    <p:sldId id="392" r:id="rId9"/>
    <p:sldId id="379" r:id="rId10"/>
    <p:sldId id="393" r:id="rId11"/>
    <p:sldId id="382" r:id="rId12"/>
    <p:sldId id="383" r:id="rId13"/>
    <p:sldId id="384" r:id="rId14"/>
    <p:sldId id="390" r:id="rId15"/>
    <p:sldId id="365" r:id="rId16"/>
    <p:sldId id="366" r:id="rId17"/>
    <p:sldId id="368" r:id="rId18"/>
    <p:sldId id="367" r:id="rId19"/>
    <p:sldId id="369" r:id="rId20"/>
    <p:sldId id="370" r:id="rId21"/>
    <p:sldId id="371" r:id="rId22"/>
    <p:sldId id="372" r:id="rId23"/>
    <p:sldId id="363" r:id="rId24"/>
    <p:sldId id="364" r:id="rId25"/>
    <p:sldId id="302" r:id="rId26"/>
    <p:sldId id="335" r:id="rId27"/>
    <p:sldId id="359" r:id="rId28"/>
    <p:sldId id="360" r:id="rId29"/>
    <p:sldId id="361" r:id="rId30"/>
    <p:sldId id="362" r:id="rId31"/>
    <p:sldId id="394" r:id="rId32"/>
    <p:sldId id="395" r:id="rId33"/>
    <p:sldId id="396" r:id="rId34"/>
    <p:sldId id="397" r:id="rId35"/>
    <p:sldId id="398" r:id="rId36"/>
    <p:sldId id="399" r:id="rId37"/>
    <p:sldId id="400" r:id="rId38"/>
    <p:sldId id="401" r:id="rId39"/>
    <p:sldId id="402" r:id="rId40"/>
    <p:sldId id="403" r:id="rId41"/>
    <p:sldId id="404" r:id="rId42"/>
    <p:sldId id="405" r:id="rId43"/>
    <p:sldId id="406" r:id="rId44"/>
    <p:sldId id="407" r:id="rId45"/>
    <p:sldId id="461" r:id="rId46"/>
    <p:sldId id="408" r:id="rId47"/>
    <p:sldId id="409" r:id="rId48"/>
    <p:sldId id="410" r:id="rId49"/>
    <p:sldId id="411" r:id="rId50"/>
    <p:sldId id="412" r:id="rId51"/>
    <p:sldId id="413" r:id="rId52"/>
    <p:sldId id="414" r:id="rId53"/>
    <p:sldId id="415" r:id="rId54"/>
    <p:sldId id="416" r:id="rId55"/>
    <p:sldId id="465" r:id="rId56"/>
    <p:sldId id="482" r:id="rId57"/>
    <p:sldId id="467" r:id="rId58"/>
    <p:sldId id="468" r:id="rId59"/>
    <p:sldId id="417" r:id="rId60"/>
    <p:sldId id="469" r:id="rId61"/>
    <p:sldId id="471" r:id="rId62"/>
    <p:sldId id="473" r:id="rId63"/>
    <p:sldId id="481" r:id="rId64"/>
    <p:sldId id="474" r:id="rId65"/>
    <p:sldId id="479" r:id="rId66"/>
    <p:sldId id="475" r:id="rId67"/>
    <p:sldId id="480" r:id="rId68"/>
    <p:sldId id="466" r:id="rId69"/>
    <p:sldId id="472" r:id="rId70"/>
    <p:sldId id="485" r:id="rId71"/>
    <p:sldId id="486" r:id="rId72"/>
    <p:sldId id="418" r:id="rId73"/>
    <p:sldId id="420" r:id="rId74"/>
    <p:sldId id="421" r:id="rId75"/>
    <p:sldId id="422" r:id="rId76"/>
    <p:sldId id="423" r:id="rId77"/>
    <p:sldId id="424" r:id="rId78"/>
    <p:sldId id="426" r:id="rId79"/>
    <p:sldId id="427" r:id="rId80"/>
    <p:sldId id="459" r:id="rId81"/>
    <p:sldId id="430" r:id="rId82"/>
    <p:sldId id="434" r:id="rId83"/>
    <p:sldId id="435" r:id="rId84"/>
    <p:sldId id="460" r:id="rId85"/>
    <p:sldId id="438" r:id="rId86"/>
    <p:sldId id="462" r:id="rId87"/>
    <p:sldId id="441" r:id="rId88"/>
    <p:sldId id="442" r:id="rId89"/>
    <p:sldId id="463" r:id="rId90"/>
    <p:sldId id="444" r:id="rId91"/>
    <p:sldId id="445" r:id="rId92"/>
    <p:sldId id="446" r:id="rId93"/>
    <p:sldId id="447" r:id="rId94"/>
    <p:sldId id="448" r:id="rId95"/>
    <p:sldId id="449" r:id="rId96"/>
    <p:sldId id="464" r:id="rId97"/>
    <p:sldId id="452" r:id="rId98"/>
    <p:sldId id="453" r:id="rId99"/>
    <p:sldId id="454" r:id="rId100"/>
    <p:sldId id="455" r:id="rId101"/>
    <p:sldId id="456" r:id="rId102"/>
    <p:sldId id="457" r:id="rId103"/>
    <p:sldId id="458" r:id="rId10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612" autoAdjust="0"/>
  </p:normalViewPr>
  <p:slideViewPr>
    <p:cSldViewPr>
      <p:cViewPr varScale="1">
        <p:scale>
          <a:sx n="81" d="100"/>
          <a:sy n="81" d="100"/>
        </p:scale>
        <p:origin x="101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355"/>
    </p:cViewPr>
  </p:sorterViewPr>
  <p:notesViewPr>
    <p:cSldViewPr>
      <p:cViewPr varScale="1">
        <p:scale>
          <a:sx n="62" d="100"/>
          <a:sy n="62" d="100"/>
        </p:scale>
        <p:origin x="-262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oleObject" Target="file:///\\workspace\rickj$\AHECB\Reports_2014-04-April\1-CredentialsAwarded\CredentialsAwarded_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GradRates20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GradRates201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GradRates20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GradRates20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GradRates2014-AlternativeAnnua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GradRates2014-AlternativeAnnua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Participation201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Participation201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Participation2014.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Retention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orkspace\rickj$\AHECB\Reports_2014-04-April\1-CredentialsAwarded\CredentialsAwarded_2014.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Retention2014.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Retention2014.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GradRates2014.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GradRates2014.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GradRates2014.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GradRates2014.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GradRates2014.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GradRates2014.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RemediationRates2014.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workspace\rickj$\AHECB\Reports_2014-04-April\3-AthleticRetentionGradRates\AthleticRemediationRates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orkspace\rickj$\AHECB\Reports_2014-04-April\1-CredentialsAwarded\CredentialsAwarded_2014.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workspace\rickj$\AHECB\Reports_2014-04-April\4-NewProgramProductivity\NewProgramProductivity-ATTACHMENT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workspace\rickj$\AHECB\Reports_2014-04-April\4-NewProgramProductivity\NewProgramProductivity-ATTACHMENT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workspace\rickj$\AHECB\Reports_2014-04-April\4-NewProgramProductivity\NewProgramProductivity-ATTACHME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orkspace\rickj$\AHECB\Reports_2014-04-April\1-CredentialsAwarded\CredentialsAwarded_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Retention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Retention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Retention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Retention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orkspace\rickj$\AHECB\Reports_2014-04-April\2-RetentionGraduationRates\GradRates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Credentials</a:t>
            </a:r>
            <a:r>
              <a:rPr lang="en-US" baseline="0" dirty="0"/>
              <a:t> Awarded: AY2009-AY2013</a:t>
            </a:r>
          </a:p>
        </c:rich>
      </c:tx>
      <c:overlay val="0"/>
    </c:title>
    <c:autoTitleDeleted val="0"/>
    <c:plotArea>
      <c:layout/>
      <c:lineChart>
        <c:grouping val="standard"/>
        <c:varyColors val="0"/>
        <c:ser>
          <c:idx val="0"/>
          <c:order val="0"/>
          <c:tx>
            <c:strRef>
              <c:f>All!$D$397</c:f>
              <c:strCache>
                <c:ptCount val="1"/>
                <c:pt idx="0">
                  <c:v>Total</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All!$E$393:$I$393</c:f>
              <c:strCache>
                <c:ptCount val="5"/>
                <c:pt idx="0">
                  <c:v>AY2009</c:v>
                </c:pt>
                <c:pt idx="1">
                  <c:v>AY2010</c:v>
                </c:pt>
                <c:pt idx="2">
                  <c:v>AY2011</c:v>
                </c:pt>
                <c:pt idx="3">
                  <c:v>AY2012</c:v>
                </c:pt>
                <c:pt idx="4">
                  <c:v>AY2013</c:v>
                </c:pt>
              </c:strCache>
            </c:strRef>
          </c:cat>
          <c:val>
            <c:numRef>
              <c:f>All!$E$397:$I$397</c:f>
              <c:numCache>
                <c:formatCode>#,##0</c:formatCode>
                <c:ptCount val="5"/>
                <c:pt idx="0">
                  <c:v>30491</c:v>
                </c:pt>
                <c:pt idx="1">
                  <c:v>34052</c:v>
                </c:pt>
                <c:pt idx="2">
                  <c:v>39067</c:v>
                </c:pt>
                <c:pt idx="3">
                  <c:v>38112</c:v>
                </c:pt>
                <c:pt idx="4">
                  <c:v>38656</c:v>
                </c:pt>
              </c:numCache>
            </c:numRef>
          </c:val>
          <c:smooth val="0"/>
        </c:ser>
        <c:dLbls>
          <c:dLblPos val="b"/>
          <c:showLegendKey val="0"/>
          <c:showVal val="1"/>
          <c:showCatName val="0"/>
          <c:showSerName val="0"/>
          <c:showPercent val="0"/>
          <c:showBubbleSize val="0"/>
        </c:dLbls>
        <c:marker val="1"/>
        <c:smooth val="0"/>
        <c:axId val="311983632"/>
        <c:axId val="311943288"/>
      </c:lineChart>
      <c:catAx>
        <c:axId val="311983632"/>
        <c:scaling>
          <c:orientation val="minMax"/>
        </c:scaling>
        <c:delete val="0"/>
        <c:axPos val="b"/>
        <c:numFmt formatCode="General" sourceLinked="0"/>
        <c:majorTickMark val="out"/>
        <c:minorTickMark val="none"/>
        <c:tickLblPos val="nextTo"/>
        <c:crossAx val="311943288"/>
        <c:crosses val="autoZero"/>
        <c:auto val="1"/>
        <c:lblAlgn val="ctr"/>
        <c:lblOffset val="100"/>
        <c:noMultiLvlLbl val="0"/>
      </c:catAx>
      <c:valAx>
        <c:axId val="311943288"/>
        <c:scaling>
          <c:orientation val="minMax"/>
        </c:scaling>
        <c:delete val="0"/>
        <c:axPos val="l"/>
        <c:majorGridlines/>
        <c:numFmt formatCode="#,##0" sourceLinked="1"/>
        <c:majorTickMark val="out"/>
        <c:minorTickMark val="none"/>
        <c:tickLblPos val="nextTo"/>
        <c:crossAx val="31198363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Graduation Rates for 2-Year Colleges: </a:t>
            </a:r>
            <a:br>
              <a:rPr lang="en-US" sz="1200" dirty="0"/>
            </a:br>
            <a:r>
              <a:rPr lang="en-US" sz="1200" dirty="0"/>
              <a:t>Cohorts 2006</a:t>
            </a:r>
            <a:r>
              <a:rPr lang="en-US" sz="1200" baseline="0" dirty="0"/>
              <a:t> Fall-2010 Fall</a:t>
            </a:r>
            <a:endParaRPr lang="en-US" sz="1200" dirty="0"/>
          </a:p>
        </c:rich>
      </c:tx>
      <c:overlay val="0"/>
    </c:title>
    <c:autoTitleDeleted val="0"/>
    <c:plotArea>
      <c:layout/>
      <c:lineChart>
        <c:grouping val="standard"/>
        <c:varyColors val="0"/>
        <c:ser>
          <c:idx val="0"/>
          <c:order val="0"/>
          <c:cat>
            <c:strRef>
              <c:f>'2Yr'!$C$183:$C$187</c:f>
              <c:strCache>
                <c:ptCount val="5"/>
                <c:pt idx="0">
                  <c:v>2006 Fall</c:v>
                </c:pt>
                <c:pt idx="1">
                  <c:v>2007 Fall</c:v>
                </c:pt>
                <c:pt idx="2">
                  <c:v>2008 Fall</c:v>
                </c:pt>
                <c:pt idx="3">
                  <c:v>2009 Fall</c:v>
                </c:pt>
                <c:pt idx="4">
                  <c:v>2010 Fall</c:v>
                </c:pt>
              </c:strCache>
            </c:strRef>
          </c:cat>
          <c:val>
            <c:numRef>
              <c:f>'2Yr'!$D$183:$D$187</c:f>
            </c:numRef>
          </c:val>
          <c:smooth val="0"/>
        </c:ser>
        <c:ser>
          <c:idx val="1"/>
          <c:order val="1"/>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'2Yr'!$C$183:$C$187</c:f>
              <c:strCache>
                <c:ptCount val="5"/>
                <c:pt idx="0">
                  <c:v>2006 Fall</c:v>
                </c:pt>
                <c:pt idx="1">
                  <c:v>2007 Fall</c:v>
                </c:pt>
                <c:pt idx="2">
                  <c:v>2008 Fall</c:v>
                </c:pt>
                <c:pt idx="3">
                  <c:v>2009 Fall</c:v>
                </c:pt>
                <c:pt idx="4">
                  <c:v>2010 Fall</c:v>
                </c:pt>
              </c:strCache>
            </c:strRef>
          </c:cat>
          <c:val>
            <c:numRef>
              <c:f>'2Yr'!$E$183:$E$187</c:f>
              <c:numCache>
                <c:formatCode>0.0%</c:formatCode>
                <c:ptCount val="5"/>
                <c:pt idx="0">
                  <c:v>0.17899999999999999</c:v>
                </c:pt>
                <c:pt idx="1">
                  <c:v>0.19800000000000001</c:v>
                </c:pt>
                <c:pt idx="2">
                  <c:v>0.20800000000000002</c:v>
                </c:pt>
                <c:pt idx="3">
                  <c:v>0.19800000000000001</c:v>
                </c:pt>
                <c:pt idx="4">
                  <c:v>0.193</c:v>
                </c:pt>
              </c:numCache>
            </c:numRef>
          </c:val>
          <c:smooth val="0"/>
        </c:ser>
        <c:dLbls>
          <c:showLegendKey val="0"/>
          <c:showVal val="0"/>
          <c:showCatName val="0"/>
          <c:showSerName val="0"/>
          <c:showPercent val="0"/>
          <c:showBubbleSize val="0"/>
        </c:dLbls>
        <c:marker val="1"/>
        <c:smooth val="0"/>
        <c:axId val="309604080"/>
        <c:axId val="309604472"/>
      </c:lineChart>
      <c:catAx>
        <c:axId val="309604080"/>
        <c:scaling>
          <c:orientation val="minMax"/>
        </c:scaling>
        <c:delete val="0"/>
        <c:axPos val="b"/>
        <c:numFmt formatCode="General" sourceLinked="0"/>
        <c:majorTickMark val="out"/>
        <c:minorTickMark val="none"/>
        <c:tickLblPos val="nextTo"/>
        <c:crossAx val="309604472"/>
        <c:crosses val="autoZero"/>
        <c:auto val="1"/>
        <c:lblAlgn val="ctr"/>
        <c:lblOffset val="100"/>
        <c:noMultiLvlLbl val="0"/>
      </c:catAx>
      <c:valAx>
        <c:axId val="309604472"/>
        <c:scaling>
          <c:orientation val="minMax"/>
        </c:scaling>
        <c:delete val="0"/>
        <c:axPos val="l"/>
        <c:majorGridlines/>
        <c:numFmt formatCode="0.0%" sourceLinked="1"/>
        <c:majorTickMark val="out"/>
        <c:minorTickMark val="none"/>
        <c:tickLblPos val="nextTo"/>
        <c:crossAx val="309604080"/>
        <c:crosses val="autoZero"/>
        <c:crossBetween val="between"/>
        <c:majorUnit val="5.000000000000001E-2"/>
      </c:valAx>
    </c:plotArea>
    <c:plotVisOnly val="1"/>
    <c:dispBlanksAs val="gap"/>
    <c:showDLblsOverMax val="0"/>
  </c:chart>
  <c:spPr>
    <a:ln>
      <a:solidFill>
        <a:schemeClr val="tx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of Remediated Students</a:t>
            </a:r>
          </a:p>
        </c:rich>
      </c:tx>
      <c:overlay val="0"/>
    </c:title>
    <c:autoTitleDeleted val="0"/>
    <c:plotArea>
      <c:layout/>
      <c:lineChart>
        <c:grouping val="standard"/>
        <c:varyColors val="0"/>
        <c:ser>
          <c:idx val="0"/>
          <c:order val="0"/>
          <c:tx>
            <c:strRef>
              <c:f>Remed4Yr!$F$179</c:f>
              <c:strCache>
                <c:ptCount val="1"/>
                <c:pt idx="0">
                  <c:v>4-Year Univerities</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Remed4Yr!$E$180:$E$187</c:f>
              <c:strCache>
                <c:ptCount val="8"/>
                <c:pt idx="0">
                  <c:v>2003 Fall</c:v>
                </c:pt>
                <c:pt idx="1">
                  <c:v>2004 Fall</c:v>
                </c:pt>
                <c:pt idx="2">
                  <c:v>2005 Fall</c:v>
                </c:pt>
                <c:pt idx="3">
                  <c:v>2006 Fall</c:v>
                </c:pt>
                <c:pt idx="4">
                  <c:v>2007 Fall</c:v>
                </c:pt>
                <c:pt idx="5">
                  <c:v>2008 Fall</c:v>
                </c:pt>
                <c:pt idx="6">
                  <c:v>2009 Fall</c:v>
                </c:pt>
                <c:pt idx="7">
                  <c:v>2010 Fall</c:v>
                </c:pt>
              </c:strCache>
            </c:strRef>
          </c:cat>
          <c:val>
            <c:numRef>
              <c:f>Remed4Yr!$F$180:$F$187</c:f>
              <c:numCache>
                <c:formatCode>0.0%</c:formatCode>
                <c:ptCount val="8"/>
                <c:pt idx="0">
                  <c:v>0.214</c:v>
                </c:pt>
                <c:pt idx="1">
                  <c:v>0.20100000000000001</c:v>
                </c:pt>
                <c:pt idx="2">
                  <c:v>0.21100000000000002</c:v>
                </c:pt>
                <c:pt idx="3">
                  <c:v>0.214</c:v>
                </c:pt>
                <c:pt idx="4">
                  <c:v>0.214</c:v>
                </c:pt>
              </c:numCache>
            </c:numRef>
          </c:val>
          <c:smooth val="0"/>
        </c:ser>
        <c:ser>
          <c:idx val="1"/>
          <c:order val="1"/>
          <c:tx>
            <c:strRef>
              <c:f>Remed4Yr!$G$179</c:f>
              <c:strCache>
                <c:ptCount val="1"/>
                <c:pt idx="0">
                  <c:v>2-Year Colleges</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Remed4Yr!$E$180:$E$187</c:f>
              <c:strCache>
                <c:ptCount val="8"/>
                <c:pt idx="0">
                  <c:v>2003 Fall</c:v>
                </c:pt>
                <c:pt idx="1">
                  <c:v>2004 Fall</c:v>
                </c:pt>
                <c:pt idx="2">
                  <c:v>2005 Fall</c:v>
                </c:pt>
                <c:pt idx="3">
                  <c:v>2006 Fall</c:v>
                </c:pt>
                <c:pt idx="4">
                  <c:v>2007 Fall</c:v>
                </c:pt>
                <c:pt idx="5">
                  <c:v>2008 Fall</c:v>
                </c:pt>
                <c:pt idx="6">
                  <c:v>2009 Fall</c:v>
                </c:pt>
                <c:pt idx="7">
                  <c:v>2010 Fall</c:v>
                </c:pt>
              </c:strCache>
            </c:strRef>
          </c:cat>
          <c:val>
            <c:numRef>
              <c:f>Remed4Yr!$G$180:$G$187</c:f>
              <c:numCache>
                <c:formatCode>General</c:formatCode>
                <c:ptCount val="8"/>
                <c:pt idx="3" formatCode="0.0%">
                  <c:v>0.105</c:v>
                </c:pt>
                <c:pt idx="4" formatCode="0.0%">
                  <c:v>0.125</c:v>
                </c:pt>
                <c:pt idx="5" formatCode="0.0%">
                  <c:v>0.13500000000000001</c:v>
                </c:pt>
                <c:pt idx="6" formatCode="0.0%">
                  <c:v>0.124</c:v>
                </c:pt>
                <c:pt idx="7" formatCode="0.0%">
                  <c:v>0.121</c:v>
                </c:pt>
              </c:numCache>
            </c:numRef>
          </c:val>
          <c:smooth val="0"/>
        </c:ser>
        <c:dLbls>
          <c:dLblPos val="b"/>
          <c:showLegendKey val="0"/>
          <c:showVal val="1"/>
          <c:showCatName val="0"/>
          <c:showSerName val="0"/>
          <c:showPercent val="0"/>
          <c:showBubbleSize val="0"/>
        </c:dLbls>
        <c:marker val="1"/>
        <c:smooth val="0"/>
        <c:axId val="309605256"/>
        <c:axId val="309605648"/>
      </c:lineChart>
      <c:catAx>
        <c:axId val="309605256"/>
        <c:scaling>
          <c:orientation val="minMax"/>
        </c:scaling>
        <c:delete val="0"/>
        <c:axPos val="b"/>
        <c:numFmt formatCode="General" sourceLinked="0"/>
        <c:majorTickMark val="out"/>
        <c:minorTickMark val="none"/>
        <c:tickLblPos val="nextTo"/>
        <c:crossAx val="309605648"/>
        <c:crosses val="autoZero"/>
        <c:auto val="1"/>
        <c:lblAlgn val="ctr"/>
        <c:lblOffset val="100"/>
        <c:noMultiLvlLbl val="0"/>
      </c:catAx>
      <c:valAx>
        <c:axId val="309605648"/>
        <c:scaling>
          <c:orientation val="minMax"/>
        </c:scaling>
        <c:delete val="0"/>
        <c:axPos val="l"/>
        <c:majorGridlines/>
        <c:numFmt formatCode="0.0%" sourceLinked="1"/>
        <c:majorTickMark val="out"/>
        <c:minorTickMark val="none"/>
        <c:tickLblPos val="nextTo"/>
        <c:crossAx val="309605256"/>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of Remediated v. Non-Remediated Students: 4-Year Universities</a:t>
            </a:r>
          </a:p>
        </c:rich>
      </c:tx>
      <c:overlay val="0"/>
    </c:title>
    <c:autoTitleDeleted val="0"/>
    <c:plotArea>
      <c:layout/>
      <c:barChart>
        <c:barDir val="col"/>
        <c:grouping val="clustered"/>
        <c:varyColors val="0"/>
        <c:ser>
          <c:idx val="0"/>
          <c:order val="0"/>
          <c:tx>
            <c:strRef>
              <c:f>Remed4Yr!$I$170</c:f>
              <c:strCache>
                <c:ptCount val="1"/>
                <c:pt idx="0">
                  <c:v>Remediated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Remed4Yr!$H$171:$H$175</c:f>
              <c:strCache>
                <c:ptCount val="5"/>
                <c:pt idx="0">
                  <c:v>2003 Fall</c:v>
                </c:pt>
                <c:pt idx="1">
                  <c:v>2004 Fall</c:v>
                </c:pt>
                <c:pt idx="2">
                  <c:v>2005 Fall</c:v>
                </c:pt>
                <c:pt idx="3">
                  <c:v>2006 Fall</c:v>
                </c:pt>
                <c:pt idx="4">
                  <c:v>2007 Fall</c:v>
                </c:pt>
              </c:strCache>
            </c:strRef>
          </c:cat>
          <c:val>
            <c:numRef>
              <c:f>Remed4Yr!$I$171:$I$175</c:f>
              <c:numCache>
                <c:formatCode>0.0%</c:formatCode>
                <c:ptCount val="5"/>
                <c:pt idx="0">
                  <c:v>0.214</c:v>
                </c:pt>
                <c:pt idx="1">
                  <c:v>0.20100000000000001</c:v>
                </c:pt>
                <c:pt idx="2">
                  <c:v>0.21100000000000002</c:v>
                </c:pt>
                <c:pt idx="3">
                  <c:v>0.214</c:v>
                </c:pt>
                <c:pt idx="4">
                  <c:v>0.214</c:v>
                </c:pt>
              </c:numCache>
            </c:numRef>
          </c:val>
        </c:ser>
        <c:ser>
          <c:idx val="1"/>
          <c:order val="1"/>
          <c:tx>
            <c:strRef>
              <c:f>Remed4Yr!$J$170</c:f>
              <c:strCache>
                <c:ptCount val="1"/>
                <c:pt idx="0">
                  <c:v>Non-Remediated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Remed4Yr!$H$171:$H$175</c:f>
              <c:strCache>
                <c:ptCount val="5"/>
                <c:pt idx="0">
                  <c:v>2003 Fall</c:v>
                </c:pt>
                <c:pt idx="1">
                  <c:v>2004 Fall</c:v>
                </c:pt>
                <c:pt idx="2">
                  <c:v>2005 Fall</c:v>
                </c:pt>
                <c:pt idx="3">
                  <c:v>2006 Fall</c:v>
                </c:pt>
                <c:pt idx="4">
                  <c:v>2007 Fall</c:v>
                </c:pt>
              </c:strCache>
            </c:strRef>
          </c:cat>
          <c:val>
            <c:numRef>
              <c:f>Remed4Yr!$J$171:$J$175</c:f>
              <c:numCache>
                <c:formatCode>0.0%</c:formatCode>
                <c:ptCount val="5"/>
                <c:pt idx="0">
                  <c:v>0.50647032574743422</c:v>
                </c:pt>
                <c:pt idx="1">
                  <c:v>0.50249413145539901</c:v>
                </c:pt>
                <c:pt idx="2">
                  <c:v>0.50867285195643408</c:v>
                </c:pt>
                <c:pt idx="3">
                  <c:v>0.52113597696636571</c:v>
                </c:pt>
                <c:pt idx="4">
                  <c:v>0.50148983028889749</c:v>
                </c:pt>
              </c:numCache>
            </c:numRef>
          </c:val>
        </c:ser>
        <c:dLbls>
          <c:showLegendKey val="0"/>
          <c:showVal val="1"/>
          <c:showCatName val="0"/>
          <c:showSerName val="0"/>
          <c:showPercent val="0"/>
          <c:showBubbleSize val="0"/>
        </c:dLbls>
        <c:gapWidth val="150"/>
        <c:axId val="309606432"/>
        <c:axId val="309606824"/>
      </c:barChart>
      <c:catAx>
        <c:axId val="309606432"/>
        <c:scaling>
          <c:orientation val="minMax"/>
        </c:scaling>
        <c:delete val="0"/>
        <c:axPos val="b"/>
        <c:numFmt formatCode="General" sourceLinked="0"/>
        <c:majorTickMark val="out"/>
        <c:minorTickMark val="none"/>
        <c:tickLblPos val="nextTo"/>
        <c:crossAx val="309606824"/>
        <c:crosses val="autoZero"/>
        <c:auto val="1"/>
        <c:lblAlgn val="ctr"/>
        <c:lblOffset val="100"/>
        <c:noMultiLvlLbl val="0"/>
      </c:catAx>
      <c:valAx>
        <c:axId val="309606824"/>
        <c:scaling>
          <c:orientation val="minMax"/>
        </c:scaling>
        <c:delete val="0"/>
        <c:axPos val="l"/>
        <c:majorGridlines/>
        <c:numFmt formatCode="0.0%" sourceLinked="1"/>
        <c:majorTickMark val="out"/>
        <c:minorTickMark val="none"/>
        <c:tickLblPos val="nextTo"/>
        <c:crossAx val="309606432"/>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of Remediated v. Non-Remediated Students: 2-Year Colleges</a:t>
            </a:r>
          </a:p>
        </c:rich>
      </c:tx>
      <c:overlay val="0"/>
    </c:title>
    <c:autoTitleDeleted val="0"/>
    <c:plotArea>
      <c:layout/>
      <c:barChart>
        <c:barDir val="col"/>
        <c:grouping val="clustered"/>
        <c:varyColors val="0"/>
        <c:ser>
          <c:idx val="0"/>
          <c:order val="0"/>
          <c:tx>
            <c:strRef>
              <c:f>Remed2Yr!$G$186</c:f>
              <c:strCache>
                <c:ptCount val="1"/>
                <c:pt idx="0">
                  <c:v>Remed.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Remed2Yr!$F$187:$F$191</c:f>
              <c:strCache>
                <c:ptCount val="5"/>
                <c:pt idx="0">
                  <c:v>2006 Fall</c:v>
                </c:pt>
                <c:pt idx="1">
                  <c:v>2007 Fall</c:v>
                </c:pt>
                <c:pt idx="2">
                  <c:v>2008 Fall</c:v>
                </c:pt>
                <c:pt idx="3">
                  <c:v>2009 Fall</c:v>
                </c:pt>
                <c:pt idx="4">
                  <c:v>2010 Fall</c:v>
                </c:pt>
              </c:strCache>
            </c:strRef>
          </c:cat>
          <c:val>
            <c:numRef>
              <c:f>Remed2Yr!$G$187:$G$191</c:f>
              <c:numCache>
                <c:formatCode>0.0%</c:formatCode>
                <c:ptCount val="5"/>
                <c:pt idx="0">
                  <c:v>0.105</c:v>
                </c:pt>
                <c:pt idx="1">
                  <c:v>0.125</c:v>
                </c:pt>
                <c:pt idx="2">
                  <c:v>0.13500000000000001</c:v>
                </c:pt>
                <c:pt idx="3">
                  <c:v>0.124</c:v>
                </c:pt>
                <c:pt idx="4">
                  <c:v>0.121</c:v>
                </c:pt>
              </c:numCache>
            </c:numRef>
          </c:val>
        </c:ser>
        <c:ser>
          <c:idx val="1"/>
          <c:order val="1"/>
          <c:tx>
            <c:strRef>
              <c:f>Remed2Yr!$H$186</c:f>
              <c:strCache>
                <c:ptCount val="1"/>
                <c:pt idx="0">
                  <c:v>Non-Remed.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Remed2Yr!$F$187:$F$191</c:f>
              <c:strCache>
                <c:ptCount val="5"/>
                <c:pt idx="0">
                  <c:v>2006 Fall</c:v>
                </c:pt>
                <c:pt idx="1">
                  <c:v>2007 Fall</c:v>
                </c:pt>
                <c:pt idx="2">
                  <c:v>2008 Fall</c:v>
                </c:pt>
                <c:pt idx="3">
                  <c:v>2009 Fall</c:v>
                </c:pt>
                <c:pt idx="4">
                  <c:v>2010 Fall</c:v>
                </c:pt>
              </c:strCache>
            </c:strRef>
          </c:cat>
          <c:val>
            <c:numRef>
              <c:f>Remed2Yr!$H$187:$H$191</c:f>
              <c:numCache>
                <c:formatCode>0.0%</c:formatCode>
                <c:ptCount val="5"/>
                <c:pt idx="0">
                  <c:v>0.29968454258675076</c:v>
                </c:pt>
                <c:pt idx="1">
                  <c:v>0.31264280274181266</c:v>
                </c:pt>
                <c:pt idx="2">
                  <c:v>0.31481481481481483</c:v>
                </c:pt>
                <c:pt idx="3">
                  <c:v>0.309459862727544</c:v>
                </c:pt>
                <c:pt idx="4">
                  <c:v>0.30118973074514716</c:v>
                </c:pt>
              </c:numCache>
            </c:numRef>
          </c:val>
        </c:ser>
        <c:dLbls>
          <c:showLegendKey val="0"/>
          <c:showVal val="1"/>
          <c:showCatName val="0"/>
          <c:showSerName val="0"/>
          <c:showPercent val="0"/>
          <c:showBubbleSize val="0"/>
        </c:dLbls>
        <c:gapWidth val="150"/>
        <c:axId val="309607608"/>
        <c:axId val="309608000"/>
      </c:barChart>
      <c:catAx>
        <c:axId val="309607608"/>
        <c:scaling>
          <c:orientation val="minMax"/>
        </c:scaling>
        <c:delete val="0"/>
        <c:axPos val="b"/>
        <c:numFmt formatCode="General" sourceLinked="0"/>
        <c:majorTickMark val="out"/>
        <c:minorTickMark val="none"/>
        <c:tickLblPos val="nextTo"/>
        <c:crossAx val="309608000"/>
        <c:crosses val="autoZero"/>
        <c:auto val="1"/>
        <c:lblAlgn val="ctr"/>
        <c:lblOffset val="100"/>
        <c:noMultiLvlLbl val="0"/>
      </c:catAx>
      <c:valAx>
        <c:axId val="309608000"/>
        <c:scaling>
          <c:orientation val="minMax"/>
        </c:scaling>
        <c:delete val="0"/>
        <c:axPos val="l"/>
        <c:majorGridlines/>
        <c:numFmt formatCode="0.0%" sourceLinked="1"/>
        <c:majorTickMark val="out"/>
        <c:minorTickMark val="none"/>
        <c:tickLblPos val="nextTo"/>
        <c:crossAx val="309607608"/>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Alternative Annual Graduation Rates: 4-Year Universities</a:t>
            </a:r>
          </a:p>
        </c:rich>
      </c:tx>
      <c:overlay val="0"/>
    </c:title>
    <c:autoTitleDeleted val="0"/>
    <c:plotArea>
      <c:layout/>
      <c:barChart>
        <c:barDir val="col"/>
        <c:grouping val="clustered"/>
        <c:varyColors val="0"/>
        <c:ser>
          <c:idx val="0"/>
          <c:order val="0"/>
          <c:tx>
            <c:strRef>
              <c:f>'4Yr'!$AH$32</c:f>
              <c:strCache>
                <c:ptCount val="1"/>
                <c:pt idx="0">
                  <c:v>Native</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'4Yr'!$AG$33:$AG$37</c:f>
              <c:strCache>
                <c:ptCount val="5"/>
                <c:pt idx="0">
                  <c:v>CY2000</c:v>
                </c:pt>
                <c:pt idx="1">
                  <c:v>CY2001</c:v>
                </c:pt>
                <c:pt idx="2">
                  <c:v>CY2002</c:v>
                </c:pt>
                <c:pt idx="3">
                  <c:v>CY2003</c:v>
                </c:pt>
                <c:pt idx="4">
                  <c:v>CY2004</c:v>
                </c:pt>
              </c:strCache>
            </c:strRef>
          </c:cat>
          <c:val>
            <c:numRef>
              <c:f>'4Yr'!$AH$33:$AH$37</c:f>
              <c:numCache>
                <c:formatCode>0.0%</c:formatCode>
                <c:ptCount val="5"/>
                <c:pt idx="0">
                  <c:v>0.39799999999999996</c:v>
                </c:pt>
                <c:pt idx="1">
                  <c:v>0.41100000000000003</c:v>
                </c:pt>
                <c:pt idx="2">
                  <c:v>0.41100000000000003</c:v>
                </c:pt>
                <c:pt idx="3">
                  <c:v>0.40700000000000003</c:v>
                </c:pt>
                <c:pt idx="4">
                  <c:v>0.40899999999999997</c:v>
                </c:pt>
              </c:numCache>
            </c:numRef>
          </c:val>
        </c:ser>
        <c:ser>
          <c:idx val="1"/>
          <c:order val="1"/>
          <c:tx>
            <c:strRef>
              <c:f>'4Yr'!$AI$32</c:f>
              <c:strCache>
                <c:ptCount val="1"/>
                <c:pt idx="0">
                  <c:v>Transfer</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'4Yr'!$AG$33:$AG$37</c:f>
              <c:strCache>
                <c:ptCount val="5"/>
                <c:pt idx="0">
                  <c:v>CY2000</c:v>
                </c:pt>
                <c:pt idx="1">
                  <c:v>CY2001</c:v>
                </c:pt>
                <c:pt idx="2">
                  <c:v>CY2002</c:v>
                </c:pt>
                <c:pt idx="3">
                  <c:v>CY2003</c:v>
                </c:pt>
                <c:pt idx="4">
                  <c:v>CY2004</c:v>
                </c:pt>
              </c:strCache>
            </c:strRef>
          </c:cat>
          <c:val>
            <c:numRef>
              <c:f>'4Yr'!$AI$33:$AI$37</c:f>
              <c:numCache>
                <c:formatCode>0.0%</c:formatCode>
                <c:ptCount val="5"/>
                <c:pt idx="0">
                  <c:v>8.5999999999999993E-2</c:v>
                </c:pt>
                <c:pt idx="1">
                  <c:v>9.0999999999999998E-2</c:v>
                </c:pt>
                <c:pt idx="2">
                  <c:v>0.09</c:v>
                </c:pt>
                <c:pt idx="3">
                  <c:v>9.1999999999999998E-2</c:v>
                </c:pt>
                <c:pt idx="4">
                  <c:v>8.6999999999999994E-2</c:v>
                </c:pt>
              </c:numCache>
            </c:numRef>
          </c:val>
        </c:ser>
        <c:ser>
          <c:idx val="2"/>
          <c:order val="2"/>
          <c:tx>
            <c:strRef>
              <c:f>'4Yr'!$AJ$32</c:f>
              <c:strCache>
                <c:ptCount val="1"/>
                <c:pt idx="0">
                  <c:v>Total</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'4Yr'!$AG$33:$AG$37</c:f>
              <c:strCache>
                <c:ptCount val="5"/>
                <c:pt idx="0">
                  <c:v>CY2000</c:v>
                </c:pt>
                <c:pt idx="1">
                  <c:v>CY2001</c:v>
                </c:pt>
                <c:pt idx="2">
                  <c:v>CY2002</c:v>
                </c:pt>
                <c:pt idx="3">
                  <c:v>CY2003</c:v>
                </c:pt>
                <c:pt idx="4">
                  <c:v>CY2004</c:v>
                </c:pt>
              </c:strCache>
            </c:strRef>
          </c:cat>
          <c:val>
            <c:numRef>
              <c:f>'4Yr'!$AJ$33:$AJ$37</c:f>
              <c:numCache>
                <c:formatCode>0.0%</c:formatCode>
                <c:ptCount val="5"/>
                <c:pt idx="0">
                  <c:v>0.48299999999999998</c:v>
                </c:pt>
                <c:pt idx="1">
                  <c:v>0.502</c:v>
                </c:pt>
                <c:pt idx="2">
                  <c:v>0.501</c:v>
                </c:pt>
                <c:pt idx="3">
                  <c:v>0.499</c:v>
                </c:pt>
                <c:pt idx="4">
                  <c:v>0.496</c:v>
                </c:pt>
              </c:numCache>
            </c:numRef>
          </c:val>
        </c:ser>
        <c:dLbls>
          <c:dLblPos val="outEnd"/>
          <c:showLegendKey val="0"/>
          <c:showVal val="1"/>
          <c:showCatName val="0"/>
          <c:showSerName val="0"/>
          <c:showPercent val="0"/>
          <c:showBubbleSize val="0"/>
        </c:dLbls>
        <c:gapWidth val="150"/>
        <c:axId val="309608784"/>
        <c:axId val="309609176"/>
      </c:barChart>
      <c:catAx>
        <c:axId val="309608784"/>
        <c:scaling>
          <c:orientation val="minMax"/>
        </c:scaling>
        <c:delete val="0"/>
        <c:axPos val="b"/>
        <c:numFmt formatCode="General" sourceLinked="0"/>
        <c:majorTickMark val="out"/>
        <c:minorTickMark val="none"/>
        <c:tickLblPos val="nextTo"/>
        <c:crossAx val="309609176"/>
        <c:crosses val="autoZero"/>
        <c:auto val="1"/>
        <c:lblAlgn val="ctr"/>
        <c:lblOffset val="100"/>
        <c:noMultiLvlLbl val="0"/>
      </c:catAx>
      <c:valAx>
        <c:axId val="309609176"/>
        <c:scaling>
          <c:orientation val="minMax"/>
          <c:max val="0.70000000000000007"/>
        </c:scaling>
        <c:delete val="0"/>
        <c:axPos val="l"/>
        <c:majorGridlines/>
        <c:numFmt formatCode="0.0%" sourceLinked="1"/>
        <c:majorTickMark val="out"/>
        <c:minorTickMark val="none"/>
        <c:tickLblPos val="nextTo"/>
        <c:crossAx val="309608784"/>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Alternative Annual Graduation Rates: 2-Year Colleges</a:t>
            </a:r>
          </a:p>
        </c:rich>
      </c:tx>
      <c:overlay val="0"/>
    </c:title>
    <c:autoTitleDeleted val="0"/>
    <c:plotArea>
      <c:layout/>
      <c:barChart>
        <c:barDir val="col"/>
        <c:grouping val="clustered"/>
        <c:varyColors val="0"/>
        <c:ser>
          <c:idx val="0"/>
          <c:order val="0"/>
          <c:tx>
            <c:strRef>
              <c:f>'2Yr'!$AG$32</c:f>
              <c:strCache>
                <c:ptCount val="1"/>
                <c:pt idx="0">
                  <c:v>Native</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'2Yr'!$AF$33:$AF$37</c:f>
              <c:strCache>
                <c:ptCount val="5"/>
                <c:pt idx="0">
                  <c:v>CY2000</c:v>
                </c:pt>
                <c:pt idx="1">
                  <c:v>CY2001</c:v>
                </c:pt>
                <c:pt idx="2">
                  <c:v>CY2002</c:v>
                </c:pt>
                <c:pt idx="3">
                  <c:v>CY2003</c:v>
                </c:pt>
                <c:pt idx="4">
                  <c:v>CY2004</c:v>
                </c:pt>
              </c:strCache>
            </c:strRef>
          </c:cat>
          <c:val>
            <c:numRef>
              <c:f>'2Yr'!$AG$33:$AG$37</c:f>
              <c:numCache>
                <c:formatCode>0.0%</c:formatCode>
                <c:ptCount val="5"/>
                <c:pt idx="0">
                  <c:v>0.25600000000000001</c:v>
                </c:pt>
                <c:pt idx="1">
                  <c:v>0.251</c:v>
                </c:pt>
                <c:pt idx="2">
                  <c:v>0.29899999999999999</c:v>
                </c:pt>
                <c:pt idx="3">
                  <c:v>0.30199999999999999</c:v>
                </c:pt>
                <c:pt idx="4">
                  <c:v>0.29499999999999998</c:v>
                </c:pt>
              </c:numCache>
            </c:numRef>
          </c:val>
        </c:ser>
        <c:ser>
          <c:idx val="1"/>
          <c:order val="1"/>
          <c:tx>
            <c:strRef>
              <c:f>'2Yr'!$AH$32</c:f>
              <c:strCache>
                <c:ptCount val="1"/>
                <c:pt idx="0">
                  <c:v>Transfer</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'2Yr'!$AF$33:$AF$37</c:f>
              <c:strCache>
                <c:ptCount val="5"/>
                <c:pt idx="0">
                  <c:v>CY2000</c:v>
                </c:pt>
                <c:pt idx="1">
                  <c:v>CY2001</c:v>
                </c:pt>
                <c:pt idx="2">
                  <c:v>CY2002</c:v>
                </c:pt>
                <c:pt idx="3">
                  <c:v>CY2003</c:v>
                </c:pt>
                <c:pt idx="4">
                  <c:v>CY2004</c:v>
                </c:pt>
              </c:strCache>
            </c:strRef>
          </c:cat>
          <c:val>
            <c:numRef>
              <c:f>'2Yr'!$AH$33:$AH$37</c:f>
              <c:numCache>
                <c:formatCode>0.0%</c:formatCode>
                <c:ptCount val="5"/>
                <c:pt idx="0">
                  <c:v>6.4000000000000001E-2</c:v>
                </c:pt>
                <c:pt idx="1">
                  <c:v>6.6000000000000003E-2</c:v>
                </c:pt>
                <c:pt idx="2">
                  <c:v>6.3E-2</c:v>
                </c:pt>
                <c:pt idx="3">
                  <c:v>5.5999999999999994E-2</c:v>
                </c:pt>
                <c:pt idx="4">
                  <c:v>0.06</c:v>
                </c:pt>
              </c:numCache>
            </c:numRef>
          </c:val>
        </c:ser>
        <c:ser>
          <c:idx val="2"/>
          <c:order val="2"/>
          <c:tx>
            <c:strRef>
              <c:f>'2Yr'!$AI$32</c:f>
              <c:strCache>
                <c:ptCount val="1"/>
                <c:pt idx="0">
                  <c:v>Total</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'2Yr'!$AF$33:$AF$37</c:f>
              <c:strCache>
                <c:ptCount val="5"/>
                <c:pt idx="0">
                  <c:v>CY2000</c:v>
                </c:pt>
                <c:pt idx="1">
                  <c:v>CY2001</c:v>
                </c:pt>
                <c:pt idx="2">
                  <c:v>CY2002</c:v>
                </c:pt>
                <c:pt idx="3">
                  <c:v>CY2003</c:v>
                </c:pt>
                <c:pt idx="4">
                  <c:v>CY2004</c:v>
                </c:pt>
              </c:strCache>
            </c:strRef>
          </c:cat>
          <c:val>
            <c:numRef>
              <c:f>'2Yr'!$AI$33:$AI$37</c:f>
              <c:numCache>
                <c:formatCode>0.0%</c:formatCode>
                <c:ptCount val="5"/>
                <c:pt idx="0">
                  <c:v>0.31900000000000001</c:v>
                </c:pt>
                <c:pt idx="1">
                  <c:v>0.317</c:v>
                </c:pt>
                <c:pt idx="2">
                  <c:v>0.36200000000000004</c:v>
                </c:pt>
                <c:pt idx="3">
                  <c:v>0.35799999999999998</c:v>
                </c:pt>
                <c:pt idx="4">
                  <c:v>0.35399999999999998</c:v>
                </c:pt>
              </c:numCache>
            </c:numRef>
          </c:val>
        </c:ser>
        <c:dLbls>
          <c:dLblPos val="outEnd"/>
          <c:showLegendKey val="0"/>
          <c:showVal val="1"/>
          <c:showCatName val="0"/>
          <c:showSerName val="0"/>
          <c:showPercent val="0"/>
          <c:showBubbleSize val="0"/>
        </c:dLbls>
        <c:gapWidth val="150"/>
        <c:axId val="309609960"/>
        <c:axId val="309610352"/>
      </c:barChart>
      <c:catAx>
        <c:axId val="309609960"/>
        <c:scaling>
          <c:orientation val="minMax"/>
        </c:scaling>
        <c:delete val="0"/>
        <c:axPos val="b"/>
        <c:numFmt formatCode="General" sourceLinked="0"/>
        <c:majorTickMark val="out"/>
        <c:minorTickMark val="none"/>
        <c:tickLblPos val="nextTo"/>
        <c:crossAx val="309610352"/>
        <c:crosses val="autoZero"/>
        <c:auto val="1"/>
        <c:lblAlgn val="ctr"/>
        <c:lblOffset val="100"/>
        <c:noMultiLvlLbl val="0"/>
      </c:catAx>
      <c:valAx>
        <c:axId val="309610352"/>
        <c:scaling>
          <c:orientation val="minMax"/>
          <c:max val="0.5"/>
        </c:scaling>
        <c:delete val="0"/>
        <c:axPos val="l"/>
        <c:majorGridlines/>
        <c:numFmt formatCode="0.0%" sourceLinked="1"/>
        <c:majorTickMark val="out"/>
        <c:minorTickMark val="none"/>
        <c:tickLblPos val="nextTo"/>
        <c:crossAx val="309609960"/>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Participation by Sport: AY2013</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Sheet1!$M$110:$M$119</c:f>
              <c:strCache>
                <c:ptCount val="10"/>
                <c:pt idx="0">
                  <c:v>Football</c:v>
                </c:pt>
                <c:pt idx="1">
                  <c:v>Baseball</c:v>
                </c:pt>
                <c:pt idx="2">
                  <c:v>Other Sports</c:v>
                </c:pt>
                <c:pt idx="3">
                  <c:v>Track</c:v>
                </c:pt>
                <c:pt idx="4">
                  <c:v>Men's Basketball</c:v>
                </c:pt>
                <c:pt idx="5">
                  <c:v>Women's Basketball</c:v>
                </c:pt>
                <c:pt idx="6">
                  <c:v>Volleyball</c:v>
                </c:pt>
                <c:pt idx="7">
                  <c:v>Golf</c:v>
                </c:pt>
                <c:pt idx="8">
                  <c:v>Swimming</c:v>
                </c:pt>
                <c:pt idx="9">
                  <c:v>Tennis</c:v>
                </c:pt>
              </c:strCache>
            </c:strRef>
          </c:cat>
          <c:val>
            <c:numRef>
              <c:f>Sheet1!$N$110:$N$119</c:f>
              <c:numCache>
                <c:formatCode>General</c:formatCode>
                <c:ptCount val="10"/>
                <c:pt idx="0" formatCode="#,##0">
                  <c:v>1028</c:v>
                </c:pt>
                <c:pt idx="1">
                  <c:v>464</c:v>
                </c:pt>
                <c:pt idx="2">
                  <c:v>398</c:v>
                </c:pt>
                <c:pt idx="3">
                  <c:v>393</c:v>
                </c:pt>
                <c:pt idx="4">
                  <c:v>178</c:v>
                </c:pt>
                <c:pt idx="5">
                  <c:v>159</c:v>
                </c:pt>
                <c:pt idx="6">
                  <c:v>151</c:v>
                </c:pt>
                <c:pt idx="7">
                  <c:v>150</c:v>
                </c:pt>
                <c:pt idx="8">
                  <c:v>118</c:v>
                </c:pt>
                <c:pt idx="9">
                  <c:v>70</c:v>
                </c:pt>
              </c:numCache>
            </c:numRef>
          </c:val>
        </c:ser>
        <c:dLbls>
          <c:showLegendKey val="0"/>
          <c:showVal val="0"/>
          <c:showCatName val="0"/>
          <c:showSerName val="0"/>
          <c:showPercent val="0"/>
          <c:showBubbleSize val="0"/>
        </c:dLbls>
        <c:gapWidth val="150"/>
        <c:axId val="309611136"/>
        <c:axId val="309611528"/>
      </c:barChart>
      <c:catAx>
        <c:axId val="309611136"/>
        <c:scaling>
          <c:orientation val="minMax"/>
        </c:scaling>
        <c:delete val="0"/>
        <c:axPos val="b"/>
        <c:numFmt formatCode="General" sourceLinked="0"/>
        <c:majorTickMark val="out"/>
        <c:minorTickMark val="none"/>
        <c:tickLblPos val="nextTo"/>
        <c:txPr>
          <a:bodyPr/>
          <a:lstStyle/>
          <a:p>
            <a:pPr>
              <a:defRPr sz="900"/>
            </a:pPr>
            <a:endParaRPr lang="en-US"/>
          </a:p>
        </c:txPr>
        <c:crossAx val="309611528"/>
        <c:crosses val="autoZero"/>
        <c:auto val="1"/>
        <c:lblAlgn val="ctr"/>
        <c:lblOffset val="100"/>
        <c:noMultiLvlLbl val="0"/>
      </c:catAx>
      <c:valAx>
        <c:axId val="309611528"/>
        <c:scaling>
          <c:orientation val="minMax"/>
        </c:scaling>
        <c:delete val="0"/>
        <c:axPos val="l"/>
        <c:majorGridlines/>
        <c:numFmt formatCode="#,##0" sourceLinked="1"/>
        <c:majorTickMark val="out"/>
        <c:minorTickMark val="none"/>
        <c:tickLblPos val="nextTo"/>
        <c:crossAx val="30961113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Total Number of Athletes by Institution: AY2013</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Sheet1!$M$122:$M$133</c:f>
              <c:strCache>
                <c:ptCount val="12"/>
                <c:pt idx="0">
                  <c:v>UAF</c:v>
                </c:pt>
                <c:pt idx="1">
                  <c:v>ASUJ</c:v>
                </c:pt>
                <c:pt idx="2">
                  <c:v>HSU</c:v>
                </c:pt>
                <c:pt idx="3">
                  <c:v>UCA</c:v>
                </c:pt>
                <c:pt idx="4">
                  <c:v>ATU</c:v>
                </c:pt>
                <c:pt idx="5">
                  <c:v>UAM</c:v>
                </c:pt>
                <c:pt idx="6">
                  <c:v>SAUM</c:v>
                </c:pt>
                <c:pt idx="7">
                  <c:v>UAPB</c:v>
                </c:pt>
                <c:pt idx="8">
                  <c:v>UALR</c:v>
                </c:pt>
                <c:pt idx="9">
                  <c:v>UAFS</c:v>
                </c:pt>
                <c:pt idx="10">
                  <c:v>NAC</c:v>
                </c:pt>
                <c:pt idx="11">
                  <c:v>MSCC</c:v>
                </c:pt>
              </c:strCache>
            </c:strRef>
          </c:cat>
          <c:val>
            <c:numRef>
              <c:f>Sheet1!$N$122:$N$133</c:f>
              <c:numCache>
                <c:formatCode>General</c:formatCode>
                <c:ptCount val="12"/>
                <c:pt idx="0">
                  <c:v>487</c:v>
                </c:pt>
                <c:pt idx="1">
                  <c:v>382</c:v>
                </c:pt>
                <c:pt idx="2">
                  <c:v>379</c:v>
                </c:pt>
                <c:pt idx="3">
                  <c:v>369</c:v>
                </c:pt>
                <c:pt idx="4">
                  <c:v>325</c:v>
                </c:pt>
                <c:pt idx="5">
                  <c:v>273</c:v>
                </c:pt>
                <c:pt idx="6">
                  <c:v>266</c:v>
                </c:pt>
                <c:pt idx="7">
                  <c:v>211</c:v>
                </c:pt>
                <c:pt idx="8">
                  <c:v>187</c:v>
                </c:pt>
                <c:pt idx="9">
                  <c:v>142</c:v>
                </c:pt>
                <c:pt idx="10">
                  <c:v>64</c:v>
                </c:pt>
                <c:pt idx="11">
                  <c:v>24</c:v>
                </c:pt>
              </c:numCache>
            </c:numRef>
          </c:val>
        </c:ser>
        <c:dLbls>
          <c:showLegendKey val="0"/>
          <c:showVal val="0"/>
          <c:showCatName val="0"/>
          <c:showSerName val="0"/>
          <c:showPercent val="0"/>
          <c:showBubbleSize val="0"/>
        </c:dLbls>
        <c:gapWidth val="150"/>
        <c:axId val="311110992"/>
        <c:axId val="311111384"/>
      </c:barChart>
      <c:catAx>
        <c:axId val="311110992"/>
        <c:scaling>
          <c:orientation val="minMax"/>
        </c:scaling>
        <c:delete val="0"/>
        <c:axPos val="b"/>
        <c:numFmt formatCode="General" sourceLinked="0"/>
        <c:majorTickMark val="out"/>
        <c:minorTickMark val="none"/>
        <c:tickLblPos val="nextTo"/>
        <c:crossAx val="311111384"/>
        <c:crosses val="autoZero"/>
        <c:auto val="1"/>
        <c:lblAlgn val="ctr"/>
        <c:lblOffset val="100"/>
        <c:noMultiLvlLbl val="0"/>
      </c:catAx>
      <c:valAx>
        <c:axId val="311111384"/>
        <c:scaling>
          <c:orientation val="minMax"/>
        </c:scaling>
        <c:delete val="0"/>
        <c:axPos val="l"/>
        <c:majorGridlines/>
        <c:numFmt formatCode="General" sourceLinked="1"/>
        <c:majorTickMark val="out"/>
        <c:minorTickMark val="none"/>
        <c:tickLblPos val="nextTo"/>
        <c:crossAx val="31111099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Athletic Scholarship Status: AY2013</a:t>
            </a:r>
          </a:p>
        </c:rich>
      </c:tx>
      <c:overlay val="0"/>
    </c:title>
    <c:autoTitleDeleted val="0"/>
    <c:plotArea>
      <c:layout/>
      <c:pieChart>
        <c:varyColors val="1"/>
        <c:ser>
          <c:idx val="0"/>
          <c:order val="0"/>
          <c:dLbls>
            <c:numFmt formatCode="0.0%" sourceLinked="0"/>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Sheet1!$Q$72:$S$72</c:f>
              <c:strCache>
                <c:ptCount val="3"/>
                <c:pt idx="0">
                  <c:v>Full Scholarship</c:v>
                </c:pt>
                <c:pt idx="1">
                  <c:v>Partial Scholarship</c:v>
                </c:pt>
                <c:pt idx="2">
                  <c:v>No Scholarship</c:v>
                </c:pt>
              </c:strCache>
            </c:strRef>
          </c:cat>
          <c:val>
            <c:numRef>
              <c:f>Sheet1!$Q$87:$S$87</c:f>
              <c:numCache>
                <c:formatCode>#,##0</c:formatCode>
                <c:ptCount val="3"/>
                <c:pt idx="0" formatCode="General">
                  <c:v>509</c:v>
                </c:pt>
                <c:pt idx="1">
                  <c:v>1881</c:v>
                </c:pt>
                <c:pt idx="2" formatCode="General">
                  <c:v>719</c:v>
                </c:pt>
              </c:numCache>
            </c:numRef>
          </c:val>
        </c:ser>
        <c:dLbls>
          <c:dLblPos val="outEnd"/>
          <c:showLegendKey val="0"/>
          <c:showVal val="1"/>
          <c:showCatName val="0"/>
          <c:showSerName val="0"/>
          <c:showPercent val="0"/>
          <c:showBubbleSize val="0"/>
          <c:showLeaderLines val="1"/>
        </c:dLbls>
        <c:firstSliceAng val="0"/>
      </c:pieChart>
    </c:plotArea>
    <c:legend>
      <c:legendPos val="b"/>
      <c:overlay val="0"/>
    </c:legend>
    <c:plotVisOnly val="1"/>
    <c:dispBlanksAs val="gap"/>
    <c:showDLblsOverMax val="0"/>
  </c:chart>
  <c:spPr>
    <a:ln>
      <a:solidFill>
        <a:schemeClr val="tx1"/>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1-Year Retention Rates: </a:t>
            </a:r>
            <a:br>
              <a:rPr lang="en-US" sz="1200" dirty="0"/>
            </a:br>
            <a:r>
              <a:rPr lang="en-US" sz="1200" dirty="0"/>
              <a:t>Student Athletes v. All Students, CY2013</a:t>
            </a:r>
          </a:p>
        </c:rich>
      </c:tx>
      <c:overlay val="0"/>
    </c:title>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Summary!$U$48:$U$49</c:f>
              <c:strCache>
                <c:ptCount val="2"/>
                <c:pt idx="0">
                  <c:v>Student Athletes</c:v>
                </c:pt>
                <c:pt idx="1">
                  <c:v>All Students</c:v>
                </c:pt>
              </c:strCache>
            </c:strRef>
          </c:cat>
          <c:val>
            <c:numRef>
              <c:f>Summary!$V$48:$V$49</c:f>
              <c:numCache>
                <c:formatCode>0.0%</c:formatCode>
                <c:ptCount val="2"/>
                <c:pt idx="0">
                  <c:v>0.72599999999999998</c:v>
                </c:pt>
                <c:pt idx="1">
                  <c:v>0.629</c:v>
                </c:pt>
              </c:numCache>
            </c:numRef>
          </c:val>
        </c:ser>
        <c:dLbls>
          <c:dLblPos val="outEnd"/>
          <c:showLegendKey val="0"/>
          <c:showVal val="1"/>
          <c:showCatName val="0"/>
          <c:showSerName val="0"/>
          <c:showPercent val="0"/>
          <c:showBubbleSize val="0"/>
        </c:dLbls>
        <c:gapWidth val="150"/>
        <c:axId val="311112560"/>
        <c:axId val="311112952"/>
      </c:barChart>
      <c:catAx>
        <c:axId val="311112560"/>
        <c:scaling>
          <c:orientation val="minMax"/>
        </c:scaling>
        <c:delete val="0"/>
        <c:axPos val="b"/>
        <c:numFmt formatCode="General" sourceLinked="0"/>
        <c:majorTickMark val="out"/>
        <c:minorTickMark val="none"/>
        <c:tickLblPos val="nextTo"/>
        <c:crossAx val="311112952"/>
        <c:crosses val="autoZero"/>
        <c:auto val="1"/>
        <c:lblAlgn val="ctr"/>
        <c:lblOffset val="100"/>
        <c:noMultiLvlLbl val="0"/>
      </c:catAx>
      <c:valAx>
        <c:axId val="311112952"/>
        <c:scaling>
          <c:orientation val="minMax"/>
          <c:max val="0.8"/>
          <c:min val="0.5"/>
        </c:scaling>
        <c:delete val="0"/>
        <c:axPos val="l"/>
        <c:majorGridlines/>
        <c:numFmt formatCode="0.0%" sourceLinked="1"/>
        <c:majorTickMark val="out"/>
        <c:minorTickMark val="none"/>
        <c:tickLblPos val="nextTo"/>
        <c:crossAx val="311112560"/>
        <c:crosses val="autoZero"/>
        <c:crossBetween val="between"/>
        <c:majorUnit val="0.1"/>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Credentials Awarded by Institution Type: AY2009-AY2013</a:t>
            </a:r>
          </a:p>
        </c:rich>
      </c:tx>
      <c:overlay val="0"/>
    </c:title>
    <c:autoTitleDeleted val="0"/>
    <c:plotArea>
      <c:layout/>
      <c:lineChart>
        <c:grouping val="standard"/>
        <c:varyColors val="0"/>
        <c:ser>
          <c:idx val="0"/>
          <c:order val="0"/>
          <c:tx>
            <c:strRef>
              <c:f>All!$D$394</c:f>
              <c:strCache>
                <c:ptCount val="1"/>
                <c:pt idx="0">
                  <c:v>4-Year Universities</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All!$E$393:$I$393</c:f>
              <c:strCache>
                <c:ptCount val="5"/>
                <c:pt idx="0">
                  <c:v>AY2009</c:v>
                </c:pt>
                <c:pt idx="1">
                  <c:v>AY2010</c:v>
                </c:pt>
                <c:pt idx="2">
                  <c:v>AY2011</c:v>
                </c:pt>
                <c:pt idx="3">
                  <c:v>AY2012</c:v>
                </c:pt>
                <c:pt idx="4">
                  <c:v>AY2013</c:v>
                </c:pt>
              </c:strCache>
            </c:strRef>
          </c:cat>
          <c:val>
            <c:numRef>
              <c:f>All!$E$394:$I$394</c:f>
              <c:numCache>
                <c:formatCode>#,##0</c:formatCode>
                <c:ptCount val="5"/>
                <c:pt idx="0">
                  <c:v>16192</c:v>
                </c:pt>
                <c:pt idx="1">
                  <c:v>17452</c:v>
                </c:pt>
                <c:pt idx="2">
                  <c:v>20992</c:v>
                </c:pt>
                <c:pt idx="3">
                  <c:v>20233</c:v>
                </c:pt>
                <c:pt idx="4">
                  <c:v>20812</c:v>
                </c:pt>
              </c:numCache>
            </c:numRef>
          </c:val>
          <c:smooth val="0"/>
        </c:ser>
        <c:ser>
          <c:idx val="1"/>
          <c:order val="1"/>
          <c:tx>
            <c:strRef>
              <c:f>All!$D$395</c:f>
              <c:strCache>
                <c:ptCount val="1"/>
                <c:pt idx="0">
                  <c:v>2-Year Colleges</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All!$E$393:$I$393</c:f>
              <c:strCache>
                <c:ptCount val="5"/>
                <c:pt idx="0">
                  <c:v>AY2009</c:v>
                </c:pt>
                <c:pt idx="1">
                  <c:v>AY2010</c:v>
                </c:pt>
                <c:pt idx="2">
                  <c:v>AY2011</c:v>
                </c:pt>
                <c:pt idx="3">
                  <c:v>AY2012</c:v>
                </c:pt>
                <c:pt idx="4">
                  <c:v>AY2013</c:v>
                </c:pt>
              </c:strCache>
            </c:strRef>
          </c:cat>
          <c:val>
            <c:numRef>
              <c:f>All!$E$395:$I$395</c:f>
              <c:numCache>
                <c:formatCode>#,##0</c:formatCode>
                <c:ptCount val="5"/>
                <c:pt idx="0">
                  <c:v>11472</c:v>
                </c:pt>
                <c:pt idx="1">
                  <c:v>13653</c:v>
                </c:pt>
                <c:pt idx="2">
                  <c:v>15149</c:v>
                </c:pt>
                <c:pt idx="3">
                  <c:v>14698</c:v>
                </c:pt>
                <c:pt idx="4">
                  <c:v>14663</c:v>
                </c:pt>
              </c:numCache>
            </c:numRef>
          </c:val>
          <c:smooth val="0"/>
        </c:ser>
        <c:ser>
          <c:idx val="2"/>
          <c:order val="2"/>
          <c:tx>
            <c:strRef>
              <c:f>All!$D$396</c:f>
              <c:strCache>
                <c:ptCount val="1"/>
                <c:pt idx="0">
                  <c:v>Private/Independents</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All!$E$393:$I$393</c:f>
              <c:strCache>
                <c:ptCount val="5"/>
                <c:pt idx="0">
                  <c:v>AY2009</c:v>
                </c:pt>
                <c:pt idx="1">
                  <c:v>AY2010</c:v>
                </c:pt>
                <c:pt idx="2">
                  <c:v>AY2011</c:v>
                </c:pt>
                <c:pt idx="3">
                  <c:v>AY2012</c:v>
                </c:pt>
                <c:pt idx="4">
                  <c:v>AY2013</c:v>
                </c:pt>
              </c:strCache>
            </c:strRef>
          </c:cat>
          <c:val>
            <c:numRef>
              <c:f>All!$E$396:$I$396</c:f>
              <c:numCache>
                <c:formatCode>#,##0</c:formatCode>
                <c:ptCount val="5"/>
                <c:pt idx="0">
                  <c:v>2827</c:v>
                </c:pt>
                <c:pt idx="1">
                  <c:v>2947</c:v>
                </c:pt>
                <c:pt idx="2">
                  <c:v>2926</c:v>
                </c:pt>
                <c:pt idx="3">
                  <c:v>3181</c:v>
                </c:pt>
                <c:pt idx="4">
                  <c:v>3181</c:v>
                </c:pt>
              </c:numCache>
            </c:numRef>
          </c:val>
          <c:smooth val="0"/>
        </c:ser>
        <c:dLbls>
          <c:dLblPos val="t"/>
          <c:showLegendKey val="0"/>
          <c:showVal val="1"/>
          <c:showCatName val="0"/>
          <c:showSerName val="0"/>
          <c:showPercent val="0"/>
          <c:showBubbleSize val="0"/>
        </c:dLbls>
        <c:marker val="1"/>
        <c:smooth val="0"/>
        <c:axId val="309864424"/>
        <c:axId val="309864808"/>
      </c:lineChart>
      <c:catAx>
        <c:axId val="309864424"/>
        <c:scaling>
          <c:orientation val="minMax"/>
        </c:scaling>
        <c:delete val="0"/>
        <c:axPos val="b"/>
        <c:numFmt formatCode="General" sourceLinked="0"/>
        <c:majorTickMark val="out"/>
        <c:minorTickMark val="none"/>
        <c:tickLblPos val="nextTo"/>
        <c:crossAx val="309864808"/>
        <c:crosses val="autoZero"/>
        <c:auto val="1"/>
        <c:lblAlgn val="ctr"/>
        <c:lblOffset val="100"/>
        <c:noMultiLvlLbl val="0"/>
      </c:catAx>
      <c:valAx>
        <c:axId val="309864808"/>
        <c:scaling>
          <c:orientation val="minMax"/>
        </c:scaling>
        <c:delete val="0"/>
        <c:axPos val="l"/>
        <c:majorGridlines/>
        <c:numFmt formatCode="#,##0" sourceLinked="1"/>
        <c:majorTickMark val="out"/>
        <c:minorTickMark val="none"/>
        <c:tickLblPos val="nextTo"/>
        <c:crossAx val="309864424"/>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1-Year Fall-to-Fall Retention Rates Student Athletes: </a:t>
            </a:r>
            <a:r>
              <a:rPr lang="en-US" sz="1200" dirty="0" smtClean="0"/>
              <a:t/>
            </a:r>
            <a:br>
              <a:rPr lang="en-US" sz="1200" dirty="0" smtClean="0"/>
            </a:br>
            <a:r>
              <a:rPr lang="en-US" sz="1200" dirty="0" smtClean="0"/>
              <a:t>Last </a:t>
            </a:r>
            <a:r>
              <a:rPr lang="en-US" sz="1200" dirty="0"/>
              <a:t>5 Years</a:t>
            </a:r>
          </a:p>
        </c:rich>
      </c:tx>
      <c:overlay val="0"/>
    </c:title>
    <c:autoTitleDeleted val="0"/>
    <c:plotArea>
      <c:layout/>
      <c:barChart>
        <c:barDir val="col"/>
        <c:grouping val="clustered"/>
        <c:varyColors val="0"/>
        <c:ser>
          <c:idx val="0"/>
          <c:order val="0"/>
          <c:tx>
            <c:strRef>
              <c:f>Summary!$T$7</c:f>
              <c:strCache>
                <c:ptCount val="1"/>
                <c:pt idx="0">
                  <c:v>4-Year Universities</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Summary!$U$6:$Y$6</c:f>
              <c:strCache>
                <c:ptCount val="5"/>
                <c:pt idx="0">
                  <c:v>CY2009</c:v>
                </c:pt>
                <c:pt idx="1">
                  <c:v>CY2010</c:v>
                </c:pt>
                <c:pt idx="2">
                  <c:v>CY2011</c:v>
                </c:pt>
                <c:pt idx="3">
                  <c:v>CY2012</c:v>
                </c:pt>
                <c:pt idx="4">
                  <c:v>CY2013</c:v>
                </c:pt>
              </c:strCache>
            </c:strRef>
          </c:cat>
          <c:val>
            <c:numRef>
              <c:f>Summary!$U$7:$Y$7</c:f>
              <c:numCache>
                <c:formatCode>0.0%</c:formatCode>
                <c:ptCount val="5"/>
                <c:pt idx="0">
                  <c:v>0.73599999999999999</c:v>
                </c:pt>
                <c:pt idx="1">
                  <c:v>0.754</c:v>
                </c:pt>
                <c:pt idx="2">
                  <c:v>0.72</c:v>
                </c:pt>
                <c:pt idx="3">
                  <c:v>0.72199999999999998</c:v>
                </c:pt>
                <c:pt idx="4">
                  <c:v>0.71899999999999997</c:v>
                </c:pt>
              </c:numCache>
            </c:numRef>
          </c:val>
        </c:ser>
        <c:ser>
          <c:idx val="1"/>
          <c:order val="1"/>
          <c:tx>
            <c:strRef>
              <c:f>Summary!$T$8</c:f>
              <c:strCache>
                <c:ptCount val="1"/>
                <c:pt idx="0">
                  <c:v>2-Year Colleges</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Summary!$U$6:$Y$6</c:f>
              <c:strCache>
                <c:ptCount val="5"/>
                <c:pt idx="0">
                  <c:v>CY2009</c:v>
                </c:pt>
                <c:pt idx="1">
                  <c:v>CY2010</c:v>
                </c:pt>
                <c:pt idx="2">
                  <c:v>CY2011</c:v>
                </c:pt>
                <c:pt idx="3">
                  <c:v>CY2012</c:v>
                </c:pt>
                <c:pt idx="4">
                  <c:v>CY2013</c:v>
                </c:pt>
              </c:strCache>
            </c:strRef>
          </c:cat>
          <c:val>
            <c:numRef>
              <c:f>Summary!$U$8:$Y$8</c:f>
              <c:numCache>
                <c:formatCode>0.0%</c:formatCode>
                <c:ptCount val="5"/>
                <c:pt idx="0">
                  <c:v>0.60399999999999998</c:v>
                </c:pt>
                <c:pt idx="1">
                  <c:v>0.59099999999999997</c:v>
                </c:pt>
                <c:pt idx="2">
                  <c:v>0.53800000000000003</c:v>
                </c:pt>
                <c:pt idx="3">
                  <c:v>0.48</c:v>
                </c:pt>
                <c:pt idx="4">
                  <c:v>0.86</c:v>
                </c:pt>
              </c:numCache>
            </c:numRef>
          </c:val>
        </c:ser>
        <c:ser>
          <c:idx val="2"/>
          <c:order val="2"/>
          <c:tx>
            <c:strRef>
              <c:f>Summary!$T$9</c:f>
              <c:strCache>
                <c:ptCount val="1"/>
                <c:pt idx="0">
                  <c:v>Total</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Summary!$U$6:$Y$6</c:f>
              <c:strCache>
                <c:ptCount val="5"/>
                <c:pt idx="0">
                  <c:v>CY2009</c:v>
                </c:pt>
                <c:pt idx="1">
                  <c:v>CY2010</c:v>
                </c:pt>
                <c:pt idx="2">
                  <c:v>CY2011</c:v>
                </c:pt>
                <c:pt idx="3">
                  <c:v>CY2012</c:v>
                </c:pt>
                <c:pt idx="4">
                  <c:v>CY2013</c:v>
                </c:pt>
              </c:strCache>
            </c:strRef>
          </c:cat>
          <c:val>
            <c:numRef>
              <c:f>Summary!$U$9:$Y$9</c:f>
              <c:numCache>
                <c:formatCode>0.0%</c:formatCode>
                <c:ptCount val="5"/>
                <c:pt idx="0">
                  <c:v>0.72799999999999998</c:v>
                </c:pt>
                <c:pt idx="1">
                  <c:v>0.73899999999999999</c:v>
                </c:pt>
                <c:pt idx="2">
                  <c:v>0.70199999999999996</c:v>
                </c:pt>
                <c:pt idx="3">
                  <c:v>0.70699999999999996</c:v>
                </c:pt>
                <c:pt idx="4">
                  <c:v>0.72599999999999998</c:v>
                </c:pt>
              </c:numCache>
            </c:numRef>
          </c:val>
        </c:ser>
        <c:dLbls>
          <c:showLegendKey val="0"/>
          <c:showVal val="0"/>
          <c:showCatName val="0"/>
          <c:showSerName val="0"/>
          <c:showPercent val="0"/>
          <c:showBubbleSize val="0"/>
        </c:dLbls>
        <c:gapWidth val="150"/>
        <c:axId val="311113736"/>
        <c:axId val="311114128"/>
      </c:barChart>
      <c:catAx>
        <c:axId val="311113736"/>
        <c:scaling>
          <c:orientation val="minMax"/>
        </c:scaling>
        <c:delete val="0"/>
        <c:axPos val="b"/>
        <c:numFmt formatCode="General" sourceLinked="0"/>
        <c:majorTickMark val="out"/>
        <c:minorTickMark val="none"/>
        <c:tickLblPos val="nextTo"/>
        <c:crossAx val="311114128"/>
        <c:crosses val="autoZero"/>
        <c:auto val="1"/>
        <c:lblAlgn val="ctr"/>
        <c:lblOffset val="100"/>
        <c:noMultiLvlLbl val="0"/>
      </c:catAx>
      <c:valAx>
        <c:axId val="311114128"/>
        <c:scaling>
          <c:orientation val="minMax"/>
          <c:max val="1"/>
          <c:min val="0"/>
        </c:scaling>
        <c:delete val="0"/>
        <c:axPos val="l"/>
        <c:majorGridlines/>
        <c:numFmt formatCode="0.0%" sourceLinked="1"/>
        <c:majorTickMark val="out"/>
        <c:minorTickMark val="none"/>
        <c:tickLblPos val="nextTo"/>
        <c:crossAx val="311113736"/>
        <c:crosses val="autoZero"/>
        <c:crossBetween val="between"/>
        <c:majorUnit val="0.25"/>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1-Year Retention Rates of Non-Remediated Athletes, Remediated Athletes, and All Remediated Students: CY2013</a:t>
            </a:r>
          </a:p>
        </c:rich>
      </c:tx>
      <c:overlay val="0"/>
    </c:title>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Summary!$AF$50:$AF$53</c:f>
              <c:strCache>
                <c:ptCount val="4"/>
                <c:pt idx="0">
                  <c:v>Non-Remediated Student Athletes</c:v>
                </c:pt>
                <c:pt idx="1">
                  <c:v>Remediated Student Athletes</c:v>
                </c:pt>
                <c:pt idx="2">
                  <c:v>All Remediated Students</c:v>
                </c:pt>
                <c:pt idx="3">
                  <c:v>All Non-Remediated Students</c:v>
                </c:pt>
              </c:strCache>
            </c:strRef>
          </c:cat>
          <c:val>
            <c:numRef>
              <c:f>Summary!$AG$50:$AG$53</c:f>
              <c:numCache>
                <c:formatCode>0.0%</c:formatCode>
                <c:ptCount val="4"/>
                <c:pt idx="0">
                  <c:v>0.76483050847457623</c:v>
                </c:pt>
                <c:pt idx="1">
                  <c:v>0.68</c:v>
                </c:pt>
                <c:pt idx="2">
                  <c:v>0.49</c:v>
                </c:pt>
                <c:pt idx="3">
                  <c:v>0.76600000000000001</c:v>
                </c:pt>
              </c:numCache>
            </c:numRef>
          </c:val>
        </c:ser>
        <c:dLbls>
          <c:dLblPos val="outEnd"/>
          <c:showLegendKey val="0"/>
          <c:showVal val="1"/>
          <c:showCatName val="0"/>
          <c:showSerName val="0"/>
          <c:showPercent val="0"/>
          <c:showBubbleSize val="0"/>
        </c:dLbls>
        <c:gapWidth val="150"/>
        <c:axId val="311114912"/>
        <c:axId val="311115304"/>
      </c:barChart>
      <c:catAx>
        <c:axId val="311114912"/>
        <c:scaling>
          <c:orientation val="minMax"/>
        </c:scaling>
        <c:delete val="0"/>
        <c:axPos val="b"/>
        <c:numFmt formatCode="General" sourceLinked="0"/>
        <c:majorTickMark val="out"/>
        <c:minorTickMark val="none"/>
        <c:tickLblPos val="nextTo"/>
        <c:crossAx val="311115304"/>
        <c:crosses val="autoZero"/>
        <c:auto val="1"/>
        <c:lblAlgn val="ctr"/>
        <c:lblOffset val="100"/>
        <c:noMultiLvlLbl val="0"/>
      </c:catAx>
      <c:valAx>
        <c:axId val="311115304"/>
        <c:scaling>
          <c:orientation val="minMax"/>
        </c:scaling>
        <c:delete val="0"/>
        <c:axPos val="l"/>
        <c:majorGridlines/>
        <c:numFmt formatCode="0.0%" sourceLinked="1"/>
        <c:majorTickMark val="out"/>
        <c:minorTickMark val="none"/>
        <c:tickLblPos val="nextTo"/>
        <c:crossAx val="31111491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of Student Athletes v. All Students: </a:t>
            </a:r>
            <a:br>
              <a:rPr lang="en-US" sz="1200" dirty="0"/>
            </a:br>
            <a:r>
              <a:rPr lang="en-US" sz="1200" dirty="0"/>
              <a:t>4-Year Universities</a:t>
            </a:r>
          </a:p>
        </c:rich>
      </c:tx>
      <c:overlay val="0"/>
    </c:title>
    <c:autoTitleDeleted val="0"/>
    <c:plotArea>
      <c:layout/>
      <c:lineChart>
        <c:grouping val="standard"/>
        <c:varyColors val="0"/>
        <c:ser>
          <c:idx val="0"/>
          <c:order val="0"/>
          <c:tx>
            <c:strRef>
              <c:f>GradRates!$AA$12</c:f>
              <c:strCache>
                <c:ptCount val="1"/>
                <c:pt idx="0">
                  <c:v>Athletes</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GradRates!$AB$11:$AF$11</c:f>
              <c:strCache>
                <c:ptCount val="5"/>
                <c:pt idx="0">
                  <c:v>CY2004</c:v>
                </c:pt>
                <c:pt idx="1">
                  <c:v>CY2005</c:v>
                </c:pt>
                <c:pt idx="2">
                  <c:v>CY2006</c:v>
                </c:pt>
                <c:pt idx="3">
                  <c:v>CY2007</c:v>
                </c:pt>
                <c:pt idx="4">
                  <c:v>CY2008</c:v>
                </c:pt>
              </c:strCache>
            </c:strRef>
          </c:cat>
          <c:val>
            <c:numRef>
              <c:f>GradRates!$AB$12:$AF$12</c:f>
              <c:numCache>
                <c:formatCode>0.0%</c:formatCode>
                <c:ptCount val="5"/>
                <c:pt idx="0">
                  <c:v>0.41100000000000003</c:v>
                </c:pt>
                <c:pt idx="1">
                  <c:v>0.40700000000000003</c:v>
                </c:pt>
                <c:pt idx="2">
                  <c:v>0.44</c:v>
                </c:pt>
                <c:pt idx="3">
                  <c:v>0.40899999999999997</c:v>
                </c:pt>
                <c:pt idx="4">
                  <c:v>0.43200000000000005</c:v>
                </c:pt>
              </c:numCache>
            </c:numRef>
          </c:val>
          <c:smooth val="0"/>
        </c:ser>
        <c:ser>
          <c:idx val="1"/>
          <c:order val="1"/>
          <c:tx>
            <c:strRef>
              <c:f>GradRates!$AA$13</c:f>
              <c:strCache>
                <c:ptCount val="1"/>
                <c:pt idx="0">
                  <c:v>All Students</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GradRates!$AB$11:$AF$11</c:f>
              <c:strCache>
                <c:ptCount val="5"/>
                <c:pt idx="0">
                  <c:v>CY2004</c:v>
                </c:pt>
                <c:pt idx="1">
                  <c:v>CY2005</c:v>
                </c:pt>
                <c:pt idx="2">
                  <c:v>CY2006</c:v>
                </c:pt>
                <c:pt idx="3">
                  <c:v>CY2007</c:v>
                </c:pt>
                <c:pt idx="4">
                  <c:v>CY2008</c:v>
                </c:pt>
              </c:strCache>
            </c:strRef>
          </c:cat>
          <c:val>
            <c:numRef>
              <c:f>GradRates!$AB$13:$AF$13</c:f>
              <c:numCache>
                <c:formatCode>0.0%</c:formatCode>
                <c:ptCount val="5"/>
                <c:pt idx="0">
                  <c:v>0.38500000000000001</c:v>
                </c:pt>
                <c:pt idx="1">
                  <c:v>0.38</c:v>
                </c:pt>
                <c:pt idx="2">
                  <c:v>0.39500000000000002</c:v>
                </c:pt>
                <c:pt idx="3">
                  <c:v>0.40799999999999997</c:v>
                </c:pt>
                <c:pt idx="4">
                  <c:v>0.39500000000000002</c:v>
                </c:pt>
              </c:numCache>
            </c:numRef>
          </c:val>
          <c:smooth val="0"/>
        </c:ser>
        <c:dLbls>
          <c:showLegendKey val="0"/>
          <c:showVal val="0"/>
          <c:showCatName val="0"/>
          <c:showSerName val="0"/>
          <c:showPercent val="0"/>
          <c:showBubbleSize val="0"/>
        </c:dLbls>
        <c:marker val="1"/>
        <c:smooth val="0"/>
        <c:axId val="311116088"/>
        <c:axId val="311116480"/>
      </c:lineChart>
      <c:catAx>
        <c:axId val="311116088"/>
        <c:scaling>
          <c:orientation val="minMax"/>
        </c:scaling>
        <c:delete val="0"/>
        <c:axPos val="b"/>
        <c:numFmt formatCode="General" sourceLinked="0"/>
        <c:majorTickMark val="out"/>
        <c:minorTickMark val="none"/>
        <c:tickLblPos val="nextTo"/>
        <c:crossAx val="311116480"/>
        <c:crosses val="autoZero"/>
        <c:auto val="1"/>
        <c:lblAlgn val="ctr"/>
        <c:lblOffset val="100"/>
        <c:noMultiLvlLbl val="0"/>
      </c:catAx>
      <c:valAx>
        <c:axId val="311116480"/>
        <c:scaling>
          <c:orientation val="minMax"/>
        </c:scaling>
        <c:delete val="0"/>
        <c:axPos val="l"/>
        <c:majorGridlines/>
        <c:numFmt formatCode="0.0%" sourceLinked="1"/>
        <c:majorTickMark val="out"/>
        <c:minorTickMark val="none"/>
        <c:tickLblPos val="nextTo"/>
        <c:crossAx val="311116088"/>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of Student Athletes v. All Students: </a:t>
            </a:r>
            <a:br>
              <a:rPr lang="en-US" sz="1200" dirty="0"/>
            </a:br>
            <a:r>
              <a:rPr lang="en-US" sz="1200" dirty="0"/>
              <a:t>2-Year Colleges</a:t>
            </a:r>
          </a:p>
        </c:rich>
      </c:tx>
      <c:overlay val="0"/>
    </c:title>
    <c:autoTitleDeleted val="0"/>
    <c:plotArea>
      <c:layout/>
      <c:lineChart>
        <c:grouping val="standard"/>
        <c:varyColors val="0"/>
        <c:ser>
          <c:idx val="0"/>
          <c:order val="0"/>
          <c:tx>
            <c:strRef>
              <c:f>GradRates!$AA$125</c:f>
              <c:strCache>
                <c:ptCount val="1"/>
                <c:pt idx="0">
                  <c:v>Athletes</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GradRates!$AB$124:$AF$124</c:f>
              <c:strCache>
                <c:ptCount val="5"/>
                <c:pt idx="0">
                  <c:v>CY2007</c:v>
                </c:pt>
                <c:pt idx="1">
                  <c:v>CY2008</c:v>
                </c:pt>
                <c:pt idx="2">
                  <c:v>CY2009</c:v>
                </c:pt>
                <c:pt idx="3">
                  <c:v>CY2010</c:v>
                </c:pt>
                <c:pt idx="4">
                  <c:v>CY2011</c:v>
                </c:pt>
              </c:strCache>
            </c:strRef>
          </c:cat>
          <c:val>
            <c:numRef>
              <c:f>GradRates!$AB$125:$AF$125</c:f>
              <c:numCache>
                <c:formatCode>0.0%</c:formatCode>
                <c:ptCount val="5"/>
                <c:pt idx="0">
                  <c:v>0.314</c:v>
                </c:pt>
                <c:pt idx="1">
                  <c:v>0.16899999999999998</c:v>
                </c:pt>
                <c:pt idx="2">
                  <c:v>0.16699999999999998</c:v>
                </c:pt>
                <c:pt idx="3">
                  <c:v>0.182</c:v>
                </c:pt>
                <c:pt idx="4">
                  <c:v>0.16699999999999998</c:v>
                </c:pt>
              </c:numCache>
            </c:numRef>
          </c:val>
          <c:smooth val="0"/>
        </c:ser>
        <c:ser>
          <c:idx val="1"/>
          <c:order val="1"/>
          <c:tx>
            <c:strRef>
              <c:f>GradRates!$AA$126</c:f>
              <c:strCache>
                <c:ptCount val="1"/>
                <c:pt idx="0">
                  <c:v>All Students</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GradRates!$AB$124:$AF$124</c:f>
              <c:strCache>
                <c:ptCount val="5"/>
                <c:pt idx="0">
                  <c:v>CY2007</c:v>
                </c:pt>
                <c:pt idx="1">
                  <c:v>CY2008</c:v>
                </c:pt>
                <c:pt idx="2">
                  <c:v>CY2009</c:v>
                </c:pt>
                <c:pt idx="3">
                  <c:v>CY2010</c:v>
                </c:pt>
                <c:pt idx="4">
                  <c:v>CY2011</c:v>
                </c:pt>
              </c:strCache>
            </c:strRef>
          </c:cat>
          <c:val>
            <c:numRef>
              <c:f>GradRates!$AB$126:$AF$126</c:f>
              <c:numCache>
                <c:formatCode>0.0%</c:formatCode>
                <c:ptCount val="5"/>
                <c:pt idx="0">
                  <c:v>0.17899999999999999</c:v>
                </c:pt>
                <c:pt idx="1">
                  <c:v>0.19800000000000001</c:v>
                </c:pt>
                <c:pt idx="2">
                  <c:v>0.20799999999999999</c:v>
                </c:pt>
                <c:pt idx="3">
                  <c:v>0.19800000000000001</c:v>
                </c:pt>
                <c:pt idx="4">
                  <c:v>0.193</c:v>
                </c:pt>
              </c:numCache>
            </c:numRef>
          </c:val>
          <c:smooth val="0"/>
        </c:ser>
        <c:dLbls>
          <c:showLegendKey val="0"/>
          <c:showVal val="0"/>
          <c:showCatName val="0"/>
          <c:showSerName val="0"/>
          <c:showPercent val="0"/>
          <c:showBubbleSize val="0"/>
        </c:dLbls>
        <c:marker val="1"/>
        <c:smooth val="0"/>
        <c:axId val="311117264"/>
        <c:axId val="311117656"/>
      </c:lineChart>
      <c:catAx>
        <c:axId val="311117264"/>
        <c:scaling>
          <c:orientation val="minMax"/>
        </c:scaling>
        <c:delete val="0"/>
        <c:axPos val="b"/>
        <c:numFmt formatCode="General" sourceLinked="0"/>
        <c:majorTickMark val="out"/>
        <c:minorTickMark val="none"/>
        <c:tickLblPos val="nextTo"/>
        <c:crossAx val="311117656"/>
        <c:crosses val="autoZero"/>
        <c:auto val="1"/>
        <c:lblAlgn val="ctr"/>
        <c:lblOffset val="100"/>
        <c:noMultiLvlLbl val="0"/>
      </c:catAx>
      <c:valAx>
        <c:axId val="311117656"/>
        <c:scaling>
          <c:orientation val="minMax"/>
        </c:scaling>
        <c:delete val="0"/>
        <c:axPos val="l"/>
        <c:majorGridlines/>
        <c:numFmt formatCode="0.0%" sourceLinked="1"/>
        <c:majorTickMark val="out"/>
        <c:minorTickMark val="none"/>
        <c:tickLblPos val="nextTo"/>
        <c:crossAx val="311117264"/>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by Sport: 4-Year Universities</a:t>
            </a:r>
          </a:p>
        </c:rich>
      </c:tx>
      <c:overlay val="0"/>
    </c:title>
    <c:autoTitleDeleted val="0"/>
    <c:plotArea>
      <c:layout/>
      <c:barChart>
        <c:barDir val="col"/>
        <c:grouping val="clustered"/>
        <c:varyColors val="0"/>
        <c:ser>
          <c:idx val="0"/>
          <c:order val="0"/>
          <c:tx>
            <c:strRef>
              <c:f>Sport4Yr!$AC$745</c:f>
              <c:strCache>
                <c:ptCount val="1"/>
                <c:pt idx="0">
                  <c:v>CY2004</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Sport4Yr!$AB$746:$AB$751</c:f>
              <c:strCache>
                <c:ptCount val="6"/>
                <c:pt idx="0">
                  <c:v>Football</c:v>
                </c:pt>
                <c:pt idx="1">
                  <c:v>Men's Basketball</c:v>
                </c:pt>
                <c:pt idx="2">
                  <c:v>Women's Basketball</c:v>
                </c:pt>
                <c:pt idx="3">
                  <c:v>Baseball</c:v>
                </c:pt>
                <c:pt idx="4">
                  <c:v>Track</c:v>
                </c:pt>
                <c:pt idx="5">
                  <c:v>All Other Sports</c:v>
                </c:pt>
              </c:strCache>
            </c:strRef>
          </c:cat>
          <c:val>
            <c:numRef>
              <c:f>Sport4Yr!$AC$746:$AC$751</c:f>
              <c:numCache>
                <c:formatCode>0.0%</c:formatCode>
                <c:ptCount val="6"/>
                <c:pt idx="0">
                  <c:v>0.314</c:v>
                </c:pt>
                <c:pt idx="1">
                  <c:v>0.23699999999999999</c:v>
                </c:pt>
                <c:pt idx="2">
                  <c:v>0.51200000000000001</c:v>
                </c:pt>
                <c:pt idx="3">
                  <c:v>0.32400000000000001</c:v>
                </c:pt>
                <c:pt idx="4">
                  <c:v>0.47600000000000003</c:v>
                </c:pt>
                <c:pt idx="5">
                  <c:v>0.55200000000000005</c:v>
                </c:pt>
              </c:numCache>
            </c:numRef>
          </c:val>
        </c:ser>
        <c:ser>
          <c:idx val="1"/>
          <c:order val="1"/>
          <c:tx>
            <c:strRef>
              <c:f>Sport4Yr!$AD$745</c:f>
              <c:strCache>
                <c:ptCount val="1"/>
                <c:pt idx="0">
                  <c:v>CY2005</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Sport4Yr!$AB$746:$AB$751</c:f>
              <c:strCache>
                <c:ptCount val="6"/>
                <c:pt idx="0">
                  <c:v>Football</c:v>
                </c:pt>
                <c:pt idx="1">
                  <c:v>Men's Basketball</c:v>
                </c:pt>
                <c:pt idx="2">
                  <c:v>Women's Basketball</c:v>
                </c:pt>
                <c:pt idx="3">
                  <c:v>Baseball</c:v>
                </c:pt>
                <c:pt idx="4">
                  <c:v>Track</c:v>
                </c:pt>
                <c:pt idx="5">
                  <c:v>All Other Sports</c:v>
                </c:pt>
              </c:strCache>
            </c:strRef>
          </c:cat>
          <c:val>
            <c:numRef>
              <c:f>Sport4Yr!$AD$746:$AD$751</c:f>
              <c:numCache>
                <c:formatCode>0.0%</c:formatCode>
                <c:ptCount val="6"/>
                <c:pt idx="0">
                  <c:v>0.28199999999999997</c:v>
                </c:pt>
                <c:pt idx="1">
                  <c:v>0.38900000000000001</c:v>
                </c:pt>
                <c:pt idx="2">
                  <c:v>0.51400000000000001</c:v>
                </c:pt>
                <c:pt idx="3">
                  <c:v>0.31</c:v>
                </c:pt>
                <c:pt idx="4">
                  <c:v>0.5</c:v>
                </c:pt>
                <c:pt idx="5">
                  <c:v>0.55700000000000005</c:v>
                </c:pt>
              </c:numCache>
            </c:numRef>
          </c:val>
        </c:ser>
        <c:ser>
          <c:idx val="2"/>
          <c:order val="2"/>
          <c:tx>
            <c:strRef>
              <c:f>Sport4Yr!$AE$745</c:f>
              <c:strCache>
                <c:ptCount val="1"/>
                <c:pt idx="0">
                  <c:v>CY2006</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Sport4Yr!$AB$746:$AB$751</c:f>
              <c:strCache>
                <c:ptCount val="6"/>
                <c:pt idx="0">
                  <c:v>Football</c:v>
                </c:pt>
                <c:pt idx="1">
                  <c:v>Men's Basketball</c:v>
                </c:pt>
                <c:pt idx="2">
                  <c:v>Women's Basketball</c:v>
                </c:pt>
                <c:pt idx="3">
                  <c:v>Baseball</c:v>
                </c:pt>
                <c:pt idx="4">
                  <c:v>Track</c:v>
                </c:pt>
                <c:pt idx="5">
                  <c:v>All Other Sports</c:v>
                </c:pt>
              </c:strCache>
            </c:strRef>
          </c:cat>
          <c:val>
            <c:numRef>
              <c:f>Sport4Yr!$AE$746:$AE$751</c:f>
              <c:numCache>
                <c:formatCode>0.0%</c:formatCode>
                <c:ptCount val="6"/>
                <c:pt idx="0">
                  <c:v>0.34700000000000003</c:v>
                </c:pt>
                <c:pt idx="1">
                  <c:v>0.25</c:v>
                </c:pt>
                <c:pt idx="2">
                  <c:v>0.45500000000000002</c:v>
                </c:pt>
                <c:pt idx="3">
                  <c:v>0.439</c:v>
                </c:pt>
                <c:pt idx="4">
                  <c:v>0.53100000000000003</c:v>
                </c:pt>
                <c:pt idx="5">
                  <c:v>0.52900000000000003</c:v>
                </c:pt>
              </c:numCache>
            </c:numRef>
          </c:val>
        </c:ser>
        <c:ser>
          <c:idx val="3"/>
          <c:order val="3"/>
          <c:tx>
            <c:strRef>
              <c:f>Sport4Yr!$AF$745</c:f>
              <c:strCache>
                <c:ptCount val="1"/>
                <c:pt idx="0">
                  <c:v>CY2007</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Sport4Yr!$AB$746:$AB$751</c:f>
              <c:strCache>
                <c:ptCount val="6"/>
                <c:pt idx="0">
                  <c:v>Football</c:v>
                </c:pt>
                <c:pt idx="1">
                  <c:v>Men's Basketball</c:v>
                </c:pt>
                <c:pt idx="2">
                  <c:v>Women's Basketball</c:v>
                </c:pt>
                <c:pt idx="3">
                  <c:v>Baseball</c:v>
                </c:pt>
                <c:pt idx="4">
                  <c:v>Track</c:v>
                </c:pt>
                <c:pt idx="5">
                  <c:v>All Other Sports</c:v>
                </c:pt>
              </c:strCache>
            </c:strRef>
          </c:cat>
          <c:val>
            <c:numRef>
              <c:f>Sport4Yr!$AF$746:$AF$751</c:f>
              <c:numCache>
                <c:formatCode>0.0%</c:formatCode>
                <c:ptCount val="6"/>
                <c:pt idx="0">
                  <c:v>0.316</c:v>
                </c:pt>
                <c:pt idx="1">
                  <c:v>0.42100000000000004</c:v>
                </c:pt>
                <c:pt idx="2">
                  <c:v>0.40399999999999997</c:v>
                </c:pt>
                <c:pt idx="3">
                  <c:v>0.375</c:v>
                </c:pt>
                <c:pt idx="4">
                  <c:v>0.46700000000000003</c:v>
                </c:pt>
                <c:pt idx="5">
                  <c:v>0.49399999999999999</c:v>
                </c:pt>
              </c:numCache>
            </c:numRef>
          </c:val>
        </c:ser>
        <c:ser>
          <c:idx val="4"/>
          <c:order val="4"/>
          <c:tx>
            <c:strRef>
              <c:f>Sport4Yr!$AG$745</c:f>
              <c:strCache>
                <c:ptCount val="1"/>
                <c:pt idx="0">
                  <c:v>CY2008</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Sport4Yr!$AB$746:$AB$751</c:f>
              <c:strCache>
                <c:ptCount val="6"/>
                <c:pt idx="0">
                  <c:v>Football</c:v>
                </c:pt>
                <c:pt idx="1">
                  <c:v>Men's Basketball</c:v>
                </c:pt>
                <c:pt idx="2">
                  <c:v>Women's Basketball</c:v>
                </c:pt>
                <c:pt idx="3">
                  <c:v>Baseball</c:v>
                </c:pt>
                <c:pt idx="4">
                  <c:v>Track</c:v>
                </c:pt>
                <c:pt idx="5">
                  <c:v>All Other Sports</c:v>
                </c:pt>
              </c:strCache>
            </c:strRef>
          </c:cat>
          <c:val>
            <c:numRef>
              <c:f>Sport4Yr!$AG$746:$AG$751</c:f>
              <c:numCache>
                <c:formatCode>0.0%</c:formatCode>
                <c:ptCount val="6"/>
                <c:pt idx="0">
                  <c:v>0.32799999999999996</c:v>
                </c:pt>
                <c:pt idx="1">
                  <c:v>0.46299999999999997</c:v>
                </c:pt>
                <c:pt idx="2">
                  <c:v>0.45500000000000002</c:v>
                </c:pt>
                <c:pt idx="3">
                  <c:v>0.4</c:v>
                </c:pt>
                <c:pt idx="4">
                  <c:v>0.48</c:v>
                </c:pt>
                <c:pt idx="5">
                  <c:v>0.53400000000000003</c:v>
                </c:pt>
              </c:numCache>
            </c:numRef>
          </c:val>
        </c:ser>
        <c:dLbls>
          <c:dLblPos val="outEnd"/>
          <c:showLegendKey val="0"/>
          <c:showVal val="1"/>
          <c:showCatName val="0"/>
          <c:showSerName val="0"/>
          <c:showPercent val="0"/>
          <c:showBubbleSize val="0"/>
        </c:dLbls>
        <c:gapWidth val="150"/>
        <c:axId val="312053672"/>
        <c:axId val="312054064"/>
      </c:barChart>
      <c:catAx>
        <c:axId val="312053672"/>
        <c:scaling>
          <c:orientation val="minMax"/>
        </c:scaling>
        <c:delete val="0"/>
        <c:axPos val="b"/>
        <c:numFmt formatCode="General" sourceLinked="0"/>
        <c:majorTickMark val="out"/>
        <c:minorTickMark val="none"/>
        <c:tickLblPos val="nextTo"/>
        <c:crossAx val="312054064"/>
        <c:crosses val="autoZero"/>
        <c:auto val="1"/>
        <c:lblAlgn val="ctr"/>
        <c:lblOffset val="100"/>
        <c:noMultiLvlLbl val="0"/>
      </c:catAx>
      <c:valAx>
        <c:axId val="312054064"/>
        <c:scaling>
          <c:orientation val="minMax"/>
          <c:max val="0.70000000000000007"/>
        </c:scaling>
        <c:delete val="0"/>
        <c:axPos val="l"/>
        <c:majorGridlines/>
        <c:numFmt formatCode="0.0%" sourceLinked="1"/>
        <c:majorTickMark val="out"/>
        <c:minorTickMark val="none"/>
        <c:tickLblPos val="nextTo"/>
        <c:crossAx val="312053672"/>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by Sport: 2-Year Colleges</a:t>
            </a:r>
          </a:p>
        </c:rich>
      </c:tx>
      <c:overlay val="0"/>
    </c:title>
    <c:autoTitleDeleted val="0"/>
    <c:plotArea>
      <c:layout/>
      <c:barChart>
        <c:barDir val="col"/>
        <c:grouping val="clustered"/>
        <c:varyColors val="0"/>
        <c:ser>
          <c:idx val="0"/>
          <c:order val="0"/>
          <c:tx>
            <c:strRef>
              <c:f>Sport2Yr!$AA$278</c:f>
              <c:strCache>
                <c:ptCount val="1"/>
                <c:pt idx="0">
                  <c:v>Men's Basketball</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Sport2Yr!$AB$277:$AF$277</c:f>
              <c:strCache>
                <c:ptCount val="5"/>
                <c:pt idx="0">
                  <c:v>CY2007</c:v>
                </c:pt>
                <c:pt idx="1">
                  <c:v>CY2008</c:v>
                </c:pt>
                <c:pt idx="2">
                  <c:v>CY2009</c:v>
                </c:pt>
                <c:pt idx="3">
                  <c:v>CY2010</c:v>
                </c:pt>
                <c:pt idx="4">
                  <c:v>CY2011</c:v>
                </c:pt>
              </c:strCache>
            </c:strRef>
          </c:cat>
          <c:val>
            <c:numRef>
              <c:f>Sport2Yr!$AB$278:$AF$278</c:f>
              <c:numCache>
                <c:formatCode>0.0%</c:formatCode>
                <c:ptCount val="5"/>
                <c:pt idx="0">
                  <c:v>0.222</c:v>
                </c:pt>
                <c:pt idx="1">
                  <c:v>0.26700000000000002</c:v>
                </c:pt>
                <c:pt idx="2">
                  <c:v>0.25</c:v>
                </c:pt>
                <c:pt idx="3">
                  <c:v>0.25</c:v>
                </c:pt>
                <c:pt idx="4">
                  <c:v>0.25</c:v>
                </c:pt>
              </c:numCache>
            </c:numRef>
          </c:val>
        </c:ser>
        <c:ser>
          <c:idx val="1"/>
          <c:order val="1"/>
          <c:tx>
            <c:strRef>
              <c:f>Sport2Yr!$AA$279</c:f>
              <c:strCache>
                <c:ptCount val="1"/>
                <c:pt idx="0">
                  <c:v>Women's Basketball</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Sport2Yr!$AB$277:$AF$277</c:f>
              <c:strCache>
                <c:ptCount val="5"/>
                <c:pt idx="0">
                  <c:v>CY2007</c:v>
                </c:pt>
                <c:pt idx="1">
                  <c:v>CY2008</c:v>
                </c:pt>
                <c:pt idx="2">
                  <c:v>CY2009</c:v>
                </c:pt>
                <c:pt idx="3">
                  <c:v>CY2010</c:v>
                </c:pt>
                <c:pt idx="4">
                  <c:v>CY2011</c:v>
                </c:pt>
              </c:strCache>
            </c:strRef>
          </c:cat>
          <c:val>
            <c:numRef>
              <c:f>Sport2Yr!$AB$279:$AF$279</c:f>
              <c:numCache>
                <c:formatCode>0.0%</c:formatCode>
                <c:ptCount val="5"/>
                <c:pt idx="0">
                  <c:v>0.83299999999999996</c:v>
                </c:pt>
                <c:pt idx="1">
                  <c:v>0.3</c:v>
                </c:pt>
                <c:pt idx="2">
                  <c:v>0.111</c:v>
                </c:pt>
                <c:pt idx="3">
                  <c:v>0.375</c:v>
                </c:pt>
                <c:pt idx="4">
                  <c:v>0.33299999999999996</c:v>
                </c:pt>
              </c:numCache>
            </c:numRef>
          </c:val>
        </c:ser>
        <c:ser>
          <c:idx val="2"/>
          <c:order val="2"/>
          <c:tx>
            <c:strRef>
              <c:f>Sport2Yr!$AA$280</c:f>
              <c:strCache>
                <c:ptCount val="1"/>
                <c:pt idx="0">
                  <c:v>Baseball</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Sport2Yr!$AB$277:$AF$277</c:f>
              <c:strCache>
                <c:ptCount val="5"/>
                <c:pt idx="0">
                  <c:v>CY2007</c:v>
                </c:pt>
                <c:pt idx="1">
                  <c:v>CY2008</c:v>
                </c:pt>
                <c:pt idx="2">
                  <c:v>CY2009</c:v>
                </c:pt>
                <c:pt idx="3">
                  <c:v>CY2010</c:v>
                </c:pt>
                <c:pt idx="4">
                  <c:v>CY2011</c:v>
                </c:pt>
              </c:strCache>
            </c:strRef>
          </c:cat>
          <c:val>
            <c:numRef>
              <c:f>Sport2Yr!$AB$280:$AF$280</c:f>
              <c:numCache>
                <c:formatCode>0.0%</c:formatCode>
                <c:ptCount val="5"/>
                <c:pt idx="1">
                  <c:v>3.2000000000000001E-2</c:v>
                </c:pt>
                <c:pt idx="2">
                  <c:v>7.400000000000001E-2</c:v>
                </c:pt>
                <c:pt idx="3">
                  <c:v>0.128</c:v>
                </c:pt>
                <c:pt idx="4">
                  <c:v>0.08</c:v>
                </c:pt>
              </c:numCache>
            </c:numRef>
          </c:val>
        </c:ser>
        <c:ser>
          <c:idx val="3"/>
          <c:order val="3"/>
          <c:tx>
            <c:strRef>
              <c:f>Sport2Yr!$AA$281</c:f>
              <c:strCache>
                <c:ptCount val="1"/>
                <c:pt idx="0">
                  <c:v>All Other Sports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Sport2Yr!$AB$277:$AF$277</c:f>
              <c:strCache>
                <c:ptCount val="5"/>
                <c:pt idx="0">
                  <c:v>CY2007</c:v>
                </c:pt>
                <c:pt idx="1">
                  <c:v>CY2008</c:v>
                </c:pt>
                <c:pt idx="2">
                  <c:v>CY2009</c:v>
                </c:pt>
                <c:pt idx="3">
                  <c:v>CY2010</c:v>
                </c:pt>
                <c:pt idx="4">
                  <c:v>CY2011</c:v>
                </c:pt>
              </c:strCache>
            </c:strRef>
          </c:cat>
          <c:val>
            <c:numRef>
              <c:f>Sport2Yr!$AB$281:$AF$281</c:f>
              <c:numCache>
                <c:formatCode>0.0%</c:formatCode>
                <c:ptCount val="5"/>
                <c:pt idx="0">
                  <c:v>0.25</c:v>
                </c:pt>
                <c:pt idx="1">
                  <c:v>0.66700000000000004</c:v>
                </c:pt>
                <c:pt idx="2">
                  <c:v>0.75</c:v>
                </c:pt>
                <c:pt idx="3">
                  <c:v>0.14300000000000002</c:v>
                </c:pt>
                <c:pt idx="4">
                  <c:v>0.36399999999999999</c:v>
                </c:pt>
              </c:numCache>
            </c:numRef>
          </c:val>
        </c:ser>
        <c:dLbls>
          <c:dLblPos val="outEnd"/>
          <c:showLegendKey val="0"/>
          <c:showVal val="1"/>
          <c:showCatName val="0"/>
          <c:showSerName val="0"/>
          <c:showPercent val="0"/>
          <c:showBubbleSize val="0"/>
        </c:dLbls>
        <c:gapWidth val="150"/>
        <c:axId val="312054848"/>
        <c:axId val="312055240"/>
      </c:barChart>
      <c:catAx>
        <c:axId val="312054848"/>
        <c:scaling>
          <c:orientation val="minMax"/>
        </c:scaling>
        <c:delete val="0"/>
        <c:axPos val="b"/>
        <c:numFmt formatCode="General" sourceLinked="0"/>
        <c:majorTickMark val="out"/>
        <c:minorTickMark val="none"/>
        <c:tickLblPos val="nextTo"/>
        <c:crossAx val="312055240"/>
        <c:crosses val="autoZero"/>
        <c:auto val="1"/>
        <c:lblAlgn val="ctr"/>
        <c:lblOffset val="100"/>
        <c:noMultiLvlLbl val="0"/>
      </c:catAx>
      <c:valAx>
        <c:axId val="312055240"/>
        <c:scaling>
          <c:orientation val="minMax"/>
          <c:max val="1"/>
        </c:scaling>
        <c:delete val="0"/>
        <c:axPos val="l"/>
        <c:majorGridlines/>
        <c:numFmt formatCode="0.0%" sourceLinked="1"/>
        <c:majorTickMark val="out"/>
        <c:minorTickMark val="none"/>
        <c:tickLblPos val="nextTo"/>
        <c:crossAx val="312054848"/>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of All Athletes, Remediated Athletes, and Non-Remediated Athletes: 4-Year Universities</a:t>
            </a:r>
          </a:p>
        </c:rich>
      </c:tx>
      <c:overlay val="0"/>
    </c:title>
    <c:autoTitleDeleted val="0"/>
    <c:plotArea>
      <c:layout/>
      <c:barChart>
        <c:barDir val="col"/>
        <c:grouping val="clustered"/>
        <c:varyColors val="0"/>
        <c:ser>
          <c:idx val="0"/>
          <c:order val="0"/>
          <c:tx>
            <c:strRef>
              <c:f>Remed!$AB$169</c:f>
              <c:strCache>
                <c:ptCount val="1"/>
                <c:pt idx="0">
                  <c:v>All Student Athletes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Remed!$AC$168:$AG$168</c:f>
              <c:strCache>
                <c:ptCount val="5"/>
                <c:pt idx="0">
                  <c:v>CY2004</c:v>
                </c:pt>
                <c:pt idx="1">
                  <c:v>CY2005</c:v>
                </c:pt>
                <c:pt idx="2">
                  <c:v>CY2006</c:v>
                </c:pt>
                <c:pt idx="3">
                  <c:v>CY2007</c:v>
                </c:pt>
                <c:pt idx="4">
                  <c:v>CY2008</c:v>
                </c:pt>
              </c:strCache>
            </c:strRef>
          </c:cat>
          <c:val>
            <c:numRef>
              <c:f>Remed!$AC$169:$AG$169</c:f>
              <c:numCache>
                <c:formatCode>0.0%</c:formatCode>
                <c:ptCount val="5"/>
                <c:pt idx="0">
                  <c:v>0.41117478510028654</c:v>
                </c:pt>
                <c:pt idx="1">
                  <c:v>0.40691489361702127</c:v>
                </c:pt>
                <c:pt idx="2">
                  <c:v>0.43988684582743987</c:v>
                </c:pt>
                <c:pt idx="3">
                  <c:v>0.40921052631578947</c:v>
                </c:pt>
                <c:pt idx="4">
                  <c:v>0.4315068493150685</c:v>
                </c:pt>
              </c:numCache>
            </c:numRef>
          </c:val>
        </c:ser>
        <c:ser>
          <c:idx val="1"/>
          <c:order val="1"/>
          <c:tx>
            <c:strRef>
              <c:f>Remed!$AB$170</c:f>
              <c:strCache>
                <c:ptCount val="1"/>
                <c:pt idx="0">
                  <c:v>Remed. Athletes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Remed!$AC$168:$AG$168</c:f>
              <c:strCache>
                <c:ptCount val="5"/>
                <c:pt idx="0">
                  <c:v>CY2004</c:v>
                </c:pt>
                <c:pt idx="1">
                  <c:v>CY2005</c:v>
                </c:pt>
                <c:pt idx="2">
                  <c:v>CY2006</c:v>
                </c:pt>
                <c:pt idx="3">
                  <c:v>CY2007</c:v>
                </c:pt>
                <c:pt idx="4">
                  <c:v>CY2008</c:v>
                </c:pt>
              </c:strCache>
            </c:strRef>
          </c:cat>
          <c:val>
            <c:numRef>
              <c:f>Remed!$AC$170:$AG$170</c:f>
              <c:numCache>
                <c:formatCode>0.0%</c:formatCode>
                <c:ptCount val="5"/>
                <c:pt idx="0">
                  <c:v>0.32335329341317365</c:v>
                </c:pt>
                <c:pt idx="1">
                  <c:v>0.29490616621983912</c:v>
                </c:pt>
                <c:pt idx="2">
                  <c:v>0.3411764705882353</c:v>
                </c:pt>
                <c:pt idx="3">
                  <c:v>0.3002832861189802</c:v>
                </c:pt>
                <c:pt idx="4">
                  <c:v>0.34029850746268658</c:v>
                </c:pt>
              </c:numCache>
            </c:numRef>
          </c:val>
        </c:ser>
        <c:ser>
          <c:idx val="2"/>
          <c:order val="2"/>
          <c:tx>
            <c:strRef>
              <c:f>Remed!$AB$171</c:f>
              <c:strCache>
                <c:ptCount val="1"/>
                <c:pt idx="0">
                  <c:v>Non-Remed. Athletes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Remed!$AC$168:$AG$168</c:f>
              <c:strCache>
                <c:ptCount val="5"/>
                <c:pt idx="0">
                  <c:v>CY2004</c:v>
                </c:pt>
                <c:pt idx="1">
                  <c:v>CY2005</c:v>
                </c:pt>
                <c:pt idx="2">
                  <c:v>CY2006</c:v>
                </c:pt>
                <c:pt idx="3">
                  <c:v>CY2007</c:v>
                </c:pt>
                <c:pt idx="4">
                  <c:v>CY2008</c:v>
                </c:pt>
              </c:strCache>
            </c:strRef>
          </c:cat>
          <c:val>
            <c:numRef>
              <c:f>Remed!$AC$171:$AG$171</c:f>
              <c:numCache>
                <c:formatCode>0.0%</c:formatCode>
                <c:ptCount val="5"/>
                <c:pt idx="0">
                  <c:v>0.49175824175824173</c:v>
                </c:pt>
                <c:pt idx="1">
                  <c:v>0.51715039577836408</c:v>
                </c:pt>
                <c:pt idx="2">
                  <c:v>0.53133514986376018</c:v>
                </c:pt>
                <c:pt idx="3">
                  <c:v>0.50368550368550369</c:v>
                </c:pt>
                <c:pt idx="4">
                  <c:v>0.50886075949367093</c:v>
                </c:pt>
              </c:numCache>
            </c:numRef>
          </c:val>
        </c:ser>
        <c:dLbls>
          <c:dLblPos val="outEnd"/>
          <c:showLegendKey val="0"/>
          <c:showVal val="1"/>
          <c:showCatName val="0"/>
          <c:showSerName val="0"/>
          <c:showPercent val="0"/>
          <c:showBubbleSize val="0"/>
        </c:dLbls>
        <c:gapWidth val="150"/>
        <c:axId val="312056024"/>
        <c:axId val="312056416"/>
      </c:barChart>
      <c:catAx>
        <c:axId val="312056024"/>
        <c:scaling>
          <c:orientation val="minMax"/>
        </c:scaling>
        <c:delete val="0"/>
        <c:axPos val="b"/>
        <c:numFmt formatCode="General" sourceLinked="0"/>
        <c:majorTickMark val="out"/>
        <c:minorTickMark val="none"/>
        <c:tickLblPos val="nextTo"/>
        <c:crossAx val="312056416"/>
        <c:crosses val="autoZero"/>
        <c:auto val="1"/>
        <c:lblAlgn val="ctr"/>
        <c:lblOffset val="100"/>
        <c:noMultiLvlLbl val="0"/>
      </c:catAx>
      <c:valAx>
        <c:axId val="312056416"/>
        <c:scaling>
          <c:orientation val="minMax"/>
          <c:max val="0.70000000000000007"/>
        </c:scaling>
        <c:delete val="0"/>
        <c:axPos val="l"/>
        <c:majorGridlines/>
        <c:numFmt formatCode="0.0%" sourceLinked="1"/>
        <c:majorTickMark val="out"/>
        <c:minorTickMark val="none"/>
        <c:tickLblPos val="nextTo"/>
        <c:crossAx val="312056024"/>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Graduation Rates of All Athletes, Remediated Athletes, and Non-Remediated Athletes: 2-Year Colleges</a:t>
            </a:r>
          </a:p>
        </c:rich>
      </c:tx>
      <c:overlay val="0"/>
    </c:title>
    <c:autoTitleDeleted val="0"/>
    <c:plotArea>
      <c:layout/>
      <c:barChart>
        <c:barDir val="col"/>
        <c:grouping val="clustered"/>
        <c:varyColors val="0"/>
        <c:ser>
          <c:idx val="0"/>
          <c:order val="0"/>
          <c:tx>
            <c:strRef>
              <c:f>Remed!$AB$180</c:f>
              <c:strCache>
                <c:ptCount val="1"/>
                <c:pt idx="0">
                  <c:v>All Student Athletes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Remed!$AC$179:$AG$179</c:f>
              <c:strCache>
                <c:ptCount val="5"/>
                <c:pt idx="0">
                  <c:v>CY2007</c:v>
                </c:pt>
                <c:pt idx="1">
                  <c:v>CY2008</c:v>
                </c:pt>
                <c:pt idx="2">
                  <c:v>CY2009</c:v>
                </c:pt>
                <c:pt idx="3">
                  <c:v>CY2010</c:v>
                </c:pt>
                <c:pt idx="4">
                  <c:v>CY2011</c:v>
                </c:pt>
              </c:strCache>
            </c:strRef>
          </c:cat>
          <c:val>
            <c:numRef>
              <c:f>Remed!$AC$180:$AG$180</c:f>
              <c:numCache>
                <c:formatCode>0.0%</c:formatCode>
                <c:ptCount val="5"/>
                <c:pt idx="0">
                  <c:v>0.31372549019607843</c:v>
                </c:pt>
                <c:pt idx="1">
                  <c:v>0.16949152542372881</c:v>
                </c:pt>
                <c:pt idx="2">
                  <c:v>0.16666666666666666</c:v>
                </c:pt>
                <c:pt idx="3">
                  <c:v>0.18181818181818182</c:v>
                </c:pt>
                <c:pt idx="4">
                  <c:v>0.16666666666666666</c:v>
                </c:pt>
              </c:numCache>
            </c:numRef>
          </c:val>
        </c:ser>
        <c:ser>
          <c:idx val="1"/>
          <c:order val="1"/>
          <c:tx>
            <c:strRef>
              <c:f>Remed!$AB$181</c:f>
              <c:strCache>
                <c:ptCount val="1"/>
                <c:pt idx="0">
                  <c:v>Remed. Athletes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Remed!$AC$179:$AG$179</c:f>
              <c:strCache>
                <c:ptCount val="5"/>
                <c:pt idx="0">
                  <c:v>CY2007</c:v>
                </c:pt>
                <c:pt idx="1">
                  <c:v>CY2008</c:v>
                </c:pt>
                <c:pt idx="2">
                  <c:v>CY2009</c:v>
                </c:pt>
                <c:pt idx="3">
                  <c:v>CY2010</c:v>
                </c:pt>
                <c:pt idx="4">
                  <c:v>CY2011</c:v>
                </c:pt>
              </c:strCache>
            </c:strRef>
          </c:cat>
          <c:val>
            <c:numRef>
              <c:f>Remed!$AC$181:$AG$181</c:f>
              <c:numCache>
                <c:formatCode>0.0%</c:formatCode>
                <c:ptCount val="5"/>
                <c:pt idx="0">
                  <c:v>0.16129032258064516</c:v>
                </c:pt>
                <c:pt idx="1">
                  <c:v>4.6511627906976744E-2</c:v>
                </c:pt>
                <c:pt idx="2">
                  <c:v>0.13333333333333333</c:v>
                </c:pt>
                <c:pt idx="3">
                  <c:v>9.8039215686274508E-2</c:v>
                </c:pt>
                <c:pt idx="4">
                  <c:v>8.4745762711864403E-2</c:v>
                </c:pt>
              </c:numCache>
            </c:numRef>
          </c:val>
        </c:ser>
        <c:ser>
          <c:idx val="2"/>
          <c:order val="2"/>
          <c:tx>
            <c:strRef>
              <c:f>Remed!$AB$182</c:f>
              <c:strCache>
                <c:ptCount val="1"/>
                <c:pt idx="0">
                  <c:v>Non-Remed. Athletes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Remed!$AC$179:$AG$179</c:f>
              <c:strCache>
                <c:ptCount val="5"/>
                <c:pt idx="0">
                  <c:v>CY2007</c:v>
                </c:pt>
                <c:pt idx="1">
                  <c:v>CY2008</c:v>
                </c:pt>
                <c:pt idx="2">
                  <c:v>CY2009</c:v>
                </c:pt>
                <c:pt idx="3">
                  <c:v>CY2010</c:v>
                </c:pt>
                <c:pt idx="4">
                  <c:v>CY2011</c:v>
                </c:pt>
              </c:strCache>
            </c:strRef>
          </c:cat>
          <c:val>
            <c:numRef>
              <c:f>Remed!$AC$182:$AG$182</c:f>
              <c:numCache>
                <c:formatCode>0.0%</c:formatCode>
                <c:ptCount val="5"/>
                <c:pt idx="0">
                  <c:v>0.55000000000000004</c:v>
                </c:pt>
                <c:pt idx="1">
                  <c:v>0.5</c:v>
                </c:pt>
                <c:pt idx="2">
                  <c:v>0.22222222222222221</c:v>
                </c:pt>
                <c:pt idx="3">
                  <c:v>0.46666666666666667</c:v>
                </c:pt>
                <c:pt idx="4">
                  <c:v>0.42105263157894735</c:v>
                </c:pt>
              </c:numCache>
            </c:numRef>
          </c:val>
        </c:ser>
        <c:dLbls>
          <c:dLblPos val="outEnd"/>
          <c:showLegendKey val="0"/>
          <c:showVal val="1"/>
          <c:showCatName val="0"/>
          <c:showSerName val="0"/>
          <c:showPercent val="0"/>
          <c:showBubbleSize val="0"/>
        </c:dLbls>
        <c:gapWidth val="150"/>
        <c:axId val="312057200"/>
        <c:axId val="312057592"/>
      </c:barChart>
      <c:catAx>
        <c:axId val="312057200"/>
        <c:scaling>
          <c:orientation val="minMax"/>
        </c:scaling>
        <c:delete val="0"/>
        <c:axPos val="b"/>
        <c:numFmt formatCode="General" sourceLinked="0"/>
        <c:majorTickMark val="out"/>
        <c:minorTickMark val="none"/>
        <c:tickLblPos val="nextTo"/>
        <c:crossAx val="312057592"/>
        <c:crosses val="autoZero"/>
        <c:auto val="1"/>
        <c:lblAlgn val="ctr"/>
        <c:lblOffset val="100"/>
        <c:noMultiLvlLbl val="0"/>
      </c:catAx>
      <c:valAx>
        <c:axId val="312057592"/>
        <c:scaling>
          <c:orientation val="minMax"/>
          <c:max val="0.70000000000000007"/>
        </c:scaling>
        <c:delete val="0"/>
        <c:axPos val="l"/>
        <c:majorGridlines/>
        <c:numFmt formatCode="0.0%" sourceLinked="1"/>
        <c:majorTickMark val="out"/>
        <c:minorTickMark val="none"/>
        <c:tickLblPos val="nextTo"/>
        <c:crossAx val="312057200"/>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Remediation of Student Athletes: </a:t>
            </a:r>
            <a:br>
              <a:rPr lang="en-US" sz="1200" dirty="0"/>
            </a:br>
            <a:r>
              <a:rPr lang="en-US" sz="1200" dirty="0"/>
              <a:t>Anytime, 2-Year, and 1-Year Rates</a:t>
            </a:r>
          </a:p>
        </c:rich>
      </c:tx>
      <c:overlay val="0"/>
    </c:title>
    <c:autoTitleDeleted val="0"/>
    <c:plotArea>
      <c:layout/>
      <c:barChart>
        <c:barDir val="col"/>
        <c:grouping val="clustered"/>
        <c:varyColors val="0"/>
        <c:ser>
          <c:idx val="0"/>
          <c:order val="0"/>
          <c:tx>
            <c:strRef>
              <c:f>Summary!$A$2</c:f>
              <c:strCache>
                <c:ptCount val="1"/>
                <c:pt idx="0">
                  <c:v>Anytime Rates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Summary!$B$1:$F$1</c:f>
              <c:strCache>
                <c:ptCount val="5"/>
                <c:pt idx="0">
                  <c:v>2008 Fall</c:v>
                </c:pt>
                <c:pt idx="1">
                  <c:v>2009 Fall</c:v>
                </c:pt>
                <c:pt idx="2">
                  <c:v>2010 Fall</c:v>
                </c:pt>
                <c:pt idx="3">
                  <c:v>2011 Fall</c:v>
                </c:pt>
                <c:pt idx="4">
                  <c:v>2012 Fall</c:v>
                </c:pt>
              </c:strCache>
            </c:strRef>
          </c:cat>
          <c:val>
            <c:numRef>
              <c:f>Summary!$B$2:$F$2</c:f>
              <c:numCache>
                <c:formatCode>0.0%</c:formatCode>
                <c:ptCount val="5"/>
                <c:pt idx="0">
                  <c:v>0.45799999999999996</c:v>
                </c:pt>
                <c:pt idx="1">
                  <c:v>0.442</c:v>
                </c:pt>
                <c:pt idx="2">
                  <c:v>0.44900000000000001</c:v>
                </c:pt>
                <c:pt idx="3">
                  <c:v>0.42299999999999999</c:v>
                </c:pt>
                <c:pt idx="4">
                  <c:v>0.45299999999999996</c:v>
                </c:pt>
              </c:numCache>
            </c:numRef>
          </c:val>
        </c:ser>
        <c:ser>
          <c:idx val="1"/>
          <c:order val="1"/>
          <c:tx>
            <c:strRef>
              <c:f>Summary!$A$3</c:f>
              <c:strCache>
                <c:ptCount val="1"/>
                <c:pt idx="0">
                  <c:v>2-Year Rates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Summary!$B$1:$F$1</c:f>
              <c:strCache>
                <c:ptCount val="5"/>
                <c:pt idx="0">
                  <c:v>2008 Fall</c:v>
                </c:pt>
                <c:pt idx="1">
                  <c:v>2009 Fall</c:v>
                </c:pt>
                <c:pt idx="2">
                  <c:v>2010 Fall</c:v>
                </c:pt>
                <c:pt idx="3">
                  <c:v>2011 Fall</c:v>
                </c:pt>
                <c:pt idx="4">
                  <c:v>2012 Fall</c:v>
                </c:pt>
              </c:strCache>
            </c:strRef>
          </c:cat>
          <c:val>
            <c:numRef>
              <c:f>Summary!$B$3:$F$3</c:f>
              <c:numCache>
                <c:formatCode>0.0%</c:formatCode>
                <c:ptCount val="5"/>
                <c:pt idx="0">
                  <c:v>0.45299999999999996</c:v>
                </c:pt>
                <c:pt idx="1">
                  <c:v>0.436</c:v>
                </c:pt>
                <c:pt idx="2">
                  <c:v>0.44900000000000001</c:v>
                </c:pt>
                <c:pt idx="3">
                  <c:v>0.41899999999999998</c:v>
                </c:pt>
                <c:pt idx="4">
                  <c:v>0.44900000000000001</c:v>
                </c:pt>
              </c:numCache>
            </c:numRef>
          </c:val>
        </c:ser>
        <c:ser>
          <c:idx val="2"/>
          <c:order val="2"/>
          <c:tx>
            <c:strRef>
              <c:f>Summary!$A$4</c:f>
              <c:strCache>
                <c:ptCount val="1"/>
                <c:pt idx="0">
                  <c:v>1-Year Rates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Summary!$B$1:$F$1</c:f>
              <c:strCache>
                <c:ptCount val="5"/>
                <c:pt idx="0">
                  <c:v>2008 Fall</c:v>
                </c:pt>
                <c:pt idx="1">
                  <c:v>2009 Fall</c:v>
                </c:pt>
                <c:pt idx="2">
                  <c:v>2010 Fall</c:v>
                </c:pt>
                <c:pt idx="3">
                  <c:v>2011 Fall</c:v>
                </c:pt>
                <c:pt idx="4">
                  <c:v>2012 Fall</c:v>
                </c:pt>
              </c:strCache>
            </c:strRef>
          </c:cat>
          <c:val>
            <c:numRef>
              <c:f>Summary!$B$4:$F$4</c:f>
              <c:numCache>
                <c:formatCode>0.0%</c:formatCode>
                <c:ptCount val="5"/>
                <c:pt idx="0">
                  <c:v>0.45</c:v>
                </c:pt>
                <c:pt idx="1">
                  <c:v>0.42899999999999999</c:v>
                </c:pt>
                <c:pt idx="2">
                  <c:v>0.439</c:v>
                </c:pt>
                <c:pt idx="3">
                  <c:v>0.41</c:v>
                </c:pt>
                <c:pt idx="4">
                  <c:v>0.442</c:v>
                </c:pt>
              </c:numCache>
            </c:numRef>
          </c:val>
        </c:ser>
        <c:dLbls>
          <c:dLblPos val="outEnd"/>
          <c:showLegendKey val="0"/>
          <c:showVal val="1"/>
          <c:showCatName val="0"/>
          <c:showSerName val="0"/>
          <c:showPercent val="0"/>
          <c:showBubbleSize val="0"/>
        </c:dLbls>
        <c:gapWidth val="150"/>
        <c:axId val="312058376"/>
        <c:axId val="312058768"/>
      </c:barChart>
      <c:catAx>
        <c:axId val="312058376"/>
        <c:scaling>
          <c:orientation val="minMax"/>
        </c:scaling>
        <c:delete val="0"/>
        <c:axPos val="b"/>
        <c:numFmt formatCode="General" sourceLinked="0"/>
        <c:majorTickMark val="out"/>
        <c:minorTickMark val="none"/>
        <c:tickLblPos val="nextTo"/>
        <c:crossAx val="312058768"/>
        <c:crosses val="autoZero"/>
        <c:auto val="1"/>
        <c:lblAlgn val="ctr"/>
        <c:lblOffset val="100"/>
        <c:noMultiLvlLbl val="0"/>
      </c:catAx>
      <c:valAx>
        <c:axId val="312058768"/>
        <c:scaling>
          <c:orientation val="minMax"/>
          <c:max val="0.5"/>
          <c:min val="0.4"/>
        </c:scaling>
        <c:delete val="0"/>
        <c:axPos val="l"/>
        <c:majorGridlines/>
        <c:numFmt formatCode="0.0%" sourceLinked="1"/>
        <c:majorTickMark val="out"/>
        <c:minorTickMark val="none"/>
        <c:tickLblPos val="nextTo"/>
        <c:crossAx val="312058376"/>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Anytime Remediation Rates of All Students v. Student Athletes</a:t>
            </a:r>
          </a:p>
        </c:rich>
      </c:tx>
      <c:overlay val="0"/>
    </c:title>
    <c:autoTitleDeleted val="0"/>
    <c:plotArea>
      <c:layout/>
      <c:barChart>
        <c:barDir val="col"/>
        <c:grouping val="clustered"/>
        <c:varyColors val="0"/>
        <c:ser>
          <c:idx val="0"/>
          <c:order val="0"/>
          <c:tx>
            <c:strRef>
              <c:f>Summary!$A$39</c:f>
              <c:strCache>
                <c:ptCount val="1"/>
                <c:pt idx="0">
                  <c:v>Student Athletes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Summary!$B$38:$F$38</c:f>
              <c:strCache>
                <c:ptCount val="5"/>
                <c:pt idx="0">
                  <c:v>2008 Fall</c:v>
                </c:pt>
                <c:pt idx="1">
                  <c:v>2009 Fall</c:v>
                </c:pt>
                <c:pt idx="2">
                  <c:v>2010 Fall</c:v>
                </c:pt>
                <c:pt idx="3">
                  <c:v>2011 Fall</c:v>
                </c:pt>
                <c:pt idx="4">
                  <c:v>2012 Fall</c:v>
                </c:pt>
              </c:strCache>
            </c:strRef>
          </c:cat>
          <c:val>
            <c:numRef>
              <c:f>Summary!$B$39:$F$39</c:f>
              <c:numCache>
                <c:formatCode>0.0%</c:formatCode>
                <c:ptCount val="5"/>
                <c:pt idx="0">
                  <c:v>0.45799999999999996</c:v>
                </c:pt>
                <c:pt idx="1">
                  <c:v>0.442</c:v>
                </c:pt>
                <c:pt idx="2">
                  <c:v>0.44900000000000001</c:v>
                </c:pt>
                <c:pt idx="3">
                  <c:v>0.42299999999999999</c:v>
                </c:pt>
                <c:pt idx="4">
                  <c:v>0.45299999999999996</c:v>
                </c:pt>
              </c:numCache>
            </c:numRef>
          </c:val>
        </c:ser>
        <c:ser>
          <c:idx val="1"/>
          <c:order val="1"/>
          <c:tx>
            <c:strRef>
              <c:f>Summary!$A$40</c:f>
              <c:strCache>
                <c:ptCount val="1"/>
                <c:pt idx="0">
                  <c:v>All Students</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Summary!$B$38:$F$38</c:f>
              <c:strCache>
                <c:ptCount val="5"/>
                <c:pt idx="0">
                  <c:v>2008 Fall</c:v>
                </c:pt>
                <c:pt idx="1">
                  <c:v>2009 Fall</c:v>
                </c:pt>
                <c:pt idx="2">
                  <c:v>2010 Fall</c:v>
                </c:pt>
                <c:pt idx="3">
                  <c:v>2011 Fall</c:v>
                </c:pt>
                <c:pt idx="4">
                  <c:v>2012 Fall</c:v>
                </c:pt>
              </c:strCache>
            </c:strRef>
          </c:cat>
          <c:val>
            <c:numRef>
              <c:f>Summary!$B$40:$F$40</c:f>
              <c:numCache>
                <c:formatCode>0.0%</c:formatCode>
                <c:ptCount val="5"/>
                <c:pt idx="0">
                  <c:v>0.51500000000000001</c:v>
                </c:pt>
                <c:pt idx="1">
                  <c:v>0.55000000000000004</c:v>
                </c:pt>
                <c:pt idx="2">
                  <c:v>0.52600000000000002</c:v>
                </c:pt>
                <c:pt idx="3">
                  <c:v>0.49399999999999999</c:v>
                </c:pt>
                <c:pt idx="4">
                  <c:v>0.47799999999999998</c:v>
                </c:pt>
              </c:numCache>
            </c:numRef>
          </c:val>
        </c:ser>
        <c:dLbls>
          <c:dLblPos val="outEnd"/>
          <c:showLegendKey val="0"/>
          <c:showVal val="1"/>
          <c:showCatName val="0"/>
          <c:showSerName val="0"/>
          <c:showPercent val="0"/>
          <c:showBubbleSize val="0"/>
        </c:dLbls>
        <c:gapWidth val="150"/>
        <c:axId val="312059552"/>
        <c:axId val="312059944"/>
      </c:barChart>
      <c:catAx>
        <c:axId val="312059552"/>
        <c:scaling>
          <c:orientation val="minMax"/>
        </c:scaling>
        <c:delete val="0"/>
        <c:axPos val="b"/>
        <c:numFmt formatCode="General" sourceLinked="0"/>
        <c:majorTickMark val="out"/>
        <c:minorTickMark val="none"/>
        <c:tickLblPos val="nextTo"/>
        <c:crossAx val="312059944"/>
        <c:crosses val="autoZero"/>
        <c:auto val="1"/>
        <c:lblAlgn val="ctr"/>
        <c:lblOffset val="100"/>
        <c:noMultiLvlLbl val="0"/>
      </c:catAx>
      <c:valAx>
        <c:axId val="312059944"/>
        <c:scaling>
          <c:orientation val="minMax"/>
          <c:max val="0.70000000000000007"/>
        </c:scaling>
        <c:delete val="0"/>
        <c:axPos val="l"/>
        <c:majorGridlines/>
        <c:numFmt formatCode="0.0%" sourceLinked="1"/>
        <c:majorTickMark val="out"/>
        <c:minorTickMark val="none"/>
        <c:tickLblPos val="nextTo"/>
        <c:crossAx val="312059552"/>
        <c:crosses val="autoZero"/>
        <c:crossBetween val="between"/>
      </c:valAx>
    </c:plotArea>
    <c:legend>
      <c:legendPos val="b"/>
      <c:overlay val="0"/>
      <c:txPr>
        <a:bodyPr/>
        <a:lstStyle/>
        <a:p>
          <a:pPr>
            <a:defRPr sz="1400"/>
          </a:pPr>
          <a:endParaRPr lang="en-US"/>
        </a:p>
      </c:txPr>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Credentials Awarded by Gender: AY2009-AY2013</a:t>
            </a:r>
          </a:p>
        </c:rich>
      </c:tx>
      <c:overlay val="0"/>
    </c:title>
    <c:autoTitleDeleted val="0"/>
    <c:plotArea>
      <c:layout/>
      <c:lineChart>
        <c:grouping val="standard"/>
        <c:varyColors val="0"/>
        <c:ser>
          <c:idx val="0"/>
          <c:order val="0"/>
          <c:tx>
            <c:strRef>
              <c:f>Gender!$C$877:$D$877</c:f>
              <c:strCache>
                <c:ptCount val="1"/>
                <c:pt idx="0">
                  <c:v>Total Male</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Gender!$E$870:$I$870</c:f>
              <c:strCache>
                <c:ptCount val="5"/>
                <c:pt idx="0">
                  <c:v>AY2009</c:v>
                </c:pt>
                <c:pt idx="1">
                  <c:v>AY2010</c:v>
                </c:pt>
                <c:pt idx="2">
                  <c:v>AY2011</c:v>
                </c:pt>
                <c:pt idx="3">
                  <c:v>AY2012</c:v>
                </c:pt>
                <c:pt idx="4">
                  <c:v>AY2013</c:v>
                </c:pt>
              </c:strCache>
            </c:strRef>
          </c:cat>
          <c:val>
            <c:numRef>
              <c:f>Gender!$E$877:$I$877</c:f>
              <c:numCache>
                <c:formatCode>#,##0</c:formatCode>
                <c:ptCount val="5"/>
                <c:pt idx="0">
                  <c:v>12167</c:v>
                </c:pt>
                <c:pt idx="1">
                  <c:v>13450</c:v>
                </c:pt>
                <c:pt idx="2">
                  <c:v>15452</c:v>
                </c:pt>
                <c:pt idx="3">
                  <c:v>14852</c:v>
                </c:pt>
                <c:pt idx="4">
                  <c:v>15281</c:v>
                </c:pt>
              </c:numCache>
            </c:numRef>
          </c:val>
          <c:smooth val="0"/>
        </c:ser>
        <c:ser>
          <c:idx val="1"/>
          <c:order val="1"/>
          <c:tx>
            <c:strRef>
              <c:f>Gender!$C$878:$D$878</c:f>
              <c:strCache>
                <c:ptCount val="1"/>
                <c:pt idx="0">
                  <c:v>Total Female</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Gender!$E$870:$I$870</c:f>
              <c:strCache>
                <c:ptCount val="5"/>
                <c:pt idx="0">
                  <c:v>AY2009</c:v>
                </c:pt>
                <c:pt idx="1">
                  <c:v>AY2010</c:v>
                </c:pt>
                <c:pt idx="2">
                  <c:v>AY2011</c:v>
                </c:pt>
                <c:pt idx="3">
                  <c:v>AY2012</c:v>
                </c:pt>
                <c:pt idx="4">
                  <c:v>AY2013</c:v>
                </c:pt>
              </c:strCache>
            </c:strRef>
          </c:cat>
          <c:val>
            <c:numRef>
              <c:f>Gender!$E$878:$I$878</c:f>
              <c:numCache>
                <c:formatCode>#,##0</c:formatCode>
                <c:ptCount val="5"/>
                <c:pt idx="0">
                  <c:v>18324</c:v>
                </c:pt>
                <c:pt idx="1">
                  <c:v>20602</c:v>
                </c:pt>
                <c:pt idx="2">
                  <c:v>23615</c:v>
                </c:pt>
                <c:pt idx="3">
                  <c:v>23260</c:v>
                </c:pt>
                <c:pt idx="4">
                  <c:v>23375</c:v>
                </c:pt>
              </c:numCache>
            </c:numRef>
          </c:val>
          <c:smooth val="0"/>
        </c:ser>
        <c:dLbls>
          <c:dLblPos val="b"/>
          <c:showLegendKey val="0"/>
          <c:showVal val="1"/>
          <c:showCatName val="0"/>
          <c:showSerName val="0"/>
          <c:showPercent val="0"/>
          <c:showBubbleSize val="0"/>
        </c:dLbls>
        <c:marker val="1"/>
        <c:smooth val="0"/>
        <c:axId val="309933176"/>
        <c:axId val="309962168"/>
      </c:lineChart>
      <c:catAx>
        <c:axId val="309933176"/>
        <c:scaling>
          <c:orientation val="minMax"/>
        </c:scaling>
        <c:delete val="0"/>
        <c:axPos val="b"/>
        <c:numFmt formatCode="General" sourceLinked="0"/>
        <c:majorTickMark val="out"/>
        <c:minorTickMark val="none"/>
        <c:tickLblPos val="nextTo"/>
        <c:crossAx val="309962168"/>
        <c:crosses val="autoZero"/>
        <c:auto val="1"/>
        <c:lblAlgn val="ctr"/>
        <c:lblOffset val="100"/>
        <c:noMultiLvlLbl val="0"/>
      </c:catAx>
      <c:valAx>
        <c:axId val="309962168"/>
        <c:scaling>
          <c:orientation val="minMax"/>
          <c:min val="5000"/>
        </c:scaling>
        <c:delete val="0"/>
        <c:axPos val="l"/>
        <c:majorGridlines/>
        <c:numFmt formatCode="#,##0" sourceLinked="1"/>
        <c:majorTickMark val="out"/>
        <c:minorTickMark val="none"/>
        <c:tickLblPos val="nextTo"/>
        <c:crossAx val="309933176"/>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Active and On-Track Programs </a:t>
            </a:r>
            <a:br>
              <a:rPr lang="en-US" dirty="0"/>
            </a:br>
            <a:r>
              <a:rPr lang="en-US" dirty="0"/>
              <a:t>by Institution Type and Degree Level </a:t>
            </a:r>
          </a:p>
        </c:rich>
      </c:tx>
      <c:overlay val="0"/>
    </c:title>
    <c:autoTitleDeleted val="0"/>
    <c:plotArea>
      <c:layout/>
      <c:barChart>
        <c:barDir val="col"/>
        <c:grouping val="clustered"/>
        <c:varyColors val="0"/>
        <c:ser>
          <c:idx val="0"/>
          <c:order val="0"/>
          <c:tx>
            <c:strRef>
              <c:f>Summary!$G$16</c:f>
              <c:strCache>
                <c:ptCount val="1"/>
                <c:pt idx="0">
                  <c:v>Degree Levels 01-04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Summary!$F$17:$F$22</c:f>
              <c:strCache>
                <c:ptCount val="6"/>
                <c:pt idx="0">
                  <c:v>4-Year Universities Active</c:v>
                </c:pt>
                <c:pt idx="1">
                  <c:v>4-Year Universities On-Track</c:v>
                </c:pt>
                <c:pt idx="2">
                  <c:v>2-Year Colleges Active</c:v>
                </c:pt>
                <c:pt idx="3">
                  <c:v>2-Year Colleges On-Track</c:v>
                </c:pt>
                <c:pt idx="4">
                  <c:v>Total Active</c:v>
                </c:pt>
                <c:pt idx="5">
                  <c:v>Total On-Track</c:v>
                </c:pt>
              </c:strCache>
            </c:strRef>
          </c:cat>
          <c:val>
            <c:numRef>
              <c:f>Summary!$G$17:$G$22</c:f>
              <c:numCache>
                <c:formatCode>General</c:formatCode>
                <c:ptCount val="6"/>
                <c:pt idx="0">
                  <c:v>12</c:v>
                </c:pt>
                <c:pt idx="1">
                  <c:v>6</c:v>
                </c:pt>
                <c:pt idx="2">
                  <c:v>59</c:v>
                </c:pt>
                <c:pt idx="3">
                  <c:v>40</c:v>
                </c:pt>
                <c:pt idx="4">
                  <c:v>71</c:v>
                </c:pt>
                <c:pt idx="5">
                  <c:v>46</c:v>
                </c:pt>
              </c:numCache>
            </c:numRef>
          </c:val>
        </c:ser>
        <c:ser>
          <c:idx val="1"/>
          <c:order val="1"/>
          <c:tx>
            <c:strRef>
              <c:f>Summary!$H$16</c:f>
              <c:strCache>
                <c:ptCount val="1"/>
                <c:pt idx="0">
                  <c:v>Degree Levels 05-18</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Summary!$F$17:$F$22</c:f>
              <c:strCache>
                <c:ptCount val="6"/>
                <c:pt idx="0">
                  <c:v>4-Year Universities Active</c:v>
                </c:pt>
                <c:pt idx="1">
                  <c:v>4-Year Universities On-Track</c:v>
                </c:pt>
                <c:pt idx="2">
                  <c:v>2-Year Colleges Active</c:v>
                </c:pt>
                <c:pt idx="3">
                  <c:v>2-Year Colleges On-Track</c:v>
                </c:pt>
                <c:pt idx="4">
                  <c:v>Total Active</c:v>
                </c:pt>
                <c:pt idx="5">
                  <c:v>Total On-Track</c:v>
                </c:pt>
              </c:strCache>
            </c:strRef>
          </c:cat>
          <c:val>
            <c:numRef>
              <c:f>Summary!$H$17:$H$22</c:f>
              <c:numCache>
                <c:formatCode>General</c:formatCode>
                <c:ptCount val="6"/>
                <c:pt idx="0">
                  <c:v>21</c:v>
                </c:pt>
                <c:pt idx="1">
                  <c:v>21</c:v>
                </c:pt>
                <c:pt idx="2">
                  <c:v>0</c:v>
                </c:pt>
                <c:pt idx="3">
                  <c:v>0</c:v>
                </c:pt>
                <c:pt idx="4">
                  <c:v>21</c:v>
                </c:pt>
                <c:pt idx="5">
                  <c:v>21</c:v>
                </c:pt>
              </c:numCache>
            </c:numRef>
          </c:val>
        </c:ser>
        <c:ser>
          <c:idx val="2"/>
          <c:order val="2"/>
          <c:tx>
            <c:strRef>
              <c:f>Summary!$I$16</c:f>
              <c:strCache>
                <c:ptCount val="1"/>
                <c:pt idx="0">
                  <c:v>Total</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Summary!$F$17:$F$22</c:f>
              <c:strCache>
                <c:ptCount val="6"/>
                <c:pt idx="0">
                  <c:v>4-Year Universities Active</c:v>
                </c:pt>
                <c:pt idx="1">
                  <c:v>4-Year Universities On-Track</c:v>
                </c:pt>
                <c:pt idx="2">
                  <c:v>2-Year Colleges Active</c:v>
                </c:pt>
                <c:pt idx="3">
                  <c:v>2-Year Colleges On-Track</c:v>
                </c:pt>
                <c:pt idx="4">
                  <c:v>Total Active</c:v>
                </c:pt>
                <c:pt idx="5">
                  <c:v>Total On-Track</c:v>
                </c:pt>
              </c:strCache>
            </c:strRef>
          </c:cat>
          <c:val>
            <c:numRef>
              <c:f>Summary!$I$17:$I$22</c:f>
              <c:numCache>
                <c:formatCode>General</c:formatCode>
                <c:ptCount val="6"/>
                <c:pt idx="0">
                  <c:v>33</c:v>
                </c:pt>
                <c:pt idx="1">
                  <c:v>27</c:v>
                </c:pt>
                <c:pt idx="2">
                  <c:v>59</c:v>
                </c:pt>
                <c:pt idx="3">
                  <c:v>40</c:v>
                </c:pt>
                <c:pt idx="4">
                  <c:v>92</c:v>
                </c:pt>
                <c:pt idx="5">
                  <c:v>67</c:v>
                </c:pt>
              </c:numCache>
            </c:numRef>
          </c:val>
        </c:ser>
        <c:dLbls>
          <c:dLblPos val="outEnd"/>
          <c:showLegendKey val="0"/>
          <c:showVal val="1"/>
          <c:showCatName val="0"/>
          <c:showSerName val="0"/>
          <c:showPercent val="0"/>
          <c:showBubbleSize val="0"/>
        </c:dLbls>
        <c:gapWidth val="150"/>
        <c:axId val="312060728"/>
        <c:axId val="312061120"/>
      </c:barChart>
      <c:catAx>
        <c:axId val="312060728"/>
        <c:scaling>
          <c:orientation val="minMax"/>
        </c:scaling>
        <c:delete val="0"/>
        <c:axPos val="b"/>
        <c:numFmt formatCode="General" sourceLinked="0"/>
        <c:majorTickMark val="out"/>
        <c:minorTickMark val="none"/>
        <c:tickLblPos val="nextTo"/>
        <c:crossAx val="312061120"/>
        <c:crosses val="autoZero"/>
        <c:auto val="1"/>
        <c:lblAlgn val="ctr"/>
        <c:lblOffset val="100"/>
        <c:noMultiLvlLbl val="0"/>
      </c:catAx>
      <c:valAx>
        <c:axId val="312061120"/>
        <c:scaling>
          <c:orientation val="minMax"/>
        </c:scaling>
        <c:delete val="0"/>
        <c:axPos val="l"/>
        <c:majorGridlines/>
        <c:numFmt formatCode="General" sourceLinked="1"/>
        <c:majorTickMark val="out"/>
        <c:minorTickMark val="none"/>
        <c:tickLblPos val="nextTo"/>
        <c:crossAx val="312060728"/>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Active and On-Track Programs: 4-Year Universities</a:t>
            </a:r>
          </a:p>
        </c:rich>
      </c:tx>
      <c:overlay val="0"/>
    </c:title>
    <c:autoTitleDeleted val="0"/>
    <c:plotArea>
      <c:layout/>
      <c:barChart>
        <c:barDir val="bar"/>
        <c:grouping val="stacked"/>
        <c:varyColors val="0"/>
        <c:ser>
          <c:idx val="0"/>
          <c:order val="0"/>
          <c:tx>
            <c:strRef>
              <c:f>'Inst-New'!$Y$8</c:f>
              <c:strCache>
                <c:ptCount val="1"/>
                <c:pt idx="0">
                  <c:v>Active</c:v>
                </c:pt>
              </c:strCache>
            </c:strRef>
          </c:tx>
          <c:invertIfNegative val="0"/>
          <c:dLbls>
            <c:dLbl>
              <c:idx val="2"/>
              <c:layout>
                <c:manualLayout>
                  <c:x val="1.8181818181818181E-2"/>
                  <c:y val="6.9906999193794234E-17"/>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'Inst-New'!$X$9:$X$19</c:f>
              <c:strCache>
                <c:ptCount val="11"/>
                <c:pt idx="0">
                  <c:v>ASUJ</c:v>
                </c:pt>
                <c:pt idx="1">
                  <c:v>ATU</c:v>
                </c:pt>
                <c:pt idx="2">
                  <c:v>HSU</c:v>
                </c:pt>
                <c:pt idx="3">
                  <c:v>SAUM</c:v>
                </c:pt>
                <c:pt idx="4">
                  <c:v>UAF</c:v>
                </c:pt>
                <c:pt idx="5">
                  <c:v>UAFS</c:v>
                </c:pt>
                <c:pt idx="6">
                  <c:v>UALR</c:v>
                </c:pt>
                <c:pt idx="7">
                  <c:v>UAM</c:v>
                </c:pt>
                <c:pt idx="8">
                  <c:v>UAMS</c:v>
                </c:pt>
                <c:pt idx="9">
                  <c:v>UAPB</c:v>
                </c:pt>
                <c:pt idx="10">
                  <c:v>UCA</c:v>
                </c:pt>
              </c:strCache>
            </c:strRef>
          </c:cat>
          <c:val>
            <c:numRef>
              <c:f>'Inst-New'!$Y$9:$Y$19</c:f>
              <c:numCache>
                <c:formatCode>General</c:formatCode>
                <c:ptCount val="11"/>
                <c:pt idx="0">
                  <c:v>3</c:v>
                </c:pt>
                <c:pt idx="1">
                  <c:v>5</c:v>
                </c:pt>
                <c:pt idx="2">
                  <c:v>0</c:v>
                </c:pt>
                <c:pt idx="3">
                  <c:v>1</c:v>
                </c:pt>
                <c:pt idx="4">
                  <c:v>4</c:v>
                </c:pt>
                <c:pt idx="5">
                  <c:v>0</c:v>
                </c:pt>
                <c:pt idx="6">
                  <c:v>9</c:v>
                </c:pt>
                <c:pt idx="7">
                  <c:v>6</c:v>
                </c:pt>
                <c:pt idx="8">
                  <c:v>0</c:v>
                </c:pt>
                <c:pt idx="9">
                  <c:v>3</c:v>
                </c:pt>
                <c:pt idx="10">
                  <c:v>2</c:v>
                </c:pt>
              </c:numCache>
            </c:numRef>
          </c:val>
        </c:ser>
        <c:ser>
          <c:idx val="1"/>
          <c:order val="1"/>
          <c:tx>
            <c:strRef>
              <c:f>'Inst-New'!$Z$8</c:f>
              <c:strCache>
                <c:ptCount val="1"/>
                <c:pt idx="0">
                  <c:v>On-Track</c:v>
                </c:pt>
              </c:strCache>
            </c:strRef>
          </c:tx>
          <c:invertIfNegative val="0"/>
          <c:dLbls>
            <c:dLbl>
              <c:idx val="5"/>
              <c:layout>
                <c:manualLayout>
                  <c:x val="1.4141414141414142E-2"/>
                  <c:y val="0"/>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4141414141414142E-2"/>
                  <c:y val="0"/>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'Inst-New'!$X$9:$X$19</c:f>
              <c:strCache>
                <c:ptCount val="11"/>
                <c:pt idx="0">
                  <c:v>ASUJ</c:v>
                </c:pt>
                <c:pt idx="1">
                  <c:v>ATU</c:v>
                </c:pt>
                <c:pt idx="2">
                  <c:v>HSU</c:v>
                </c:pt>
                <c:pt idx="3">
                  <c:v>SAUM</c:v>
                </c:pt>
                <c:pt idx="4">
                  <c:v>UAF</c:v>
                </c:pt>
                <c:pt idx="5">
                  <c:v>UAFS</c:v>
                </c:pt>
                <c:pt idx="6">
                  <c:v>UALR</c:v>
                </c:pt>
                <c:pt idx="7">
                  <c:v>UAM</c:v>
                </c:pt>
                <c:pt idx="8">
                  <c:v>UAMS</c:v>
                </c:pt>
                <c:pt idx="9">
                  <c:v>UAPB</c:v>
                </c:pt>
                <c:pt idx="10">
                  <c:v>UCA</c:v>
                </c:pt>
              </c:strCache>
            </c:strRef>
          </c:cat>
          <c:val>
            <c:numRef>
              <c:f>'Inst-New'!$Z$9:$Z$19</c:f>
              <c:numCache>
                <c:formatCode>General</c:formatCode>
                <c:ptCount val="11"/>
                <c:pt idx="0">
                  <c:v>3</c:v>
                </c:pt>
                <c:pt idx="1">
                  <c:v>3</c:v>
                </c:pt>
                <c:pt idx="2">
                  <c:v>0</c:v>
                </c:pt>
                <c:pt idx="3">
                  <c:v>1</c:v>
                </c:pt>
                <c:pt idx="4">
                  <c:v>4</c:v>
                </c:pt>
                <c:pt idx="5">
                  <c:v>0</c:v>
                </c:pt>
                <c:pt idx="6">
                  <c:v>6</c:v>
                </c:pt>
                <c:pt idx="7">
                  <c:v>6</c:v>
                </c:pt>
                <c:pt idx="8">
                  <c:v>0</c:v>
                </c:pt>
                <c:pt idx="9">
                  <c:v>3</c:v>
                </c:pt>
                <c:pt idx="10">
                  <c:v>2</c:v>
                </c:pt>
              </c:numCache>
            </c:numRef>
          </c:val>
        </c:ser>
        <c:dLbls>
          <c:dLblPos val="ctr"/>
          <c:showLegendKey val="0"/>
          <c:showVal val="1"/>
          <c:showCatName val="0"/>
          <c:showSerName val="0"/>
          <c:showPercent val="0"/>
          <c:showBubbleSize val="0"/>
        </c:dLbls>
        <c:gapWidth val="50"/>
        <c:overlap val="100"/>
        <c:axId val="312258872"/>
        <c:axId val="312259264"/>
      </c:barChart>
      <c:catAx>
        <c:axId val="312258872"/>
        <c:scaling>
          <c:orientation val="minMax"/>
        </c:scaling>
        <c:delete val="0"/>
        <c:axPos val="l"/>
        <c:numFmt formatCode="General" sourceLinked="0"/>
        <c:majorTickMark val="out"/>
        <c:minorTickMark val="none"/>
        <c:tickLblPos val="nextTo"/>
        <c:crossAx val="312259264"/>
        <c:crosses val="autoZero"/>
        <c:auto val="1"/>
        <c:lblAlgn val="ctr"/>
        <c:lblOffset val="100"/>
        <c:noMultiLvlLbl val="0"/>
      </c:catAx>
      <c:valAx>
        <c:axId val="312259264"/>
        <c:scaling>
          <c:orientation val="minMax"/>
        </c:scaling>
        <c:delete val="0"/>
        <c:axPos val="b"/>
        <c:majorGridlines/>
        <c:numFmt formatCode="General" sourceLinked="1"/>
        <c:majorTickMark val="out"/>
        <c:minorTickMark val="none"/>
        <c:tickLblPos val="nextTo"/>
        <c:crossAx val="312258872"/>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Active and On-Track Programs: 2-Year Colleges</a:t>
            </a:r>
          </a:p>
        </c:rich>
      </c:tx>
      <c:overlay val="0"/>
    </c:title>
    <c:autoTitleDeleted val="0"/>
    <c:plotArea>
      <c:layout/>
      <c:barChart>
        <c:barDir val="bar"/>
        <c:grouping val="stacked"/>
        <c:varyColors val="0"/>
        <c:ser>
          <c:idx val="0"/>
          <c:order val="0"/>
          <c:tx>
            <c:strRef>
              <c:f>'Inst-New'!$Y$52</c:f>
              <c:strCache>
                <c:ptCount val="1"/>
                <c:pt idx="0">
                  <c:v>Active</c:v>
                </c:pt>
              </c:strCache>
            </c:strRef>
          </c:tx>
          <c:invertIfNegative val="0"/>
          <c:dLbls>
            <c:dLbl>
              <c:idx val="12"/>
              <c:layout>
                <c:manualLayout>
                  <c:x val="2.2222222222222223E-2"/>
                  <c:y val="4.5469051457214261E-17"/>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6"/>
              <c:layout>
                <c:manualLayout>
                  <c:x val="2.0202020202020204E-2"/>
                  <c:y val="0"/>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7"/>
              <c:layout>
                <c:manualLayout>
                  <c:x val="1.8181818181818181E-2"/>
                  <c:y val="2.4600246002460025E-3"/>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0"/>
              <c:layout>
                <c:manualLayout>
                  <c:x val="1.8181818181818181E-2"/>
                  <c:y val="0"/>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'Inst-New'!$X$53:$X$74</c:f>
              <c:strCache>
                <c:ptCount val="22"/>
                <c:pt idx="0">
                  <c:v>ANC</c:v>
                </c:pt>
                <c:pt idx="1">
                  <c:v>ASUB</c:v>
                </c:pt>
                <c:pt idx="2">
                  <c:v>ASUMH</c:v>
                </c:pt>
                <c:pt idx="3">
                  <c:v>ASUN</c:v>
                </c:pt>
                <c:pt idx="4">
                  <c:v>BRTC</c:v>
                </c:pt>
                <c:pt idx="5">
                  <c:v>CCCUA</c:v>
                </c:pt>
                <c:pt idx="6">
                  <c:v>CotO</c:v>
                </c:pt>
                <c:pt idx="7">
                  <c:v>EACC</c:v>
                </c:pt>
                <c:pt idx="8">
                  <c:v>MSCC</c:v>
                </c:pt>
                <c:pt idx="9">
                  <c:v>NAC</c:v>
                </c:pt>
                <c:pt idx="10">
                  <c:v>NPCC</c:v>
                </c:pt>
                <c:pt idx="11">
                  <c:v>NWACC</c:v>
                </c:pt>
                <c:pt idx="12">
                  <c:v>OZC</c:v>
                </c:pt>
                <c:pt idx="13">
                  <c:v>PCCUA</c:v>
                </c:pt>
                <c:pt idx="14">
                  <c:v>PTC</c:v>
                </c:pt>
                <c:pt idx="15">
                  <c:v>RMCC</c:v>
                </c:pt>
                <c:pt idx="16">
                  <c:v>SACC</c:v>
                </c:pt>
                <c:pt idx="17">
                  <c:v>SAUT</c:v>
                </c:pt>
                <c:pt idx="18">
                  <c:v>SEAC</c:v>
                </c:pt>
                <c:pt idx="19">
                  <c:v>UACCB</c:v>
                </c:pt>
                <c:pt idx="20">
                  <c:v>UACCH</c:v>
                </c:pt>
                <c:pt idx="21">
                  <c:v>UACCM</c:v>
                </c:pt>
              </c:strCache>
            </c:strRef>
          </c:cat>
          <c:val>
            <c:numRef>
              <c:f>'Inst-New'!$Y$53:$Y$74</c:f>
              <c:numCache>
                <c:formatCode>General</c:formatCode>
                <c:ptCount val="22"/>
                <c:pt idx="0">
                  <c:v>5</c:v>
                </c:pt>
                <c:pt idx="1">
                  <c:v>6</c:v>
                </c:pt>
                <c:pt idx="2">
                  <c:v>1</c:v>
                </c:pt>
                <c:pt idx="3">
                  <c:v>3</c:v>
                </c:pt>
                <c:pt idx="4">
                  <c:v>2</c:v>
                </c:pt>
                <c:pt idx="5">
                  <c:v>3</c:v>
                </c:pt>
                <c:pt idx="6">
                  <c:v>0</c:v>
                </c:pt>
                <c:pt idx="7">
                  <c:v>7</c:v>
                </c:pt>
                <c:pt idx="8">
                  <c:v>1</c:v>
                </c:pt>
                <c:pt idx="9">
                  <c:v>1</c:v>
                </c:pt>
                <c:pt idx="10">
                  <c:v>3</c:v>
                </c:pt>
                <c:pt idx="11">
                  <c:v>10</c:v>
                </c:pt>
                <c:pt idx="12">
                  <c:v>0</c:v>
                </c:pt>
                <c:pt idx="13">
                  <c:v>3</c:v>
                </c:pt>
                <c:pt idx="14">
                  <c:v>1</c:v>
                </c:pt>
                <c:pt idx="15">
                  <c:v>3</c:v>
                </c:pt>
                <c:pt idx="16">
                  <c:v>0</c:v>
                </c:pt>
                <c:pt idx="17">
                  <c:v>0</c:v>
                </c:pt>
                <c:pt idx="18">
                  <c:v>6</c:v>
                </c:pt>
                <c:pt idx="19">
                  <c:v>4</c:v>
                </c:pt>
                <c:pt idx="20">
                  <c:v>0</c:v>
                </c:pt>
                <c:pt idx="21">
                  <c:v>0</c:v>
                </c:pt>
              </c:numCache>
            </c:numRef>
          </c:val>
        </c:ser>
        <c:ser>
          <c:idx val="1"/>
          <c:order val="1"/>
          <c:tx>
            <c:strRef>
              <c:f>'Inst-New'!$Z$52</c:f>
              <c:strCache>
                <c:ptCount val="1"/>
                <c:pt idx="0">
                  <c:v>On-Track</c:v>
                </c:pt>
              </c:strCache>
            </c:strRef>
          </c:tx>
          <c:invertIfNegative val="0"/>
          <c:dLbls>
            <c:dLbl>
              <c:idx val="5"/>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2.4242424242424242E-2"/>
                  <c:y val="2.48015873015873E-3"/>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4141414141414142E-2"/>
                  <c:y val="0"/>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0"/>
              <c:layout>
                <c:manualLayout>
                  <c:x val="-2.0202020202020202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8"/>
              <c:layout>
                <c:manualLayout>
                  <c:x val="2.0202020202020204E-2"/>
                  <c:y val="2.2549965003135042E-17"/>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0"/>
              <c:layout>
                <c:manualLayout>
                  <c:x val="1.8181818181818181E-2"/>
                  <c:y val="-3.472222222222221E-2"/>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'Inst-New'!$X$53:$X$74</c:f>
              <c:strCache>
                <c:ptCount val="22"/>
                <c:pt idx="0">
                  <c:v>ANC</c:v>
                </c:pt>
                <c:pt idx="1">
                  <c:v>ASUB</c:v>
                </c:pt>
                <c:pt idx="2">
                  <c:v>ASUMH</c:v>
                </c:pt>
                <c:pt idx="3">
                  <c:v>ASUN</c:v>
                </c:pt>
                <c:pt idx="4">
                  <c:v>BRTC</c:v>
                </c:pt>
                <c:pt idx="5">
                  <c:v>CCCUA</c:v>
                </c:pt>
                <c:pt idx="6">
                  <c:v>CotO</c:v>
                </c:pt>
                <c:pt idx="7">
                  <c:v>EACC</c:v>
                </c:pt>
                <c:pt idx="8">
                  <c:v>MSCC</c:v>
                </c:pt>
                <c:pt idx="9">
                  <c:v>NAC</c:v>
                </c:pt>
                <c:pt idx="10">
                  <c:v>NPCC</c:v>
                </c:pt>
                <c:pt idx="11">
                  <c:v>NWACC</c:v>
                </c:pt>
                <c:pt idx="12">
                  <c:v>OZC</c:v>
                </c:pt>
                <c:pt idx="13">
                  <c:v>PCCUA</c:v>
                </c:pt>
                <c:pt idx="14">
                  <c:v>PTC</c:v>
                </c:pt>
                <c:pt idx="15">
                  <c:v>RMCC</c:v>
                </c:pt>
                <c:pt idx="16">
                  <c:v>SACC</c:v>
                </c:pt>
                <c:pt idx="17">
                  <c:v>SAUT</c:v>
                </c:pt>
                <c:pt idx="18">
                  <c:v>SEAC</c:v>
                </c:pt>
                <c:pt idx="19">
                  <c:v>UACCB</c:v>
                </c:pt>
                <c:pt idx="20">
                  <c:v>UACCH</c:v>
                </c:pt>
                <c:pt idx="21">
                  <c:v>UACCM</c:v>
                </c:pt>
              </c:strCache>
            </c:strRef>
          </c:cat>
          <c:val>
            <c:numRef>
              <c:f>'Inst-New'!$Z$53:$Z$74</c:f>
              <c:numCache>
                <c:formatCode>General</c:formatCode>
                <c:ptCount val="22"/>
                <c:pt idx="0">
                  <c:v>5</c:v>
                </c:pt>
                <c:pt idx="1">
                  <c:v>2</c:v>
                </c:pt>
                <c:pt idx="2">
                  <c:v>1</c:v>
                </c:pt>
                <c:pt idx="3">
                  <c:v>3</c:v>
                </c:pt>
                <c:pt idx="4">
                  <c:v>2</c:v>
                </c:pt>
                <c:pt idx="5">
                  <c:v>2</c:v>
                </c:pt>
                <c:pt idx="6">
                  <c:v>0</c:v>
                </c:pt>
                <c:pt idx="7">
                  <c:v>3</c:v>
                </c:pt>
                <c:pt idx="8">
                  <c:v>0</c:v>
                </c:pt>
                <c:pt idx="9">
                  <c:v>1</c:v>
                </c:pt>
                <c:pt idx="10">
                  <c:v>1</c:v>
                </c:pt>
                <c:pt idx="11">
                  <c:v>8</c:v>
                </c:pt>
                <c:pt idx="12">
                  <c:v>0</c:v>
                </c:pt>
                <c:pt idx="13">
                  <c:v>3</c:v>
                </c:pt>
                <c:pt idx="14">
                  <c:v>1</c:v>
                </c:pt>
                <c:pt idx="15">
                  <c:v>3</c:v>
                </c:pt>
                <c:pt idx="16">
                  <c:v>0</c:v>
                </c:pt>
                <c:pt idx="17">
                  <c:v>0</c:v>
                </c:pt>
                <c:pt idx="18">
                  <c:v>0</c:v>
                </c:pt>
                <c:pt idx="19">
                  <c:v>4</c:v>
                </c:pt>
                <c:pt idx="20">
                  <c:v>0</c:v>
                </c:pt>
                <c:pt idx="21">
                  <c:v>0</c:v>
                </c:pt>
              </c:numCache>
            </c:numRef>
          </c:val>
        </c:ser>
        <c:dLbls>
          <c:dLblPos val="ctr"/>
          <c:showLegendKey val="0"/>
          <c:showVal val="1"/>
          <c:showCatName val="0"/>
          <c:showSerName val="0"/>
          <c:showPercent val="0"/>
          <c:showBubbleSize val="0"/>
        </c:dLbls>
        <c:gapWidth val="25"/>
        <c:overlap val="100"/>
        <c:axId val="312260048"/>
        <c:axId val="312260440"/>
      </c:barChart>
      <c:catAx>
        <c:axId val="312260048"/>
        <c:scaling>
          <c:orientation val="minMax"/>
        </c:scaling>
        <c:delete val="0"/>
        <c:axPos val="l"/>
        <c:numFmt formatCode="General" sourceLinked="0"/>
        <c:majorTickMark val="out"/>
        <c:minorTickMark val="none"/>
        <c:tickLblPos val="nextTo"/>
        <c:crossAx val="312260440"/>
        <c:crosses val="autoZero"/>
        <c:auto val="1"/>
        <c:lblAlgn val="ctr"/>
        <c:lblOffset val="100"/>
        <c:noMultiLvlLbl val="0"/>
      </c:catAx>
      <c:valAx>
        <c:axId val="312260440"/>
        <c:scaling>
          <c:orientation val="minMax"/>
        </c:scaling>
        <c:delete val="0"/>
        <c:axPos val="b"/>
        <c:majorGridlines/>
        <c:numFmt formatCode="General" sourceLinked="1"/>
        <c:majorTickMark val="out"/>
        <c:minorTickMark val="none"/>
        <c:tickLblPos val="nextTo"/>
        <c:crossAx val="312260048"/>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Total</a:t>
            </a:r>
            <a:br>
              <a:rPr lang="en-US" sz="1200" dirty="0"/>
            </a:br>
            <a:r>
              <a:rPr lang="en-US" sz="1200" dirty="0"/>
              <a:t>Credentials Awarded by Race/Ethnicity: AY2009-AY2013</a:t>
            </a:r>
          </a:p>
        </c:rich>
      </c:tx>
      <c:overlay val="0"/>
    </c:title>
    <c:autoTitleDeleted val="0"/>
    <c:plotArea>
      <c:layout/>
      <c:barChart>
        <c:barDir val="col"/>
        <c:grouping val="clustered"/>
        <c:varyColors val="0"/>
        <c:ser>
          <c:idx val="0"/>
          <c:order val="0"/>
          <c:tx>
            <c:strRef>
              <c:f>Race!$D$1936</c:f>
              <c:strCache>
                <c:ptCount val="1"/>
                <c:pt idx="0">
                  <c:v>Asians Only</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Race!$E$1935:$I$1935</c:f>
              <c:strCache>
                <c:ptCount val="5"/>
                <c:pt idx="0">
                  <c:v>AY2009</c:v>
                </c:pt>
                <c:pt idx="1">
                  <c:v>AY2010</c:v>
                </c:pt>
                <c:pt idx="2">
                  <c:v>AY2011</c:v>
                </c:pt>
                <c:pt idx="3">
                  <c:v>AY2012</c:v>
                </c:pt>
                <c:pt idx="4">
                  <c:v>AY2013</c:v>
                </c:pt>
              </c:strCache>
            </c:strRef>
          </c:cat>
          <c:val>
            <c:numRef>
              <c:f>Race!$E$1936:$I$1936</c:f>
              <c:numCache>
                <c:formatCode>#,##0</c:formatCode>
                <c:ptCount val="5"/>
                <c:pt idx="0">
                  <c:v>428</c:v>
                </c:pt>
                <c:pt idx="1">
                  <c:v>614</c:v>
                </c:pt>
                <c:pt idx="2">
                  <c:v>660</c:v>
                </c:pt>
                <c:pt idx="3">
                  <c:v>456</c:v>
                </c:pt>
                <c:pt idx="4">
                  <c:v>572</c:v>
                </c:pt>
              </c:numCache>
            </c:numRef>
          </c:val>
        </c:ser>
        <c:ser>
          <c:idx val="1"/>
          <c:order val="1"/>
          <c:tx>
            <c:strRef>
              <c:f>Race!$D$1937</c:f>
              <c:strCache>
                <c:ptCount val="1"/>
                <c:pt idx="0">
                  <c:v>Blacks Only</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Race!$E$1935:$I$1935</c:f>
              <c:strCache>
                <c:ptCount val="5"/>
                <c:pt idx="0">
                  <c:v>AY2009</c:v>
                </c:pt>
                <c:pt idx="1">
                  <c:v>AY2010</c:v>
                </c:pt>
                <c:pt idx="2">
                  <c:v>AY2011</c:v>
                </c:pt>
                <c:pt idx="3">
                  <c:v>AY2012</c:v>
                </c:pt>
                <c:pt idx="4">
                  <c:v>AY2013</c:v>
                </c:pt>
              </c:strCache>
            </c:strRef>
          </c:cat>
          <c:val>
            <c:numRef>
              <c:f>Race!$E$1937:$I$1937</c:f>
              <c:numCache>
                <c:formatCode>#,##0</c:formatCode>
                <c:ptCount val="5"/>
                <c:pt idx="0">
                  <c:v>4387</c:v>
                </c:pt>
                <c:pt idx="1">
                  <c:v>4926</c:v>
                </c:pt>
                <c:pt idx="2">
                  <c:v>5404</c:v>
                </c:pt>
                <c:pt idx="3">
                  <c:v>5414</c:v>
                </c:pt>
                <c:pt idx="4">
                  <c:v>5587</c:v>
                </c:pt>
              </c:numCache>
            </c:numRef>
          </c:val>
        </c:ser>
        <c:ser>
          <c:idx val="2"/>
          <c:order val="2"/>
          <c:tx>
            <c:strRef>
              <c:f>Race!$D$1938</c:f>
              <c:strCache>
                <c:ptCount val="1"/>
                <c:pt idx="0">
                  <c:v>Hispanics Any</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Race!$E$1935:$I$1935</c:f>
              <c:strCache>
                <c:ptCount val="5"/>
                <c:pt idx="0">
                  <c:v>AY2009</c:v>
                </c:pt>
                <c:pt idx="1">
                  <c:v>AY2010</c:v>
                </c:pt>
                <c:pt idx="2">
                  <c:v>AY2011</c:v>
                </c:pt>
                <c:pt idx="3">
                  <c:v>AY2012</c:v>
                </c:pt>
                <c:pt idx="4">
                  <c:v>AY2013</c:v>
                </c:pt>
              </c:strCache>
            </c:strRef>
          </c:cat>
          <c:val>
            <c:numRef>
              <c:f>Race!$E$1938:$I$1938</c:f>
              <c:numCache>
                <c:formatCode>#,##0</c:formatCode>
                <c:ptCount val="5"/>
                <c:pt idx="0">
                  <c:v>613</c:v>
                </c:pt>
                <c:pt idx="1">
                  <c:v>799</c:v>
                </c:pt>
                <c:pt idx="2">
                  <c:v>975</c:v>
                </c:pt>
                <c:pt idx="3">
                  <c:v>1004</c:v>
                </c:pt>
                <c:pt idx="4">
                  <c:v>1240</c:v>
                </c:pt>
              </c:numCache>
            </c:numRef>
          </c:val>
        </c:ser>
        <c:ser>
          <c:idx val="3"/>
          <c:order val="3"/>
          <c:tx>
            <c:strRef>
              <c:f>Race!$D$1939</c:f>
              <c:strCache>
                <c:ptCount val="1"/>
                <c:pt idx="0">
                  <c:v>Amer. Indians/ Alaskans Only</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Race!$E$1935:$I$1935</c:f>
              <c:strCache>
                <c:ptCount val="5"/>
                <c:pt idx="0">
                  <c:v>AY2009</c:v>
                </c:pt>
                <c:pt idx="1">
                  <c:v>AY2010</c:v>
                </c:pt>
                <c:pt idx="2">
                  <c:v>AY2011</c:v>
                </c:pt>
                <c:pt idx="3">
                  <c:v>AY2012</c:v>
                </c:pt>
                <c:pt idx="4">
                  <c:v>AY2013</c:v>
                </c:pt>
              </c:strCache>
            </c:strRef>
          </c:cat>
          <c:val>
            <c:numRef>
              <c:f>Race!$E$1939:$I$1939</c:f>
              <c:numCache>
                <c:formatCode>#,##0</c:formatCode>
                <c:ptCount val="5"/>
                <c:pt idx="0">
                  <c:v>329</c:v>
                </c:pt>
                <c:pt idx="1">
                  <c:v>294</c:v>
                </c:pt>
                <c:pt idx="2">
                  <c:v>367</c:v>
                </c:pt>
                <c:pt idx="3">
                  <c:v>317</c:v>
                </c:pt>
                <c:pt idx="4">
                  <c:v>309</c:v>
                </c:pt>
              </c:numCache>
            </c:numRef>
          </c:val>
        </c:ser>
        <c:ser>
          <c:idx val="4"/>
          <c:order val="4"/>
          <c:tx>
            <c:strRef>
              <c:f>Race!$D$1940</c:f>
              <c:strCache>
                <c:ptCount val="1"/>
                <c:pt idx="0">
                  <c:v>Whites Only</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Race!$E$1935:$I$1935</c:f>
              <c:strCache>
                <c:ptCount val="5"/>
                <c:pt idx="0">
                  <c:v>AY2009</c:v>
                </c:pt>
                <c:pt idx="1">
                  <c:v>AY2010</c:v>
                </c:pt>
                <c:pt idx="2">
                  <c:v>AY2011</c:v>
                </c:pt>
                <c:pt idx="3">
                  <c:v>AY2012</c:v>
                </c:pt>
                <c:pt idx="4">
                  <c:v>AY2013</c:v>
                </c:pt>
              </c:strCache>
            </c:strRef>
          </c:cat>
          <c:val>
            <c:numRef>
              <c:f>Race!$E$1940:$I$1940</c:f>
              <c:numCache>
                <c:formatCode>#,##0</c:formatCode>
                <c:ptCount val="5"/>
                <c:pt idx="0">
                  <c:v>22404</c:v>
                </c:pt>
                <c:pt idx="1">
                  <c:v>24704</c:v>
                </c:pt>
                <c:pt idx="2">
                  <c:v>28114</c:v>
                </c:pt>
                <c:pt idx="3">
                  <c:v>26853</c:v>
                </c:pt>
                <c:pt idx="4">
                  <c:v>28379</c:v>
                </c:pt>
              </c:numCache>
            </c:numRef>
          </c:val>
        </c:ser>
        <c:ser>
          <c:idx val="5"/>
          <c:order val="5"/>
          <c:tx>
            <c:strRef>
              <c:f>Race!$D$1941</c:f>
              <c:strCache>
                <c:ptCount val="1"/>
                <c:pt idx="0">
                  <c:v>Hawaiian/ PI Only</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Race!$E$1935:$I$1935</c:f>
              <c:strCache>
                <c:ptCount val="5"/>
                <c:pt idx="0">
                  <c:v>AY2009</c:v>
                </c:pt>
                <c:pt idx="1">
                  <c:v>AY2010</c:v>
                </c:pt>
                <c:pt idx="2">
                  <c:v>AY2011</c:v>
                </c:pt>
                <c:pt idx="3">
                  <c:v>AY2012</c:v>
                </c:pt>
                <c:pt idx="4">
                  <c:v>AY2013</c:v>
                </c:pt>
              </c:strCache>
            </c:strRef>
          </c:cat>
          <c:val>
            <c:numRef>
              <c:f>Race!$E$1941:$I$1941</c:f>
              <c:numCache>
                <c:formatCode>#,##0</c:formatCode>
                <c:ptCount val="5"/>
                <c:pt idx="1">
                  <c:v>22</c:v>
                </c:pt>
                <c:pt idx="2">
                  <c:v>24</c:v>
                </c:pt>
                <c:pt idx="3">
                  <c:v>38</c:v>
                </c:pt>
                <c:pt idx="4">
                  <c:v>29</c:v>
                </c:pt>
              </c:numCache>
            </c:numRef>
          </c:val>
        </c:ser>
        <c:dLbls>
          <c:dLblPos val="outEnd"/>
          <c:showLegendKey val="0"/>
          <c:showVal val="1"/>
          <c:showCatName val="0"/>
          <c:showSerName val="0"/>
          <c:showPercent val="0"/>
          <c:showBubbleSize val="0"/>
        </c:dLbls>
        <c:gapWidth val="150"/>
        <c:axId val="309962952"/>
        <c:axId val="309963344"/>
      </c:barChart>
      <c:catAx>
        <c:axId val="309962952"/>
        <c:scaling>
          <c:orientation val="minMax"/>
        </c:scaling>
        <c:delete val="0"/>
        <c:axPos val="b"/>
        <c:numFmt formatCode="General" sourceLinked="0"/>
        <c:majorTickMark val="out"/>
        <c:minorTickMark val="none"/>
        <c:tickLblPos val="nextTo"/>
        <c:crossAx val="309963344"/>
        <c:crosses val="autoZero"/>
        <c:auto val="1"/>
        <c:lblAlgn val="ctr"/>
        <c:lblOffset val="100"/>
        <c:noMultiLvlLbl val="0"/>
      </c:catAx>
      <c:valAx>
        <c:axId val="309963344"/>
        <c:scaling>
          <c:orientation val="minMax"/>
          <c:max val="40000"/>
        </c:scaling>
        <c:delete val="0"/>
        <c:axPos val="l"/>
        <c:majorGridlines/>
        <c:numFmt formatCode="#,##0" sourceLinked="1"/>
        <c:majorTickMark val="out"/>
        <c:minorTickMark val="none"/>
        <c:tickLblPos val="nextTo"/>
        <c:crossAx val="309962952"/>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1-Year Fall-to-Fall Retention Rates for Cohort Students: Last 5 Years</a:t>
            </a:r>
          </a:p>
        </c:rich>
      </c:tx>
      <c:overlay val="0"/>
    </c:title>
    <c:autoTitleDeleted val="0"/>
    <c:plotArea>
      <c:layout/>
      <c:lineChart>
        <c:grouping val="standard"/>
        <c:varyColors val="0"/>
        <c:ser>
          <c:idx val="0"/>
          <c:order val="0"/>
          <c:tx>
            <c:strRef>
              <c:f>Summary!$O$7</c:f>
              <c:strCache>
                <c:ptCount val="1"/>
                <c:pt idx="0">
                  <c:v>4-Year Universities</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Summary!$P$6:$T$6</c:f>
              <c:strCache>
                <c:ptCount val="5"/>
                <c:pt idx="0">
                  <c:v>2008Fall-2009Fall</c:v>
                </c:pt>
                <c:pt idx="1">
                  <c:v>2009Fall-2010Fall</c:v>
                </c:pt>
                <c:pt idx="2">
                  <c:v>2010Fall-2011Fall</c:v>
                </c:pt>
                <c:pt idx="3">
                  <c:v>2011Fall-2012Fall</c:v>
                </c:pt>
                <c:pt idx="4">
                  <c:v>2012Fall-2013Fall</c:v>
                </c:pt>
              </c:strCache>
            </c:strRef>
          </c:cat>
          <c:val>
            <c:numRef>
              <c:f>Summary!$P$7:$T$7</c:f>
              <c:numCache>
                <c:formatCode>0.0%</c:formatCode>
                <c:ptCount val="5"/>
                <c:pt idx="0">
                  <c:v>0.7</c:v>
                </c:pt>
                <c:pt idx="1">
                  <c:v>0.68799999999999994</c:v>
                </c:pt>
                <c:pt idx="2">
                  <c:v>0.68100000000000005</c:v>
                </c:pt>
                <c:pt idx="3">
                  <c:v>0.68700000000000006</c:v>
                </c:pt>
                <c:pt idx="4">
                  <c:v>0.70099999999999996</c:v>
                </c:pt>
              </c:numCache>
            </c:numRef>
          </c:val>
          <c:smooth val="0"/>
        </c:ser>
        <c:ser>
          <c:idx val="1"/>
          <c:order val="1"/>
          <c:tx>
            <c:strRef>
              <c:f>Summary!$O$8</c:f>
              <c:strCache>
                <c:ptCount val="1"/>
                <c:pt idx="0">
                  <c:v>2-Year Colleges</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Summary!$P$6:$T$6</c:f>
              <c:strCache>
                <c:ptCount val="5"/>
                <c:pt idx="0">
                  <c:v>2008Fall-2009Fall</c:v>
                </c:pt>
                <c:pt idx="1">
                  <c:v>2009Fall-2010Fall</c:v>
                </c:pt>
                <c:pt idx="2">
                  <c:v>2010Fall-2011Fall</c:v>
                </c:pt>
                <c:pt idx="3">
                  <c:v>2011Fall-2012Fall</c:v>
                </c:pt>
                <c:pt idx="4">
                  <c:v>2012Fall-2013Fall</c:v>
                </c:pt>
              </c:strCache>
            </c:strRef>
          </c:cat>
          <c:val>
            <c:numRef>
              <c:f>Summary!$P$8:$T$8</c:f>
              <c:numCache>
                <c:formatCode>0.0%</c:formatCode>
                <c:ptCount val="5"/>
                <c:pt idx="0">
                  <c:v>0.53900000000000003</c:v>
                </c:pt>
                <c:pt idx="1">
                  <c:v>0.50900000000000001</c:v>
                </c:pt>
                <c:pt idx="2">
                  <c:v>0.499</c:v>
                </c:pt>
                <c:pt idx="3">
                  <c:v>0.48699999999999999</c:v>
                </c:pt>
                <c:pt idx="4">
                  <c:v>0.48899999999999999</c:v>
                </c:pt>
              </c:numCache>
            </c:numRef>
          </c:val>
          <c:smooth val="0"/>
        </c:ser>
        <c:ser>
          <c:idx val="2"/>
          <c:order val="2"/>
          <c:tx>
            <c:strRef>
              <c:f>Summary!$O$9</c:f>
              <c:strCache>
                <c:ptCount val="1"/>
                <c:pt idx="0">
                  <c:v>Grand Total</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Summary!$P$6:$T$6</c:f>
              <c:strCache>
                <c:ptCount val="5"/>
                <c:pt idx="0">
                  <c:v>2008Fall-2009Fall</c:v>
                </c:pt>
                <c:pt idx="1">
                  <c:v>2009Fall-2010Fall</c:v>
                </c:pt>
                <c:pt idx="2">
                  <c:v>2010Fall-2011Fall</c:v>
                </c:pt>
                <c:pt idx="3">
                  <c:v>2011Fall-2012Fall</c:v>
                </c:pt>
                <c:pt idx="4">
                  <c:v>2012Fall-2013Fall</c:v>
                </c:pt>
              </c:strCache>
            </c:strRef>
          </c:cat>
          <c:val>
            <c:numRef>
              <c:f>Summary!$P$9:$T$9</c:f>
              <c:numCache>
                <c:formatCode>0.0%</c:formatCode>
                <c:ptCount val="5"/>
                <c:pt idx="0">
                  <c:v>0.64500000000000002</c:v>
                </c:pt>
                <c:pt idx="1">
                  <c:v>0.61699999999999999</c:v>
                </c:pt>
                <c:pt idx="2">
                  <c:v>0.61399999999999999</c:v>
                </c:pt>
                <c:pt idx="3">
                  <c:v>0.61799999999999999</c:v>
                </c:pt>
                <c:pt idx="4">
                  <c:v>0.629</c:v>
                </c:pt>
              </c:numCache>
            </c:numRef>
          </c:val>
          <c:smooth val="0"/>
        </c:ser>
        <c:dLbls>
          <c:showLegendKey val="0"/>
          <c:showVal val="0"/>
          <c:showCatName val="0"/>
          <c:showSerName val="0"/>
          <c:showPercent val="0"/>
          <c:showBubbleSize val="0"/>
        </c:dLbls>
        <c:marker val="1"/>
        <c:smooth val="0"/>
        <c:axId val="309964128"/>
        <c:axId val="309964520"/>
      </c:lineChart>
      <c:catAx>
        <c:axId val="309964128"/>
        <c:scaling>
          <c:orientation val="minMax"/>
        </c:scaling>
        <c:delete val="0"/>
        <c:axPos val="b"/>
        <c:numFmt formatCode="General" sourceLinked="0"/>
        <c:majorTickMark val="out"/>
        <c:minorTickMark val="none"/>
        <c:tickLblPos val="nextTo"/>
        <c:crossAx val="309964520"/>
        <c:crosses val="autoZero"/>
        <c:auto val="1"/>
        <c:lblAlgn val="ctr"/>
        <c:lblOffset val="100"/>
        <c:noMultiLvlLbl val="0"/>
      </c:catAx>
      <c:valAx>
        <c:axId val="309964520"/>
        <c:scaling>
          <c:orientation val="minMax"/>
          <c:min val="0.4"/>
        </c:scaling>
        <c:delete val="0"/>
        <c:axPos val="l"/>
        <c:majorGridlines/>
        <c:numFmt formatCode="0.0%" sourceLinked="1"/>
        <c:majorTickMark val="out"/>
        <c:minorTickMark val="none"/>
        <c:tickLblPos val="nextTo"/>
        <c:crossAx val="309964128"/>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Retention of All Students vs. Remediated Students: </a:t>
            </a:r>
            <a:br>
              <a:rPr lang="en-US" sz="1200" dirty="0"/>
            </a:br>
            <a:r>
              <a:rPr lang="en-US" sz="1200" dirty="0"/>
              <a:t>4-Year Universities</a:t>
            </a:r>
          </a:p>
        </c:rich>
      </c:tx>
      <c:overlay val="0"/>
    </c:title>
    <c:autoTitleDeleted val="0"/>
    <c:plotArea>
      <c:layout/>
      <c:barChart>
        <c:barDir val="col"/>
        <c:grouping val="clustered"/>
        <c:varyColors val="0"/>
        <c:ser>
          <c:idx val="0"/>
          <c:order val="0"/>
          <c:tx>
            <c:strRef>
              <c:f>Summary!$D$192</c:f>
              <c:strCache>
                <c:ptCount val="1"/>
                <c:pt idx="0">
                  <c:v>All Students</c:v>
                </c:pt>
              </c:strCache>
            </c:strRef>
          </c:tx>
          <c:invertIfNegative val="0"/>
          <c:dLbls>
            <c:dLbl>
              <c:idx val="4"/>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Summary!$C$193:$C$197</c:f>
              <c:strCache>
                <c:ptCount val="5"/>
                <c:pt idx="0">
                  <c:v>1-Year</c:v>
                </c:pt>
                <c:pt idx="1">
                  <c:v>2-Year</c:v>
                </c:pt>
                <c:pt idx="2">
                  <c:v>3-Year</c:v>
                </c:pt>
                <c:pt idx="3">
                  <c:v>4-Year</c:v>
                </c:pt>
                <c:pt idx="4">
                  <c:v>5-Year</c:v>
                </c:pt>
              </c:strCache>
            </c:strRef>
          </c:cat>
          <c:val>
            <c:numRef>
              <c:f>Summary!$D$193:$D$197</c:f>
              <c:numCache>
                <c:formatCode>0.0%</c:formatCode>
                <c:ptCount val="5"/>
                <c:pt idx="0">
                  <c:v>0.70099999999999996</c:v>
                </c:pt>
                <c:pt idx="1">
                  <c:v>0.56899999999999995</c:v>
                </c:pt>
                <c:pt idx="2">
                  <c:v>0.496</c:v>
                </c:pt>
                <c:pt idx="3">
                  <c:v>0.27300000000000002</c:v>
                </c:pt>
                <c:pt idx="4">
                  <c:v>0.13500000000000001</c:v>
                </c:pt>
              </c:numCache>
            </c:numRef>
          </c:val>
        </c:ser>
        <c:ser>
          <c:idx val="1"/>
          <c:order val="1"/>
          <c:tx>
            <c:strRef>
              <c:f>Summary!$E$192</c:f>
              <c:strCache>
                <c:ptCount val="1"/>
                <c:pt idx="0">
                  <c:v>Remediated Students</c:v>
                </c:pt>
              </c:strCache>
            </c:strRef>
          </c:tx>
          <c:invertIfNegative val="0"/>
          <c:dLbls>
            <c:dLbl>
              <c:idx val="0"/>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71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222222222222324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7777559055118112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Summary!$C$193:$C$197</c:f>
              <c:strCache>
                <c:ptCount val="5"/>
                <c:pt idx="0">
                  <c:v>1-Year</c:v>
                </c:pt>
                <c:pt idx="1">
                  <c:v>2-Year</c:v>
                </c:pt>
                <c:pt idx="2">
                  <c:v>3-Year</c:v>
                </c:pt>
                <c:pt idx="3">
                  <c:v>4-Year</c:v>
                </c:pt>
                <c:pt idx="4">
                  <c:v>5-Year</c:v>
                </c:pt>
              </c:strCache>
            </c:strRef>
          </c:cat>
          <c:val>
            <c:numRef>
              <c:f>Summary!$E$193:$E$197</c:f>
              <c:numCache>
                <c:formatCode>0.0%</c:formatCode>
                <c:ptCount val="5"/>
                <c:pt idx="0">
                  <c:v>0.54900000000000004</c:v>
                </c:pt>
                <c:pt idx="1">
                  <c:v>0.378</c:v>
                </c:pt>
                <c:pt idx="2">
                  <c:v>0.30399999999999999</c:v>
                </c:pt>
                <c:pt idx="3">
                  <c:v>0.22900000000000001</c:v>
                </c:pt>
                <c:pt idx="4">
                  <c:v>0.125</c:v>
                </c:pt>
              </c:numCache>
            </c:numRef>
          </c:val>
        </c:ser>
        <c:dLbls>
          <c:showLegendKey val="0"/>
          <c:showVal val="0"/>
          <c:showCatName val="0"/>
          <c:showSerName val="0"/>
          <c:showPercent val="0"/>
          <c:showBubbleSize val="0"/>
        </c:dLbls>
        <c:gapWidth val="150"/>
        <c:axId val="309965304"/>
        <c:axId val="309965696"/>
      </c:barChart>
      <c:catAx>
        <c:axId val="309965304"/>
        <c:scaling>
          <c:orientation val="minMax"/>
        </c:scaling>
        <c:delete val="0"/>
        <c:axPos val="b"/>
        <c:numFmt formatCode="General" sourceLinked="0"/>
        <c:majorTickMark val="out"/>
        <c:minorTickMark val="none"/>
        <c:tickLblPos val="nextTo"/>
        <c:crossAx val="309965696"/>
        <c:crosses val="autoZero"/>
        <c:auto val="1"/>
        <c:lblAlgn val="ctr"/>
        <c:lblOffset val="100"/>
        <c:noMultiLvlLbl val="0"/>
      </c:catAx>
      <c:valAx>
        <c:axId val="309965696"/>
        <c:scaling>
          <c:orientation val="minMax"/>
        </c:scaling>
        <c:delete val="0"/>
        <c:axPos val="l"/>
        <c:majorGridlines/>
        <c:numFmt formatCode="0.0%" sourceLinked="1"/>
        <c:majorTickMark val="out"/>
        <c:minorTickMark val="none"/>
        <c:tickLblPos val="nextTo"/>
        <c:crossAx val="309965304"/>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Retention of All Students vs. Remediated Students: </a:t>
            </a:r>
            <a:br>
              <a:rPr lang="en-US" sz="1200" dirty="0"/>
            </a:br>
            <a:r>
              <a:rPr lang="en-US" sz="1200" dirty="0"/>
              <a:t>2-Year Colleges</a:t>
            </a:r>
          </a:p>
        </c:rich>
      </c:tx>
      <c:overlay val="0"/>
    </c:title>
    <c:autoTitleDeleted val="0"/>
    <c:plotArea>
      <c:layout/>
      <c:barChart>
        <c:barDir val="col"/>
        <c:grouping val="clustered"/>
        <c:varyColors val="0"/>
        <c:ser>
          <c:idx val="0"/>
          <c:order val="0"/>
          <c:tx>
            <c:strRef>
              <c:f>Summary!$D$201</c:f>
              <c:strCache>
                <c:ptCount val="1"/>
                <c:pt idx="0">
                  <c:v>All Students</c:v>
                </c:pt>
              </c:strCache>
            </c:strRef>
          </c:tx>
          <c:invertIfNegative val="0"/>
          <c:dLbls>
            <c:dLbl>
              <c:idx val="0"/>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88888888888888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Summary!$C$202:$C$206</c:f>
              <c:strCache>
                <c:ptCount val="5"/>
                <c:pt idx="0">
                  <c:v>1-Year</c:v>
                </c:pt>
                <c:pt idx="1">
                  <c:v>2-Year</c:v>
                </c:pt>
                <c:pt idx="2">
                  <c:v>3-Year</c:v>
                </c:pt>
                <c:pt idx="3">
                  <c:v>4-Year</c:v>
                </c:pt>
                <c:pt idx="4">
                  <c:v>5-Year</c:v>
                </c:pt>
              </c:strCache>
            </c:strRef>
          </c:cat>
          <c:val>
            <c:numRef>
              <c:f>Summary!$D$202:$D$206</c:f>
              <c:numCache>
                <c:formatCode>0.0%</c:formatCode>
                <c:ptCount val="5"/>
                <c:pt idx="0">
                  <c:v>0.48899999999999999</c:v>
                </c:pt>
                <c:pt idx="1">
                  <c:v>0.26</c:v>
                </c:pt>
                <c:pt idx="2">
                  <c:v>0.14799999999999999</c:v>
                </c:pt>
                <c:pt idx="3">
                  <c:v>8.4000000000000005E-2</c:v>
                </c:pt>
                <c:pt idx="4">
                  <c:v>6.5000000000000002E-2</c:v>
                </c:pt>
              </c:numCache>
            </c:numRef>
          </c:val>
        </c:ser>
        <c:ser>
          <c:idx val="1"/>
          <c:order val="1"/>
          <c:tx>
            <c:strRef>
              <c:f>Summary!$E$201</c:f>
              <c:strCache>
                <c:ptCount val="1"/>
                <c:pt idx="0">
                  <c:v>Remediated Students</c:v>
                </c:pt>
              </c:strCache>
            </c:strRef>
          </c:tx>
          <c:invertIfNegative val="0"/>
          <c:dLbls>
            <c:dLbl>
              <c:idx val="0"/>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71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222222222222324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7777559055118112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Summary!$C$202:$C$206</c:f>
              <c:strCache>
                <c:ptCount val="5"/>
                <c:pt idx="0">
                  <c:v>1-Year</c:v>
                </c:pt>
                <c:pt idx="1">
                  <c:v>2-Year</c:v>
                </c:pt>
                <c:pt idx="2">
                  <c:v>3-Year</c:v>
                </c:pt>
                <c:pt idx="3">
                  <c:v>4-Year</c:v>
                </c:pt>
                <c:pt idx="4">
                  <c:v>5-Year</c:v>
                </c:pt>
              </c:strCache>
            </c:strRef>
          </c:cat>
          <c:val>
            <c:numRef>
              <c:f>Summary!$E$202:$E$206</c:f>
              <c:numCache>
                <c:formatCode>0.0%</c:formatCode>
                <c:ptCount val="5"/>
                <c:pt idx="0">
                  <c:v>0.44500000000000001</c:v>
                </c:pt>
                <c:pt idx="1">
                  <c:v>0.26900000000000002</c:v>
                </c:pt>
                <c:pt idx="2">
                  <c:v>0.16600000000000001</c:v>
                </c:pt>
                <c:pt idx="3">
                  <c:v>0.10199999999999999</c:v>
                </c:pt>
                <c:pt idx="4">
                  <c:v>7.0000000000000007E-2</c:v>
                </c:pt>
              </c:numCache>
            </c:numRef>
          </c:val>
        </c:ser>
        <c:dLbls>
          <c:showLegendKey val="0"/>
          <c:showVal val="0"/>
          <c:showCatName val="0"/>
          <c:showSerName val="0"/>
          <c:showPercent val="0"/>
          <c:showBubbleSize val="0"/>
        </c:dLbls>
        <c:gapWidth val="150"/>
        <c:axId val="309966480"/>
        <c:axId val="309966872"/>
      </c:barChart>
      <c:catAx>
        <c:axId val="309966480"/>
        <c:scaling>
          <c:orientation val="minMax"/>
        </c:scaling>
        <c:delete val="0"/>
        <c:axPos val="b"/>
        <c:numFmt formatCode="General" sourceLinked="0"/>
        <c:majorTickMark val="out"/>
        <c:minorTickMark val="none"/>
        <c:tickLblPos val="nextTo"/>
        <c:crossAx val="309966872"/>
        <c:crosses val="autoZero"/>
        <c:auto val="1"/>
        <c:lblAlgn val="ctr"/>
        <c:lblOffset val="100"/>
        <c:noMultiLvlLbl val="0"/>
      </c:catAx>
      <c:valAx>
        <c:axId val="309966872"/>
        <c:scaling>
          <c:orientation val="minMax"/>
        </c:scaling>
        <c:delete val="0"/>
        <c:axPos val="l"/>
        <c:majorGridlines/>
        <c:numFmt formatCode="0.0%" sourceLinked="1"/>
        <c:majorTickMark val="out"/>
        <c:minorTickMark val="none"/>
        <c:tickLblPos val="nextTo"/>
        <c:crossAx val="309966480"/>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Most Recent Retention Rates: Total, Home, Away, and Out-of-State</a:t>
            </a:r>
          </a:p>
        </c:rich>
      </c:tx>
      <c:overlay val="0"/>
    </c:title>
    <c:autoTitleDeleted val="0"/>
    <c:plotArea>
      <c:layout/>
      <c:lineChart>
        <c:grouping val="standard"/>
        <c:varyColors val="0"/>
        <c:ser>
          <c:idx val="0"/>
          <c:order val="0"/>
          <c:tx>
            <c:strRef>
              <c:f>Summary3!$X$21</c:f>
              <c:strCache>
                <c:ptCount val="1"/>
                <c:pt idx="0">
                  <c:v>Total</c:v>
                </c:pt>
              </c:strCache>
            </c:strRef>
          </c:tx>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Summary3!$W$22:$W$25</c:f>
              <c:strCache>
                <c:ptCount val="4"/>
                <c:pt idx="0">
                  <c:v>1-Year</c:v>
                </c:pt>
                <c:pt idx="1">
                  <c:v>2-Year</c:v>
                </c:pt>
                <c:pt idx="2">
                  <c:v>3-Year</c:v>
                </c:pt>
                <c:pt idx="3">
                  <c:v>4-Year</c:v>
                </c:pt>
              </c:strCache>
            </c:strRef>
          </c:cat>
          <c:val>
            <c:numRef>
              <c:f>Summary3!$X$22:$X$25</c:f>
              <c:numCache>
                <c:formatCode>0.0%</c:formatCode>
                <c:ptCount val="4"/>
                <c:pt idx="0">
                  <c:v>0.69799999999999995</c:v>
                </c:pt>
                <c:pt idx="1">
                  <c:v>0.57399999999999995</c:v>
                </c:pt>
                <c:pt idx="2">
                  <c:v>0.496</c:v>
                </c:pt>
                <c:pt idx="3">
                  <c:v>0.33500000000000002</c:v>
                </c:pt>
              </c:numCache>
            </c:numRef>
          </c:val>
          <c:smooth val="0"/>
        </c:ser>
        <c:ser>
          <c:idx val="1"/>
          <c:order val="1"/>
          <c:tx>
            <c:strRef>
              <c:f>Summary3!$Y$21</c:f>
              <c:strCache>
                <c:ptCount val="1"/>
                <c:pt idx="0">
                  <c:v>Home</c:v>
                </c:pt>
              </c:strCache>
            </c:strRef>
          </c:tx>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Summary3!$W$22:$W$25</c:f>
              <c:strCache>
                <c:ptCount val="4"/>
                <c:pt idx="0">
                  <c:v>1-Year</c:v>
                </c:pt>
                <c:pt idx="1">
                  <c:v>2-Year</c:v>
                </c:pt>
                <c:pt idx="2">
                  <c:v>3-Year</c:v>
                </c:pt>
                <c:pt idx="3">
                  <c:v>4-Year</c:v>
                </c:pt>
              </c:strCache>
            </c:strRef>
          </c:cat>
          <c:val>
            <c:numRef>
              <c:f>Summary3!$Y$22:$Y$25</c:f>
              <c:numCache>
                <c:formatCode>0.0%</c:formatCode>
                <c:ptCount val="4"/>
                <c:pt idx="0">
                  <c:v>0.63</c:v>
                </c:pt>
                <c:pt idx="1">
                  <c:v>0.47099999999999997</c:v>
                </c:pt>
                <c:pt idx="2">
                  <c:v>0.38</c:v>
                </c:pt>
                <c:pt idx="3">
                  <c:v>0.21099999999999999</c:v>
                </c:pt>
              </c:numCache>
            </c:numRef>
          </c:val>
          <c:smooth val="0"/>
        </c:ser>
        <c:ser>
          <c:idx val="2"/>
          <c:order val="2"/>
          <c:tx>
            <c:strRef>
              <c:f>Summary3!$Z$21</c:f>
              <c:strCache>
                <c:ptCount val="1"/>
                <c:pt idx="0">
                  <c:v>Away</c:v>
                </c:pt>
              </c:strCache>
            </c:strRef>
          </c:tx>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Summary3!$W$22:$W$25</c:f>
              <c:strCache>
                <c:ptCount val="4"/>
                <c:pt idx="0">
                  <c:v>1-Year</c:v>
                </c:pt>
                <c:pt idx="1">
                  <c:v>2-Year</c:v>
                </c:pt>
                <c:pt idx="2">
                  <c:v>3-Year</c:v>
                </c:pt>
                <c:pt idx="3">
                  <c:v>4-Year</c:v>
                </c:pt>
              </c:strCache>
            </c:strRef>
          </c:cat>
          <c:val>
            <c:numRef>
              <c:f>Summary3!$Z$22:$Z$25</c:f>
              <c:numCache>
                <c:formatCode>0.0%</c:formatCode>
                <c:ptCount val="4"/>
                <c:pt idx="0">
                  <c:v>7.0999999999999994E-2</c:v>
                </c:pt>
                <c:pt idx="1">
                  <c:v>0.109</c:v>
                </c:pt>
                <c:pt idx="2">
                  <c:v>0.123</c:v>
                </c:pt>
                <c:pt idx="3">
                  <c:v>0.129</c:v>
                </c:pt>
              </c:numCache>
            </c:numRef>
          </c:val>
          <c:smooth val="0"/>
        </c:ser>
        <c:ser>
          <c:idx val="3"/>
          <c:order val="3"/>
          <c:tx>
            <c:strRef>
              <c:f>Summary3!$AA$21</c:f>
              <c:strCache>
                <c:ptCount val="1"/>
                <c:pt idx="0">
                  <c:v>Out-of-State</c:v>
                </c:pt>
              </c:strCache>
            </c:strRef>
          </c:tx>
          <c:dLbls>
            <c:spPr>
              <a:noFill/>
              <a:ln>
                <a:noFill/>
              </a:ln>
              <a:effectLst/>
            </c:spPr>
            <c:txPr>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Summary3!$W$22:$W$25</c:f>
              <c:strCache>
                <c:ptCount val="4"/>
                <c:pt idx="0">
                  <c:v>1-Year</c:v>
                </c:pt>
                <c:pt idx="1">
                  <c:v>2-Year</c:v>
                </c:pt>
                <c:pt idx="2">
                  <c:v>3-Year</c:v>
                </c:pt>
                <c:pt idx="3">
                  <c:v>4-Year</c:v>
                </c:pt>
              </c:strCache>
            </c:strRef>
          </c:cat>
          <c:val>
            <c:numRef>
              <c:f>Summary3!$AA$22:$AA$25</c:f>
              <c:numCache>
                <c:formatCode>0.0%</c:formatCode>
                <c:ptCount val="4"/>
                <c:pt idx="0">
                  <c:v>3.9482376714724286E-2</c:v>
                </c:pt>
                <c:pt idx="1">
                  <c:v>5.105980616184698E-2</c:v>
                </c:pt>
                <c:pt idx="2">
                  <c:v>5.3915488299015962E-2</c:v>
                </c:pt>
                <c:pt idx="3">
                  <c:v>7.0674356699201427E-2</c:v>
                </c:pt>
              </c:numCache>
            </c:numRef>
          </c:val>
          <c:smooth val="0"/>
        </c:ser>
        <c:dLbls>
          <c:dLblPos val="t"/>
          <c:showLegendKey val="0"/>
          <c:showVal val="1"/>
          <c:showCatName val="0"/>
          <c:showSerName val="0"/>
          <c:showPercent val="0"/>
          <c:showBubbleSize val="0"/>
        </c:dLbls>
        <c:marker val="1"/>
        <c:smooth val="0"/>
        <c:axId val="309967656"/>
        <c:axId val="309968048"/>
      </c:lineChart>
      <c:catAx>
        <c:axId val="309967656"/>
        <c:scaling>
          <c:orientation val="minMax"/>
        </c:scaling>
        <c:delete val="0"/>
        <c:axPos val="b"/>
        <c:numFmt formatCode="General" sourceLinked="0"/>
        <c:majorTickMark val="out"/>
        <c:minorTickMark val="none"/>
        <c:tickLblPos val="nextTo"/>
        <c:crossAx val="309968048"/>
        <c:crosses val="autoZero"/>
        <c:auto val="1"/>
        <c:lblAlgn val="ctr"/>
        <c:lblOffset val="100"/>
        <c:noMultiLvlLbl val="0"/>
      </c:catAx>
      <c:valAx>
        <c:axId val="309968048"/>
        <c:scaling>
          <c:orientation val="minMax"/>
        </c:scaling>
        <c:delete val="0"/>
        <c:axPos val="l"/>
        <c:majorGridlines/>
        <c:numFmt formatCode="0.0%" sourceLinked="1"/>
        <c:majorTickMark val="out"/>
        <c:minorTickMark val="none"/>
        <c:tickLblPos val="nextTo"/>
        <c:txPr>
          <a:bodyPr/>
          <a:lstStyle/>
          <a:p>
            <a:pPr>
              <a:defRPr sz="1200"/>
            </a:pPr>
            <a:endParaRPr lang="en-US"/>
          </a:p>
        </c:txPr>
        <c:crossAx val="309967656"/>
        <c:crosses val="autoZero"/>
        <c:crossBetween val="between"/>
      </c:valAx>
    </c:plotArea>
    <c:legend>
      <c:legendPos val="b"/>
      <c:overlay val="0"/>
      <c:txPr>
        <a:bodyPr/>
        <a:lstStyle/>
        <a:p>
          <a:pPr>
            <a:defRPr sz="1200"/>
          </a:pPr>
          <a:endParaRPr lang="en-US"/>
        </a:p>
      </c:txPr>
    </c:legend>
    <c:plotVisOnly val="1"/>
    <c:dispBlanksAs val="gap"/>
    <c:showDLblsOverMax val="0"/>
  </c:chart>
  <c:spPr>
    <a:ln>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Graduation Rates for 4-Year Universities: </a:t>
            </a:r>
            <a:r>
              <a:rPr lang="en-US" sz="1200" dirty="0" smtClean="0"/>
              <a:t/>
            </a:r>
            <a:br>
              <a:rPr lang="en-US" sz="1200" dirty="0" smtClean="0"/>
            </a:br>
            <a:r>
              <a:rPr lang="en-US" sz="1200" dirty="0" smtClean="0"/>
              <a:t>Cohorts </a:t>
            </a:r>
            <a:r>
              <a:rPr lang="en-US" sz="1200" dirty="0"/>
              <a:t>2003</a:t>
            </a:r>
            <a:r>
              <a:rPr lang="en-US" sz="1200" baseline="0" dirty="0"/>
              <a:t> Fall-2007 Fall</a:t>
            </a:r>
            <a:endParaRPr lang="en-US" sz="1200" dirty="0"/>
          </a:p>
        </c:rich>
      </c:tx>
      <c:overlay val="0"/>
    </c:title>
    <c:autoTitleDeleted val="0"/>
    <c:plotArea>
      <c:layout/>
      <c:lineChart>
        <c:grouping val="standard"/>
        <c:varyColors val="0"/>
        <c:ser>
          <c:idx val="0"/>
          <c:order val="0"/>
          <c:cat>
            <c:strRef>
              <c:f>'4Yr'!$C$122:$C$126</c:f>
              <c:strCache>
                <c:ptCount val="5"/>
                <c:pt idx="0">
                  <c:v>2003 Fall</c:v>
                </c:pt>
                <c:pt idx="1">
                  <c:v>2004 Fall</c:v>
                </c:pt>
                <c:pt idx="2">
                  <c:v>2005 Fall</c:v>
                </c:pt>
                <c:pt idx="3">
                  <c:v>2006 Fall</c:v>
                </c:pt>
                <c:pt idx="4">
                  <c:v>2007 Fall</c:v>
                </c:pt>
              </c:strCache>
            </c:strRef>
          </c:cat>
          <c:val>
            <c:numRef>
              <c:f>'4Yr'!$D$122:$D$126</c:f>
            </c:numRef>
          </c:val>
          <c:smooth val="0"/>
        </c:ser>
        <c:ser>
          <c:idx val="1"/>
          <c:order val="1"/>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'4Yr'!$C$122:$C$126</c:f>
              <c:strCache>
                <c:ptCount val="5"/>
                <c:pt idx="0">
                  <c:v>2003 Fall</c:v>
                </c:pt>
                <c:pt idx="1">
                  <c:v>2004 Fall</c:v>
                </c:pt>
                <c:pt idx="2">
                  <c:v>2005 Fall</c:v>
                </c:pt>
                <c:pt idx="3">
                  <c:v>2006 Fall</c:v>
                </c:pt>
                <c:pt idx="4">
                  <c:v>2007 Fall</c:v>
                </c:pt>
              </c:strCache>
            </c:strRef>
          </c:cat>
          <c:val>
            <c:numRef>
              <c:f>'4Yr'!$E$122:$E$126</c:f>
              <c:numCache>
                <c:formatCode>0.0%</c:formatCode>
                <c:ptCount val="5"/>
                <c:pt idx="0">
                  <c:v>0.38500000000000001</c:v>
                </c:pt>
                <c:pt idx="1">
                  <c:v>0.38</c:v>
                </c:pt>
                <c:pt idx="2">
                  <c:v>0.39500000000000002</c:v>
                </c:pt>
                <c:pt idx="3">
                  <c:v>0.40799999999999997</c:v>
                </c:pt>
                <c:pt idx="4">
                  <c:v>0.39500000000000002</c:v>
                </c:pt>
              </c:numCache>
            </c:numRef>
          </c:val>
          <c:smooth val="0"/>
        </c:ser>
        <c:dLbls>
          <c:showLegendKey val="0"/>
          <c:showVal val="0"/>
          <c:showCatName val="0"/>
          <c:showSerName val="0"/>
          <c:showPercent val="0"/>
          <c:showBubbleSize val="0"/>
        </c:dLbls>
        <c:marker val="1"/>
        <c:smooth val="0"/>
        <c:axId val="309968832"/>
        <c:axId val="309969224"/>
      </c:lineChart>
      <c:catAx>
        <c:axId val="309968832"/>
        <c:scaling>
          <c:orientation val="minMax"/>
        </c:scaling>
        <c:delete val="0"/>
        <c:axPos val="b"/>
        <c:numFmt formatCode="General" sourceLinked="0"/>
        <c:majorTickMark val="out"/>
        <c:minorTickMark val="none"/>
        <c:tickLblPos val="nextTo"/>
        <c:crossAx val="309969224"/>
        <c:crosses val="autoZero"/>
        <c:auto val="1"/>
        <c:lblAlgn val="ctr"/>
        <c:lblOffset val="100"/>
        <c:noMultiLvlLbl val="0"/>
      </c:catAx>
      <c:valAx>
        <c:axId val="309969224"/>
        <c:scaling>
          <c:orientation val="minMax"/>
          <c:max val="0.45"/>
          <c:min val="0.35000000000000003"/>
        </c:scaling>
        <c:delete val="0"/>
        <c:axPos val="l"/>
        <c:majorGridlines/>
        <c:numFmt formatCode="0.0%" sourceLinked="1"/>
        <c:majorTickMark val="out"/>
        <c:minorTickMark val="none"/>
        <c:tickLblPos val="nextTo"/>
        <c:crossAx val="309968832"/>
        <c:crosses val="autoZero"/>
        <c:crossBetween val="between"/>
        <c:majorUnit val="5.000000000000001E-2"/>
      </c:valAx>
    </c:plotArea>
    <c:plotVisOnly val="1"/>
    <c:dispBlanksAs val="gap"/>
    <c:showDLblsOverMax val="0"/>
  </c:chart>
  <c:spPr>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CAB66D6-F861-4932-9B3E-BA82C7E2CE06}" type="datetimeFigureOut">
              <a:rPr lang="en-US" smtClean="0"/>
              <a:pPr/>
              <a:t>4/25/2014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A55FC2-A243-4DA7-A1AB-303FA66DB6A9}" type="slidenum">
              <a:rPr lang="en-US" smtClean="0"/>
              <a:pPr/>
              <a:t>‹#›</a:t>
            </a:fld>
            <a:endParaRPr lang="en-US" dirty="0"/>
          </a:p>
        </p:txBody>
      </p:sp>
    </p:spTree>
    <p:extLst>
      <p:ext uri="{BB962C8B-B14F-4D97-AF65-F5344CB8AC3E}">
        <p14:creationId xmlns:p14="http://schemas.microsoft.com/office/powerpoint/2010/main" val="66841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0645-ADE7-4CE0-A660-460E4516D22A}" type="datetimeFigureOut">
              <a:rPr lang="en-US" smtClean="0"/>
              <a:pPr/>
              <a:t>4/25/2014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325023-36B1-4611-AC7C-DDB5E2564E12}" type="slidenum">
              <a:rPr lang="en-US" smtClean="0"/>
              <a:pPr/>
              <a:t>‹#›</a:t>
            </a:fld>
            <a:endParaRPr lang="en-US" dirty="0"/>
          </a:p>
        </p:txBody>
      </p:sp>
    </p:spTree>
    <p:extLst>
      <p:ext uri="{BB962C8B-B14F-4D97-AF65-F5344CB8AC3E}">
        <p14:creationId xmlns:p14="http://schemas.microsoft.com/office/powerpoint/2010/main" val="213600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a:t>
            </a:fld>
            <a:endParaRPr lang="en-US" dirty="0"/>
          </a:p>
        </p:txBody>
      </p:sp>
    </p:spTree>
    <p:extLst>
      <p:ext uri="{BB962C8B-B14F-4D97-AF65-F5344CB8AC3E}">
        <p14:creationId xmlns:p14="http://schemas.microsoft.com/office/powerpoint/2010/main" val="12815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14</a:t>
            </a:fld>
            <a:endParaRPr lang="en-US" dirty="0"/>
          </a:p>
        </p:txBody>
      </p:sp>
    </p:spTree>
    <p:extLst>
      <p:ext uri="{BB962C8B-B14F-4D97-AF65-F5344CB8AC3E}">
        <p14:creationId xmlns:p14="http://schemas.microsoft.com/office/powerpoint/2010/main" val="256309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22</a:t>
            </a:fld>
            <a:endParaRPr lang="en-US" dirty="0"/>
          </a:p>
        </p:txBody>
      </p:sp>
    </p:spTree>
    <p:extLst>
      <p:ext uri="{BB962C8B-B14F-4D97-AF65-F5344CB8AC3E}">
        <p14:creationId xmlns:p14="http://schemas.microsoft.com/office/powerpoint/2010/main" val="330331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24</a:t>
            </a:fld>
            <a:endParaRPr lang="en-US" dirty="0"/>
          </a:p>
        </p:txBody>
      </p:sp>
    </p:spTree>
    <p:extLst>
      <p:ext uri="{BB962C8B-B14F-4D97-AF65-F5344CB8AC3E}">
        <p14:creationId xmlns:p14="http://schemas.microsoft.com/office/powerpoint/2010/main" val="365913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  What is the projected date the bonds will be sold?</a:t>
            </a:r>
          </a:p>
          <a:p>
            <a:endParaRPr lang="en-US" dirty="0" smtClean="0"/>
          </a:p>
          <a:p>
            <a:pPr lvl="0"/>
            <a:r>
              <a:rPr lang="en-US" dirty="0" smtClean="0"/>
              <a:t>2.  Please provide a detailed description of the new facility facilities.  Please include the square feet, type of space that will make up the facility and location of the facility on the campus as well as any other relevant    information.  </a:t>
            </a:r>
          </a:p>
          <a:p>
            <a:r>
              <a:rPr lang="en-US" dirty="0" smtClean="0"/>
              <a:t> </a:t>
            </a:r>
          </a:p>
          <a:p>
            <a:r>
              <a:rPr lang="en-US" dirty="0" smtClean="0"/>
              <a:t>3.  Will the bond issue include furnishings?</a:t>
            </a:r>
          </a:p>
          <a:p>
            <a:r>
              <a:rPr lang="en-US" dirty="0" smtClean="0"/>
              <a:t> </a:t>
            </a:r>
          </a:p>
          <a:p>
            <a:pPr lvl="0"/>
            <a:r>
              <a:rPr lang="en-US" dirty="0" smtClean="0"/>
              <a:t>4.  What is the projected start date and completion date for facility? </a:t>
            </a:r>
          </a:p>
          <a:p>
            <a:r>
              <a:rPr lang="en-US" dirty="0" smtClean="0"/>
              <a:t>  </a:t>
            </a:r>
          </a:p>
          <a:p>
            <a:r>
              <a:rPr lang="en-US" dirty="0" smtClean="0"/>
              <a:t>5.   Please list a few programs that will be housed in the facility.</a:t>
            </a:r>
          </a:p>
          <a:p>
            <a:r>
              <a:rPr lang="en-US" dirty="0" smtClean="0"/>
              <a:t>     </a:t>
            </a:r>
          </a:p>
          <a:p>
            <a:r>
              <a:rPr lang="en-US" dirty="0" smtClean="0"/>
              <a:t>6.   Are there any other sources of income being used for this project? (i.e. private gifts)</a:t>
            </a:r>
          </a:p>
          <a:p>
            <a:endParaRPr lang="en-US" dirty="0" smtClean="0"/>
          </a:p>
          <a:p>
            <a:r>
              <a:rPr lang="en-US" dirty="0" smtClean="0"/>
              <a:t>7.  What is the total project cost including all funding sources?  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4491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1.  What is the projected date the bonds will be sold?</a:t>
            </a:r>
          </a:p>
          <a:p>
            <a:endParaRPr lang="en-US" dirty="0"/>
          </a:p>
          <a:p>
            <a:pPr lvl="0"/>
            <a:r>
              <a:rPr lang="en-US" dirty="0"/>
              <a:t>2.  Please provide a detailed description of the new facility facilities.  Please include the square feet, type of space that will make up the facility and location of the facility on the campus as well as any other relevant    information.  </a:t>
            </a:r>
          </a:p>
          <a:p>
            <a:r>
              <a:rPr lang="en-US" dirty="0"/>
              <a:t> </a:t>
            </a:r>
          </a:p>
          <a:p>
            <a:r>
              <a:rPr lang="en-US" dirty="0"/>
              <a:t>3.  Will the bond issue include furnishings?</a:t>
            </a:r>
          </a:p>
          <a:p>
            <a:r>
              <a:rPr lang="en-US" dirty="0"/>
              <a:t> </a:t>
            </a:r>
          </a:p>
          <a:p>
            <a:pPr lvl="0"/>
            <a:r>
              <a:rPr lang="en-US" dirty="0"/>
              <a:t>4.  What is the projected start date and completion date for facility? </a:t>
            </a:r>
          </a:p>
          <a:p>
            <a:r>
              <a:rPr lang="en-US" dirty="0"/>
              <a:t>  </a:t>
            </a:r>
          </a:p>
          <a:p>
            <a:r>
              <a:rPr lang="en-US" dirty="0"/>
              <a:t>5.   Please list a few programs that will be housed in the facility.</a:t>
            </a:r>
          </a:p>
          <a:p>
            <a:r>
              <a:rPr lang="en-US" dirty="0"/>
              <a:t>     </a:t>
            </a:r>
          </a:p>
          <a:p>
            <a:r>
              <a:rPr lang="en-US" dirty="0"/>
              <a:t>6.   Are there any other sources of income being used for this project? (i.e. private gifts</a:t>
            </a:r>
            <a:r>
              <a:rPr lang="en-US" dirty="0" smtClean="0"/>
              <a:t>)</a:t>
            </a:r>
          </a:p>
          <a:p>
            <a:endParaRPr lang="en-US" dirty="0"/>
          </a:p>
          <a:p>
            <a:r>
              <a:rPr lang="en-US" dirty="0" smtClean="0"/>
              <a:t>7</a:t>
            </a:r>
            <a:r>
              <a:rPr lang="en-US" dirty="0"/>
              <a:t>.  What is the total project cost including all funding sources</a:t>
            </a:r>
            <a:r>
              <a:rPr lang="en-US" dirty="0" smtClean="0"/>
              <a:t>?  </a:t>
            </a:r>
            <a:r>
              <a:rPr lang="en-US" dirty="0"/>
              <a:t>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5387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1.  What is the projected date the bonds will be sold?</a:t>
            </a:r>
          </a:p>
          <a:p>
            <a:endParaRPr lang="en-US" dirty="0"/>
          </a:p>
          <a:p>
            <a:pPr lvl="0"/>
            <a:r>
              <a:rPr lang="en-US" dirty="0"/>
              <a:t>2.  Please provide a detailed description of the new facility facilities.  Please include the square feet, type of space that will make up the facility and location of the facility on the campus as well as any other relevant    information.  </a:t>
            </a:r>
          </a:p>
          <a:p>
            <a:r>
              <a:rPr lang="en-US" dirty="0"/>
              <a:t> </a:t>
            </a:r>
          </a:p>
          <a:p>
            <a:r>
              <a:rPr lang="en-US" dirty="0"/>
              <a:t>3.  Will the bond issue include furnishings?</a:t>
            </a:r>
          </a:p>
          <a:p>
            <a:r>
              <a:rPr lang="en-US" dirty="0"/>
              <a:t> </a:t>
            </a:r>
          </a:p>
          <a:p>
            <a:pPr lvl="0"/>
            <a:r>
              <a:rPr lang="en-US" dirty="0"/>
              <a:t>4.  What is the projected start date and completion date for facility? </a:t>
            </a:r>
          </a:p>
          <a:p>
            <a:r>
              <a:rPr lang="en-US" dirty="0"/>
              <a:t>  </a:t>
            </a:r>
          </a:p>
          <a:p>
            <a:r>
              <a:rPr lang="en-US" dirty="0"/>
              <a:t>5.   Please list a few programs that will be housed in the facility.</a:t>
            </a:r>
          </a:p>
          <a:p>
            <a:r>
              <a:rPr lang="en-US" dirty="0"/>
              <a:t>     </a:t>
            </a:r>
          </a:p>
          <a:p>
            <a:r>
              <a:rPr lang="en-US" dirty="0"/>
              <a:t>6.   Are there any other sources of income being used for this project? (i.e. private gifts</a:t>
            </a:r>
            <a:r>
              <a:rPr lang="en-US" dirty="0" smtClean="0"/>
              <a:t>)</a:t>
            </a:r>
          </a:p>
          <a:p>
            <a:endParaRPr lang="en-US" dirty="0"/>
          </a:p>
          <a:p>
            <a:r>
              <a:rPr lang="en-US" dirty="0" smtClean="0"/>
              <a:t>7</a:t>
            </a:r>
            <a:r>
              <a:rPr lang="en-US" dirty="0"/>
              <a:t>.  What is the total project cost including all funding sources</a:t>
            </a:r>
            <a:r>
              <a:rPr lang="en-US" dirty="0" smtClean="0"/>
              <a:t>?  </a:t>
            </a:r>
            <a:r>
              <a:rPr lang="en-US" dirty="0"/>
              <a:t>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87489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D5BDEE-D936-4BAC-88BB-F6E746C7E60C}"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891553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pPr/>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(Source: XXXXX</a:t>
            </a:r>
            <a:r>
              <a:rPr kumimoji="0" lang="en-US"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endParaRPr kumimoji="0" lang="en-US"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85704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3066436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565140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9690987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4/25/2014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16344401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0831937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68110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8741950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22901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9820899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4/25/2014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3692173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4275258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pPr/>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pPr/>
              <a:t>‹#›</a:t>
            </a:fld>
            <a:endParaRPr lang="en-US" dirty="0"/>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598123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0"/>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9495886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0"/>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922994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5402352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251203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algn="r">
              <a:spcBef>
                <a:spcPct val="0"/>
              </a:spcBef>
              <a:defRPr/>
            </a:pPr>
            <a:endParaRPr lang="en-US" b="1" dirty="0">
              <a:solidFill>
                <a:prstClr val="white"/>
              </a:solidFill>
              <a:cs typeface="Times New Roman" pitchFamily="18" charset="0"/>
            </a:endParaRPr>
          </a:p>
        </p:txBody>
      </p:sp>
      <p:sp>
        <p:nvSpPr>
          <p:cNvPr id="4"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75873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1311347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84179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990251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457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3424192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48024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37541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5015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F2B051-72C7-4082-88F9-BFF7F24933B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189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pPr/>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pPr/>
              <a:t>4/25/2014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dirty="0"/>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pPr/>
              <a:t>4/25/2014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15" r:id="rId2"/>
    <p:sldLayoutId id="2147483717" r:id="rId3"/>
    <p:sldLayoutId id="2147483698" r:id="rId4"/>
    <p:sldLayoutId id="2147483699" r:id="rId5"/>
    <p:sldLayoutId id="2147483700" r:id="rId6"/>
    <p:sldLayoutId id="2147483701" r:id="rId7"/>
    <p:sldLayoutId id="2147483709" r:id="rId8"/>
    <p:sldLayoutId id="2147483712" r:id="rId9"/>
    <p:sldLayoutId id="2147483711" r:id="rId10"/>
    <p:sldLayoutId id="2147483716" r:id="rId11"/>
    <p:sldLayoutId id="2147483713" r:id="rId12"/>
    <p:sldLayoutId id="2147483703" r:id="rId13"/>
    <p:sldLayoutId id="2147483704" r:id="rId14"/>
    <p:sldLayoutId id="2147483705" r:id="rId15"/>
    <p:sldLayoutId id="2147483706" r:id="rId16"/>
    <p:sldLayoutId id="2147483707" r:id="rId17"/>
    <p:sldLayoutId id="2147483789" r:id="rId18"/>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4/25/2014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586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AHECB Finance Committee Meeting</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April 25, 2014</a:t>
            </a:r>
            <a:endParaRPr lang="en-US" dirty="0"/>
          </a:p>
          <a:p>
            <a:endParaRPr lang="en-US" dirty="0"/>
          </a:p>
        </p:txBody>
      </p:sp>
    </p:spTree>
    <p:extLst>
      <p:ext uri="{BB962C8B-B14F-4D97-AF65-F5344CB8AC3E}">
        <p14:creationId xmlns:p14="http://schemas.microsoft.com/office/powerpoint/2010/main" val="428865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a:xfrm>
            <a:off x="0" y="1417638"/>
            <a:ext cx="9144000" cy="639048"/>
          </a:xfrm>
        </p:spPr>
        <p:txBody>
          <a:bodyPr/>
          <a:lstStyle/>
          <a:p>
            <a:r>
              <a:rPr lang="en-US" dirty="0" smtClean="0"/>
              <a:t>Needs-based Elements – Four-Year Universities</a:t>
            </a:r>
          </a:p>
          <a:p>
            <a:endParaRPr lang="en-US" dirty="0" smtClean="0"/>
          </a:p>
        </p:txBody>
      </p:sp>
      <p:sp>
        <p:nvSpPr>
          <p:cNvPr id="4" name="TextBox 3"/>
          <p:cNvSpPr txBox="1"/>
          <p:nvPr/>
        </p:nvSpPr>
        <p:spPr>
          <a:xfrm>
            <a:off x="517071" y="2056686"/>
            <a:ext cx="8077200" cy="4893647"/>
          </a:xfrm>
          <a:prstGeom prst="rect">
            <a:avLst/>
          </a:prstGeom>
          <a:noFill/>
        </p:spPr>
        <p:txBody>
          <a:bodyPr wrap="square" rtlCol="0">
            <a:spAutoFit/>
          </a:bodyPr>
          <a:lstStyle/>
          <a:p>
            <a:pPr marL="342900" indent="-342900">
              <a:buFont typeface="Arial" panose="020B0604020202020204" pitchFamily="34" charset="0"/>
              <a:buChar char="•"/>
            </a:pPr>
            <a:r>
              <a:rPr lang="en-US" sz="1900" b="1" dirty="0" smtClean="0">
                <a:latin typeface="Times New Roman" pitchFamily="18" charset="0"/>
                <a:cs typeface="Times New Roman" pitchFamily="18" charset="0"/>
              </a:rPr>
              <a:t>Changes </a:t>
            </a:r>
            <a:r>
              <a:rPr lang="en-US" sz="1900" b="1" dirty="0">
                <a:latin typeface="Times New Roman" pitchFamily="18" charset="0"/>
                <a:cs typeface="Times New Roman" pitchFamily="18" charset="0"/>
              </a:rPr>
              <a:t>for new biennium </a:t>
            </a:r>
            <a:r>
              <a:rPr lang="en-US" sz="1900" b="1" dirty="0" smtClean="0">
                <a:latin typeface="Times New Roman" pitchFamily="18" charset="0"/>
                <a:cs typeface="Times New Roman" pitchFamily="18" charset="0"/>
              </a:rPr>
              <a:t>include inflationary </a:t>
            </a:r>
            <a:r>
              <a:rPr lang="en-US" sz="1900" b="1" dirty="0">
                <a:latin typeface="Times New Roman" pitchFamily="18" charset="0"/>
                <a:cs typeface="Times New Roman" pitchFamily="18" charset="0"/>
              </a:rPr>
              <a:t>adjustments to tuition rates, faculty salaries and to pursue a change in legislation to add a fringe benefits component</a:t>
            </a:r>
          </a:p>
          <a:p>
            <a:endParaRPr lang="en-US" sz="2200" dirty="0" smtClean="0">
              <a:latin typeface="Times New Roman" pitchFamily="18" charset="0"/>
              <a:cs typeface="Times New Roman" pitchFamily="18" charset="0"/>
            </a:endParaRPr>
          </a:p>
          <a:p>
            <a:r>
              <a:rPr lang="en-US" sz="1900" dirty="0" smtClean="0">
                <a:latin typeface="Times New Roman" pitchFamily="18" charset="0"/>
                <a:cs typeface="Times New Roman" pitchFamily="18" charset="0"/>
              </a:rPr>
              <a:t>This </a:t>
            </a:r>
            <a:r>
              <a:rPr lang="en-US" sz="1900" dirty="0">
                <a:latin typeface="Times New Roman" pitchFamily="18" charset="0"/>
                <a:cs typeface="Times New Roman" pitchFamily="18" charset="0"/>
              </a:rPr>
              <a:t>formula provides equal funding for similar levels and disciplines at each university </a:t>
            </a:r>
            <a:r>
              <a:rPr lang="en-US" sz="1900" dirty="0" smtClean="0">
                <a:latin typeface="Times New Roman" pitchFamily="18" charset="0"/>
                <a:cs typeface="Times New Roman" pitchFamily="18" charset="0"/>
              </a:rPr>
              <a:t>and </a:t>
            </a:r>
            <a:r>
              <a:rPr lang="en-US" sz="1900" dirty="0">
                <a:latin typeface="Times New Roman" pitchFamily="18" charset="0"/>
                <a:cs typeface="Times New Roman" pitchFamily="18" charset="0"/>
              </a:rPr>
              <a:t>determines the minimum level of funding needed for each university.  </a:t>
            </a:r>
          </a:p>
          <a:p>
            <a:r>
              <a:rPr lang="en-US" sz="2200" dirty="0">
                <a:latin typeface="Times New Roman" pitchFamily="18" charset="0"/>
                <a:cs typeface="Times New Roman" pitchFamily="18" charset="0"/>
              </a:rPr>
              <a:t> </a:t>
            </a:r>
          </a:p>
          <a:p>
            <a:pPr lvl="0"/>
            <a:r>
              <a:rPr lang="en-US" sz="1900" u="sng" dirty="0">
                <a:latin typeface="Times New Roman" pitchFamily="18" charset="0"/>
                <a:cs typeface="Times New Roman" pitchFamily="18" charset="0"/>
              </a:rPr>
              <a:t>Full-Time Equivalent Faculty</a:t>
            </a:r>
            <a:r>
              <a:rPr lang="en-US" sz="1900" dirty="0">
                <a:latin typeface="Times New Roman" pitchFamily="18" charset="0"/>
                <a:cs typeface="Times New Roman" pitchFamily="18" charset="0"/>
              </a:rPr>
              <a:t>:  	</a:t>
            </a:r>
          </a:p>
          <a:p>
            <a:r>
              <a:rPr lang="en-US" sz="1900" dirty="0" smtClean="0">
                <a:latin typeface="Times New Roman" pitchFamily="18" charset="0"/>
                <a:cs typeface="Times New Roman" pitchFamily="18" charset="0"/>
              </a:rPr>
              <a:t>Faculty </a:t>
            </a:r>
            <a:r>
              <a:rPr lang="en-US" sz="1900" dirty="0">
                <a:latin typeface="Times New Roman" pitchFamily="18" charset="0"/>
                <a:cs typeface="Times New Roman" pitchFamily="18" charset="0"/>
              </a:rPr>
              <a:t>Load Factors (SSCH Required to Produce One FTE Faculty)</a:t>
            </a:r>
          </a:p>
          <a:p>
            <a:r>
              <a:rPr lang="en-US" sz="2200" dirty="0">
                <a:latin typeface="Times New Roman" pitchFamily="18" charset="0"/>
                <a:cs typeface="Times New Roman" pitchFamily="18" charset="0"/>
              </a:rPr>
              <a:t>			</a:t>
            </a:r>
            <a:r>
              <a:rPr lang="en-US" u="sng" dirty="0">
                <a:latin typeface="Times New Roman" pitchFamily="18" charset="0"/>
                <a:cs typeface="Times New Roman" pitchFamily="18" charset="0"/>
              </a:rPr>
              <a:t>Undergraduate</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Graduate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Doctoral</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	</a:t>
            </a:r>
            <a:r>
              <a:rPr lang="en-US" dirty="0" smtClean="0">
                <a:latin typeface="Times New Roman" pitchFamily="18" charset="0"/>
                <a:cs typeface="Times New Roman" pitchFamily="18" charset="0"/>
              </a:rPr>
              <a:t>          645</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175</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130</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II	</a:t>
            </a:r>
            <a:r>
              <a:rPr lang="en-US" dirty="0" smtClean="0">
                <a:latin typeface="Times New Roman" pitchFamily="18" charset="0"/>
                <a:cs typeface="Times New Roman" pitchFamily="18" charset="0"/>
              </a:rPr>
              <a:t>          480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250	   </a:t>
            </a:r>
            <a:r>
              <a:rPr lang="en-US" dirty="0" smtClean="0">
                <a:latin typeface="Times New Roman" pitchFamily="18" charset="0"/>
                <a:cs typeface="Times New Roman" pitchFamily="18" charset="0"/>
              </a:rPr>
              <a:t>	    145</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III	 </a:t>
            </a:r>
            <a:r>
              <a:rPr lang="en-US" dirty="0" smtClean="0">
                <a:latin typeface="Times New Roman" pitchFamily="18" charset="0"/>
                <a:cs typeface="Times New Roman" pitchFamily="18" charset="0"/>
              </a:rPr>
              <a:t>         365</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160	   </a:t>
            </a:r>
            <a:r>
              <a:rPr lang="en-US" dirty="0" smtClean="0">
                <a:latin typeface="Times New Roman" pitchFamily="18" charset="0"/>
                <a:cs typeface="Times New Roman" pitchFamily="18" charset="0"/>
              </a:rPr>
              <a:t>	    120</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IV	 </a:t>
            </a:r>
            <a:r>
              <a:rPr lang="en-US" dirty="0" smtClean="0">
                <a:latin typeface="Times New Roman" pitchFamily="18" charset="0"/>
                <a:cs typeface="Times New Roman" pitchFamily="18" charset="0"/>
              </a:rPr>
              <a:t>         230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102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70</a:t>
            </a:r>
          </a:p>
          <a:p>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32554934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Role and Scope Change Process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524000"/>
            <a:ext cx="8458200" cy="4953000"/>
          </a:xfrm>
        </p:spPr>
        <p:txBody>
          <a:bodyPr/>
          <a:lstStyle/>
          <a:p>
            <a:pPr marL="0" indent="0">
              <a:buNone/>
            </a:pPr>
            <a:endParaRPr lang="en-US" sz="2300" dirty="0" smtClean="0"/>
          </a:p>
          <a:p>
            <a:r>
              <a:rPr lang="en-US" sz="2400" dirty="0" smtClean="0"/>
              <a:t>AHECB approval required for initial higher level degree only.   </a:t>
            </a:r>
          </a:p>
          <a:p>
            <a:pPr marL="0" indent="0">
              <a:buNone/>
            </a:pPr>
            <a:endParaRPr lang="en-US" sz="2400" dirty="0"/>
          </a:p>
          <a:p>
            <a:r>
              <a:rPr lang="en-US" sz="2400" dirty="0" smtClean="0"/>
              <a:t>One external review team for the role and scope change request and the related new program proposal.</a:t>
            </a:r>
          </a:p>
          <a:p>
            <a:pPr marL="0" indent="0">
              <a:buNone/>
            </a:pPr>
            <a:endParaRPr lang="en-US" sz="2400" dirty="0" smtClean="0"/>
          </a:p>
          <a:p>
            <a:r>
              <a:rPr lang="en-US" sz="2400" dirty="0" smtClean="0"/>
              <a:t>AHECB action on new institutional role and scope and new degree program.</a:t>
            </a:r>
            <a:endParaRPr lang="en-US" sz="2400" dirty="0"/>
          </a:p>
          <a:p>
            <a:pPr marL="0" indent="0">
              <a:buNone/>
            </a:pPr>
            <a:endParaRPr lang="en-US" sz="2300" dirty="0" smtClean="0"/>
          </a:p>
        </p:txBody>
      </p:sp>
    </p:spTree>
    <p:extLst>
      <p:ext uri="{BB962C8B-B14F-4D97-AF65-F5344CB8AC3E}">
        <p14:creationId xmlns:p14="http://schemas.microsoft.com/office/powerpoint/2010/main" val="6414059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431087" cy="1981201"/>
          </a:xfrm>
        </p:spPr>
        <p:txBody>
          <a:bodyPr/>
          <a:lstStyle/>
          <a:p>
            <a:r>
              <a:rPr lang="en-US" sz="2800" dirty="0" smtClean="0">
                <a:effectLst>
                  <a:outerShdw blurRad="50800" dist="38100" dir="5400000" algn="t" rotWithShape="0">
                    <a:prstClr val="black">
                      <a:alpha val="40000"/>
                    </a:prstClr>
                  </a:outerShdw>
                </a:effectLst>
              </a:rPr>
              <a:t>Agenda item no. 8:</a:t>
            </a:r>
            <a:br>
              <a:rPr lang="en-US" sz="2800" dirty="0" smtClean="0">
                <a:effectLst>
                  <a:outerShdw blurRad="50800" dist="38100" dir="5400000" algn="t" rotWithShape="0">
                    <a:prstClr val="black">
                      <a:alpha val="40000"/>
                    </a:prstClr>
                  </a:outerShdw>
                </a:effectLst>
              </a:rPr>
            </a:br>
            <a:r>
              <a:rPr lang="en-US" sz="2800" dirty="0" smtClean="0">
                <a:effectLst>
                  <a:outerShdw blurRad="50800" dist="38100" dir="5400000" algn="t" rotWithShape="0">
                    <a:prstClr val="black">
                      <a:alpha val="40000"/>
                    </a:prstClr>
                  </a:outerShdw>
                </a:effectLst>
              </a:rPr>
              <a:t>Arkansas academic challenge scholarship rules and regulations</a:t>
            </a:r>
            <a:endParaRPr lang="en-US" sz="2800" dirty="0">
              <a:effectLst>
                <a:outerShdw blurRad="50800" dist="38100" dir="5400000" algn="t" rotWithShape="0">
                  <a:prstClr val="black">
                    <a:alpha val="40000"/>
                  </a:prstClr>
                </a:outerShdw>
              </a:effectLst>
            </a:endParaRPr>
          </a:p>
        </p:txBody>
      </p:sp>
      <p:sp>
        <p:nvSpPr>
          <p:cNvPr id="3" name="Subtitle 2"/>
          <p:cNvSpPr>
            <a:spLocks noGrp="1"/>
          </p:cNvSpPr>
          <p:nvPr>
            <p:ph type="body" idx="1"/>
          </p:nvPr>
        </p:nvSpPr>
        <p:spPr>
          <a:xfrm>
            <a:off x="685800" y="2667000"/>
            <a:ext cx="7010400" cy="990600"/>
          </a:xfrm>
        </p:spPr>
        <p:txBody>
          <a:bodyPr/>
          <a:lstStyle/>
          <a:p>
            <a:r>
              <a:rPr lang="en-US" dirty="0" smtClean="0">
                <a:solidFill>
                  <a:schemeClr val="accent2"/>
                </a:solidFill>
              </a:rPr>
              <a:t>Janet Lawrence</a:t>
            </a:r>
          </a:p>
          <a:p>
            <a:r>
              <a:rPr lang="en-US" dirty="0" smtClean="0">
                <a:solidFill>
                  <a:schemeClr val="accent2"/>
                </a:solidFill>
              </a:rPr>
              <a:t>General Counsel</a:t>
            </a:r>
          </a:p>
          <a:p>
            <a:endParaRPr lang="en-US" dirty="0"/>
          </a:p>
        </p:txBody>
      </p:sp>
    </p:spTree>
    <p:extLst>
      <p:ext uri="{BB962C8B-B14F-4D97-AF65-F5344CB8AC3E}">
        <p14:creationId xmlns:p14="http://schemas.microsoft.com/office/powerpoint/2010/main" val="30705474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0" y="5029200"/>
            <a:ext cx="2209800" cy="1745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title"/>
          </p:nvPr>
        </p:nvSpPr>
        <p:spPr>
          <a:xfrm>
            <a:off x="0" y="145774"/>
            <a:ext cx="9144000" cy="868362"/>
          </a:xfrm>
          <a:solidFill>
            <a:schemeClr val="accent5"/>
          </a:solidFill>
        </p:spPr>
        <p:txBody>
          <a:bodyPr>
            <a:normAutofit/>
          </a:bodyPr>
          <a:lstStyle/>
          <a:p>
            <a:pPr algn="ctr"/>
            <a:r>
              <a:rPr lang="en-US" sz="4800" dirty="0" smtClean="0">
                <a:solidFill>
                  <a:schemeClr val="bg1"/>
                </a:solidFill>
                <a:effectLst>
                  <a:outerShdw blurRad="50800" dist="38100" dir="5400000" algn="t" rotWithShape="0">
                    <a:prstClr val="black">
                      <a:alpha val="40000"/>
                    </a:prstClr>
                  </a:outerShdw>
                </a:effectLst>
              </a:rPr>
              <a:t>Arkansas Academic Challenge</a:t>
            </a:r>
            <a:endParaRPr lang="en-US" sz="4800" dirty="0">
              <a:solidFill>
                <a:schemeClr val="bg1"/>
              </a:solidFill>
              <a:effectLst>
                <a:outerShdw blurRad="50800" dist="38100" dir="5400000" algn="t" rotWithShape="0">
                  <a:prstClr val="black">
                    <a:alpha val="40000"/>
                  </a:prstClr>
                </a:outerShdw>
              </a:effectLst>
            </a:endParaRPr>
          </a:p>
        </p:txBody>
      </p:sp>
      <p:sp>
        <p:nvSpPr>
          <p:cNvPr id="3" name="Content Placeholder 2"/>
          <p:cNvSpPr>
            <a:spLocks noGrp="1"/>
          </p:cNvSpPr>
          <p:nvPr>
            <p:ph sz="half" idx="2"/>
          </p:nvPr>
        </p:nvSpPr>
        <p:spPr>
          <a:xfrm>
            <a:off x="152400" y="1096962"/>
            <a:ext cx="8915400" cy="5761038"/>
          </a:xfrm>
        </p:spPr>
        <p:txBody>
          <a:bodyPr>
            <a:noAutofit/>
          </a:bodyPr>
          <a:lstStyle/>
          <a:p>
            <a:r>
              <a:rPr lang="en-US" dirty="0" smtClean="0"/>
              <a:t>Changes due to legislative changes in the 2013 regular legislative session.</a:t>
            </a:r>
          </a:p>
          <a:p>
            <a:endParaRPr lang="en-US" sz="2000" dirty="0" smtClean="0"/>
          </a:p>
          <a:p>
            <a:r>
              <a:rPr lang="en-US" dirty="0" smtClean="0"/>
              <a:t>Legislative changes by Acts 234, 1106, 1173, and 1263 of 2013. </a:t>
            </a:r>
          </a:p>
          <a:p>
            <a:endParaRPr lang="en-US" sz="2000" dirty="0" smtClean="0"/>
          </a:p>
          <a:p>
            <a:r>
              <a:rPr lang="en-US" dirty="0" smtClean="0"/>
              <a:t>Changes affected administration and award amounts. </a:t>
            </a:r>
          </a:p>
          <a:p>
            <a:endParaRPr lang="en-US" sz="2000" dirty="0" smtClean="0"/>
          </a:p>
          <a:p>
            <a:r>
              <a:rPr lang="en-US" dirty="0" smtClean="0"/>
              <a:t>Due to the potential of changes to award amounts in future legislative session, the language has been changed to state such and that notification of award amounts will be placed on the ADHE website. </a:t>
            </a:r>
          </a:p>
          <a:p>
            <a:endParaRPr lang="en-US" sz="2000" dirty="0" smtClean="0"/>
          </a:p>
          <a:p>
            <a:r>
              <a:rPr lang="en-US" dirty="0" smtClean="0"/>
              <a:t>Administrative changes included items such as the expansion of the definition for Arkansas resident.</a:t>
            </a:r>
            <a:endParaRPr lang="en-US" dirty="0"/>
          </a:p>
          <a:p>
            <a:endParaRPr lang="en-US" sz="2000" dirty="0"/>
          </a:p>
          <a:p>
            <a:endParaRPr lang="en-US" sz="2100" dirty="0" smtClean="0"/>
          </a:p>
        </p:txBody>
      </p:sp>
    </p:spTree>
    <p:extLst>
      <p:ext uri="{BB962C8B-B14F-4D97-AF65-F5344CB8AC3E}">
        <p14:creationId xmlns:p14="http://schemas.microsoft.com/office/powerpoint/2010/main" val="1928949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smtClean="0"/>
              <a:t>Needs-based Elements – Four-Year Universities</a:t>
            </a:r>
          </a:p>
        </p:txBody>
      </p:sp>
      <p:sp>
        <p:nvSpPr>
          <p:cNvPr id="4" name="TextBox 3"/>
          <p:cNvSpPr txBox="1"/>
          <p:nvPr/>
        </p:nvSpPr>
        <p:spPr>
          <a:xfrm>
            <a:off x="517071" y="2056686"/>
            <a:ext cx="8077200" cy="4139595"/>
          </a:xfrm>
          <a:prstGeom prst="rect">
            <a:avLst/>
          </a:prstGeom>
          <a:noFill/>
        </p:spPr>
        <p:txBody>
          <a:bodyPr wrap="square" rtlCol="0">
            <a:spAutoFit/>
          </a:bodyPr>
          <a:lstStyle/>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total number of FTE faculty needed is determined by dividing the faculty load factors into the SSCH enrollment matrix for each institution’s latest enrollment.  This determines for Arkansas the number of FTE faculty needed at each of the three levels.</a:t>
            </a:r>
          </a:p>
          <a:p>
            <a:pPr lvl="0"/>
            <a:endParaRPr lang="en-US" sz="2400" b="1" dirty="0" smtClean="0">
              <a:latin typeface="Times New Roman" pitchFamily="18" charset="0"/>
              <a:cs typeface="Times New Roman" pitchFamily="18" charset="0"/>
            </a:endParaRPr>
          </a:p>
          <a:p>
            <a:pPr lvl="0"/>
            <a:r>
              <a:rPr lang="en-US" sz="2000" u="sng" dirty="0" smtClean="0">
                <a:latin typeface="Times New Roman" pitchFamily="18" charset="0"/>
                <a:cs typeface="Times New Roman" pitchFamily="18" charset="0"/>
              </a:rPr>
              <a:t>Faculty </a:t>
            </a:r>
            <a:r>
              <a:rPr lang="en-US" sz="2000" u="sng" dirty="0">
                <a:latin typeface="Times New Roman" pitchFamily="18" charset="0"/>
                <a:cs typeface="Times New Roman" pitchFamily="18" charset="0"/>
              </a:rPr>
              <a:t>Salaries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Each </a:t>
            </a:r>
            <a:r>
              <a:rPr lang="en-US" sz="2000" dirty="0">
                <a:latin typeface="Times New Roman" pitchFamily="18" charset="0"/>
                <a:cs typeface="Times New Roman" pitchFamily="18" charset="0"/>
              </a:rPr>
              <a:t>institution receives the same faculty salary amount per its SSCH in the four cost categories and at each level.  Since the other expenditure function computations are a percentage of faculty salaries all institutions receive the same funding recommendation for the same kind of SSCH</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p>
          <a:p>
            <a:pPr lvl="0"/>
            <a:endParaRPr lang="en-US" sz="2400" b="1"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 The 2012-13 SREB faculty salary for each level is inflated to the 2015-17 biennium.</a:t>
            </a:r>
            <a:endParaRPr lang="en-US" sz="1500" dirty="0">
              <a:latin typeface="Times New Roman" pitchFamily="18" charset="0"/>
              <a:cs typeface="Times New Roman" pitchFamily="18" charset="0"/>
            </a:endParaRPr>
          </a:p>
        </p:txBody>
      </p:sp>
    </p:spTree>
    <p:extLst>
      <p:ext uri="{BB962C8B-B14F-4D97-AF65-F5344CB8AC3E}">
        <p14:creationId xmlns:p14="http://schemas.microsoft.com/office/powerpoint/2010/main" val="3345853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a:xfrm>
            <a:off x="0" y="1447800"/>
            <a:ext cx="9144000" cy="685800"/>
          </a:xfrm>
        </p:spPr>
        <p:txBody>
          <a:bodyPr/>
          <a:lstStyle/>
          <a:p>
            <a:r>
              <a:rPr lang="en-US" dirty="0" smtClean="0"/>
              <a:t>Needs-based Elements – Four-Year Universities</a:t>
            </a:r>
          </a:p>
        </p:txBody>
      </p:sp>
      <p:sp>
        <p:nvSpPr>
          <p:cNvPr id="4" name="TextBox 3"/>
          <p:cNvSpPr txBox="1"/>
          <p:nvPr/>
        </p:nvSpPr>
        <p:spPr>
          <a:xfrm>
            <a:off x="517071" y="2056686"/>
            <a:ext cx="8077200" cy="4154984"/>
          </a:xfrm>
          <a:prstGeom prst="rect">
            <a:avLst/>
          </a:prstGeom>
          <a:noFill/>
        </p:spPr>
        <p:txBody>
          <a:bodyPr wrap="square" rtlCol="0">
            <a:spAutoFit/>
          </a:bodyPr>
          <a:lstStyle/>
          <a:p>
            <a:pPr lvl="0"/>
            <a:endParaRPr lang="en-US" sz="2400" b="1"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Proposed Fringe Benefit Rate</a:t>
            </a:r>
            <a:r>
              <a:rPr lang="en-US" sz="2400" dirty="0" smtClean="0">
                <a:latin typeface="Times New Roman" pitchFamily="18" charset="0"/>
                <a:cs typeface="Times New Roman" pitchFamily="18" charset="0"/>
              </a:rPr>
              <a:t>:</a:t>
            </a:r>
            <a:endParaRPr lang="en-US" sz="2400" u="sng" dirty="0" smtClean="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marL="342900" lvl="0" indent="-342900">
              <a:buFont typeface="Arial" panose="020B0604020202020204" pitchFamily="34" charset="0"/>
              <a:buChar char="•"/>
            </a:pPr>
            <a:r>
              <a:rPr lang="en-US" sz="2400" dirty="0" smtClean="0">
                <a:latin typeface="Times New Roman" pitchFamily="18" charset="0"/>
                <a:cs typeface="Times New Roman" pitchFamily="18" charset="0"/>
              </a:rPr>
              <a:t>ADHE </a:t>
            </a:r>
            <a:r>
              <a:rPr lang="en-US" sz="2400" dirty="0">
                <a:latin typeface="Times New Roman" pitchFamily="18" charset="0"/>
                <a:cs typeface="Times New Roman" pitchFamily="18" charset="0"/>
              </a:rPr>
              <a:t>staff </a:t>
            </a:r>
            <a:r>
              <a:rPr lang="en-US" sz="2400" dirty="0" smtClean="0">
                <a:latin typeface="Times New Roman" pitchFamily="18" charset="0"/>
                <a:cs typeface="Times New Roman" pitchFamily="18" charset="0"/>
              </a:rPr>
              <a:t>in consultation with presidents </a:t>
            </a:r>
            <a:r>
              <a:rPr lang="en-US" sz="2400" dirty="0">
                <a:latin typeface="Times New Roman" pitchFamily="18" charset="0"/>
                <a:cs typeface="Times New Roman" pitchFamily="18" charset="0"/>
              </a:rPr>
              <a:t>&amp; chancellors </a:t>
            </a:r>
            <a:r>
              <a:rPr lang="en-US" sz="2400" dirty="0" smtClean="0">
                <a:latin typeface="Times New Roman" pitchFamily="18" charset="0"/>
                <a:cs typeface="Times New Roman" pitchFamily="18" charset="0"/>
              </a:rPr>
              <a:t>recommend </a:t>
            </a:r>
            <a:r>
              <a:rPr lang="en-US" sz="2400" dirty="0">
                <a:latin typeface="Times New Roman" pitchFamily="18" charset="0"/>
                <a:cs typeface="Times New Roman" pitchFamily="18" charset="0"/>
              </a:rPr>
              <a:t>pursuing a change in legislation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add a fringe benefits component to the university model.  </a:t>
            </a:r>
            <a:endParaRPr lang="en-US" sz="2400" dirty="0" smtClean="0">
              <a:latin typeface="Times New Roman" pitchFamily="18" charset="0"/>
              <a:cs typeface="Times New Roman" pitchFamily="18" charset="0"/>
            </a:endParaRPr>
          </a:p>
          <a:p>
            <a:pPr marL="342900" lvl="0" indent="-342900">
              <a:buFont typeface="Arial" panose="020B0604020202020204" pitchFamily="34" charset="0"/>
              <a:buChar char="•"/>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proposed that fringe benefits would be calculated at </a:t>
            </a:r>
            <a:r>
              <a:rPr lang="en-US" sz="2400" dirty="0" smtClean="0">
                <a:latin typeface="Times New Roman" pitchFamily="18" charset="0"/>
                <a:cs typeface="Times New Roman" pitchFamily="18" charset="0"/>
              </a:rPr>
              <a:t>8½%</a:t>
            </a:r>
          </a:p>
          <a:p>
            <a:pPr lvl="1"/>
            <a:r>
              <a:rPr lang="en-US" sz="2400" dirty="0" smtClean="0">
                <a:latin typeface="Times New Roman" pitchFamily="18" charset="0"/>
                <a:cs typeface="Times New Roman" pitchFamily="18" charset="0"/>
              </a:rPr>
              <a:t> - Current matching rate </a:t>
            </a:r>
            <a:r>
              <a:rPr lang="en-US" sz="2400" dirty="0">
                <a:latin typeface="Times New Roman" pitchFamily="18" charset="0"/>
                <a:cs typeface="Times New Roman" pitchFamily="18" charset="0"/>
              </a:rPr>
              <a:t>for social security, Medicare, unemployment and worker’s </a:t>
            </a:r>
            <a:r>
              <a:rPr lang="en-US" sz="2400" dirty="0" smtClean="0">
                <a:latin typeface="Times New Roman" pitchFamily="18" charset="0"/>
                <a:cs typeface="Times New Roman" pitchFamily="18" charset="0"/>
              </a:rPr>
              <a:t>compensation</a:t>
            </a:r>
            <a:endParaRPr lang="en-US" sz="2400" dirty="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83914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smtClean="0"/>
              <a:t>Needs-based Elements – Non-Formula</a:t>
            </a:r>
          </a:p>
        </p:txBody>
      </p:sp>
      <p:sp>
        <p:nvSpPr>
          <p:cNvPr id="4" name="TextBox 3"/>
          <p:cNvSpPr txBox="1"/>
          <p:nvPr/>
        </p:nvSpPr>
        <p:spPr>
          <a:xfrm>
            <a:off x="517071" y="2133600"/>
            <a:ext cx="8077200" cy="1569660"/>
          </a:xfrm>
          <a:prstGeom prst="rect">
            <a:avLst/>
          </a:prstGeom>
          <a:noFill/>
        </p:spPr>
        <p:txBody>
          <a:bodyPr wrap="square" rtlCol="0">
            <a:spAutoFit/>
          </a:bodyPr>
          <a:lstStyle/>
          <a:p>
            <a:pPr lvl="0"/>
            <a:r>
              <a:rPr lang="en-US" sz="2400" dirty="0">
                <a:latin typeface="Times New Roman" pitchFamily="18" charset="0"/>
                <a:cs typeface="Times New Roman" pitchFamily="18" charset="0"/>
              </a:rPr>
              <a:t>The recommendation for new funds for non-formula entities will be developed using a nominal percentage for the continuing level of programs plus programmatic justification for enhancements and/or expansions.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01522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10:</a:t>
            </a:r>
            <a:r>
              <a:rPr lang="en-US" sz="2800" dirty="0"/>
              <a:t/>
            </a:r>
            <a:br>
              <a:rPr lang="en-US" sz="2800" dirty="0"/>
            </a:br>
            <a:r>
              <a:rPr lang="en-US" sz="2800" dirty="0" smtClean="0"/>
              <a:t>performance funding outcomes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Senior Associate Director,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629399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Universities</a:t>
            </a:r>
            <a:endParaRPr lang="en-US" dirty="0"/>
          </a:p>
        </p:txBody>
      </p:sp>
      <p:sp>
        <p:nvSpPr>
          <p:cNvPr id="3" name="Content Placeholder 2"/>
          <p:cNvSpPr>
            <a:spLocks noGrp="1"/>
          </p:cNvSpPr>
          <p:nvPr>
            <p:ph sz="half" idx="10"/>
          </p:nvPr>
        </p:nvSpPr>
        <p:spPr>
          <a:xfrm>
            <a:off x="457200" y="1600200"/>
            <a:ext cx="8229600" cy="4800600"/>
          </a:xfrm>
        </p:spPr>
        <p:txBody>
          <a:bodyPr/>
          <a:lstStyle/>
          <a:p>
            <a:pPr marL="0" indent="0">
              <a:lnSpc>
                <a:spcPct val="90000"/>
              </a:lnSpc>
              <a:buNone/>
            </a:pPr>
            <a:endParaRPr lang="en-US" sz="2500" u="sng" dirty="0" smtClean="0"/>
          </a:p>
          <a:p>
            <a:pPr marL="0" indent="0">
              <a:lnSpc>
                <a:spcPct val="90000"/>
              </a:lnSpc>
              <a:buNone/>
            </a:pPr>
            <a:r>
              <a:rPr lang="en-US" sz="2500" u="sng" dirty="0" smtClean="0"/>
              <a:t>Methodology</a:t>
            </a:r>
          </a:p>
          <a:p>
            <a:pPr>
              <a:lnSpc>
                <a:spcPct val="90000"/>
              </a:lnSpc>
            </a:pPr>
            <a:r>
              <a:rPr lang="en-US" sz="2500" dirty="0" smtClean="0"/>
              <a:t>Total Possible Points = 10</a:t>
            </a:r>
          </a:p>
          <a:p>
            <a:pPr>
              <a:lnSpc>
                <a:spcPct val="90000"/>
              </a:lnSpc>
            </a:pPr>
            <a:r>
              <a:rPr lang="en-US" sz="2500" dirty="0"/>
              <a:t>Minimum Score Requirement = </a:t>
            </a:r>
            <a:r>
              <a:rPr lang="en-US" sz="2500" dirty="0" smtClean="0"/>
              <a:t>6</a:t>
            </a:r>
          </a:p>
          <a:p>
            <a:pPr>
              <a:lnSpc>
                <a:spcPct val="90000"/>
              </a:lnSpc>
            </a:pPr>
            <a:r>
              <a:rPr lang="en-US" sz="2500" dirty="0" smtClean="0"/>
              <a:t>Compensatory </a:t>
            </a:r>
            <a:r>
              <a:rPr lang="en-US" sz="2500" dirty="0"/>
              <a:t>points for percentage of Pell receiving undergraduates may be added to the total points, but cannot increase the total points above 10. </a:t>
            </a:r>
            <a:endParaRPr lang="en-US" sz="2500" dirty="0" smtClean="0"/>
          </a:p>
          <a:p>
            <a:pPr marL="0" indent="0" algn="ctr">
              <a:lnSpc>
                <a:spcPct val="90000"/>
              </a:lnSpc>
              <a:buNone/>
            </a:pPr>
            <a:endParaRPr lang="en-US" sz="2500" dirty="0" smtClean="0"/>
          </a:p>
        </p:txBody>
      </p:sp>
    </p:spTree>
    <p:extLst>
      <p:ext uri="{BB962C8B-B14F-4D97-AF65-F5344CB8AC3E}">
        <p14:creationId xmlns:p14="http://schemas.microsoft.com/office/powerpoint/2010/main" val="203048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Universities</a:t>
            </a:r>
            <a:endParaRPr lang="en-US" dirty="0"/>
          </a:p>
        </p:txBody>
      </p:sp>
      <p:sp>
        <p:nvSpPr>
          <p:cNvPr id="3" name="Content Placeholder 2"/>
          <p:cNvSpPr>
            <a:spLocks noGrp="1"/>
          </p:cNvSpPr>
          <p:nvPr>
            <p:ph sz="half" idx="10"/>
          </p:nvPr>
        </p:nvSpPr>
        <p:spPr>
          <a:xfrm>
            <a:off x="457200" y="1600200"/>
            <a:ext cx="8229600" cy="4953000"/>
          </a:xfrm>
        </p:spPr>
        <p:txBody>
          <a:bodyPr/>
          <a:lstStyle/>
          <a:p>
            <a:pPr>
              <a:lnSpc>
                <a:spcPct val="90000"/>
              </a:lnSpc>
            </a:pPr>
            <a:r>
              <a:rPr lang="en-US" sz="2500" b="1" dirty="0"/>
              <a:t>Mandatory Measures – maximum of 4 points</a:t>
            </a:r>
          </a:p>
          <a:p>
            <a:pPr lvl="1">
              <a:lnSpc>
                <a:spcPct val="90000"/>
              </a:lnSpc>
            </a:pPr>
            <a:r>
              <a:rPr lang="en-US" sz="2000" dirty="0"/>
              <a:t>Bachelor Credentials</a:t>
            </a:r>
          </a:p>
          <a:p>
            <a:pPr lvl="1">
              <a:lnSpc>
                <a:spcPct val="90000"/>
              </a:lnSpc>
            </a:pPr>
            <a:r>
              <a:rPr lang="en-US" sz="2000" dirty="0"/>
              <a:t>Total Credentials</a:t>
            </a:r>
          </a:p>
          <a:p>
            <a:pPr lvl="1">
              <a:lnSpc>
                <a:spcPct val="90000"/>
              </a:lnSpc>
            </a:pPr>
            <a:r>
              <a:rPr lang="en-US" sz="2000" dirty="0"/>
              <a:t>STEM Credentials</a:t>
            </a:r>
          </a:p>
          <a:p>
            <a:pPr lvl="1">
              <a:lnSpc>
                <a:spcPct val="90000"/>
              </a:lnSpc>
            </a:pPr>
            <a:r>
              <a:rPr lang="en-US" sz="2000" dirty="0" smtClean="0"/>
              <a:t>Progression</a:t>
            </a:r>
          </a:p>
          <a:p>
            <a:pPr marL="457200" lvl="1" indent="0">
              <a:lnSpc>
                <a:spcPct val="90000"/>
              </a:lnSpc>
              <a:buNone/>
            </a:pPr>
            <a:endParaRPr lang="en-US" sz="1700" dirty="0"/>
          </a:p>
          <a:p>
            <a:pPr>
              <a:lnSpc>
                <a:spcPct val="90000"/>
              </a:lnSpc>
            </a:pPr>
            <a:r>
              <a:rPr lang="en-US" sz="2500" b="1" dirty="0"/>
              <a:t>Optional Measures – maximum of 6 points</a:t>
            </a:r>
          </a:p>
          <a:p>
            <a:pPr lvl="1">
              <a:lnSpc>
                <a:spcPct val="90000"/>
              </a:lnSpc>
            </a:pPr>
            <a:r>
              <a:rPr lang="en-US" sz="2000" dirty="0"/>
              <a:t>Minority Credentials</a:t>
            </a:r>
          </a:p>
          <a:p>
            <a:pPr lvl="1">
              <a:lnSpc>
                <a:spcPct val="90000"/>
              </a:lnSpc>
            </a:pPr>
            <a:r>
              <a:rPr lang="en-US" sz="2000" dirty="0"/>
              <a:t>Non-Traditional Credentials</a:t>
            </a:r>
          </a:p>
          <a:p>
            <a:pPr lvl="1">
              <a:lnSpc>
                <a:spcPct val="90000"/>
              </a:lnSpc>
            </a:pPr>
            <a:r>
              <a:rPr lang="en-US" sz="2000" dirty="0"/>
              <a:t>Remedial Credentials</a:t>
            </a:r>
          </a:p>
          <a:p>
            <a:pPr lvl="1">
              <a:lnSpc>
                <a:spcPct val="90000"/>
              </a:lnSpc>
            </a:pPr>
            <a:r>
              <a:rPr lang="en-US" sz="2000" dirty="0"/>
              <a:t>Transfer Student Credentials</a:t>
            </a:r>
          </a:p>
          <a:p>
            <a:pPr lvl="1">
              <a:lnSpc>
                <a:spcPct val="90000"/>
              </a:lnSpc>
            </a:pPr>
            <a:r>
              <a:rPr lang="en-US" sz="2000" dirty="0"/>
              <a:t>Course Completion</a:t>
            </a:r>
          </a:p>
          <a:p>
            <a:pPr lvl="1">
              <a:lnSpc>
                <a:spcPct val="90000"/>
              </a:lnSpc>
            </a:pPr>
            <a:r>
              <a:rPr lang="en-US" sz="2000" dirty="0"/>
              <a:t>External Grants &amp; Awards</a:t>
            </a:r>
          </a:p>
          <a:p>
            <a:pPr lvl="1">
              <a:lnSpc>
                <a:spcPct val="90000"/>
              </a:lnSpc>
            </a:pPr>
            <a:r>
              <a:rPr lang="en-US" sz="2000" dirty="0"/>
              <a:t>Regional Economic Needs Credentials</a:t>
            </a:r>
          </a:p>
          <a:p>
            <a:endParaRPr lang="en-US" dirty="0"/>
          </a:p>
        </p:txBody>
      </p:sp>
    </p:spTree>
    <p:extLst>
      <p:ext uri="{BB962C8B-B14F-4D97-AF65-F5344CB8AC3E}">
        <p14:creationId xmlns:p14="http://schemas.microsoft.com/office/powerpoint/2010/main" val="4055276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normAutofit fontScale="90000"/>
          </a:bodyPr>
          <a:lstStyle/>
          <a:p>
            <a:r>
              <a:rPr lang="en-US" b="0" dirty="0" smtClean="0"/>
              <a:t>Universities - Results</a:t>
            </a:r>
            <a:endParaRPr lang="en-US" b="0" dirty="0"/>
          </a:p>
        </p:txBody>
      </p:sp>
      <p:sp>
        <p:nvSpPr>
          <p:cNvPr id="5" name="Content Placeholder 4"/>
          <p:cNvSpPr>
            <a:spLocks noGrp="1"/>
          </p:cNvSpPr>
          <p:nvPr>
            <p:ph sz="half" idx="10"/>
          </p:nvPr>
        </p:nvSpPr>
        <p:spPr/>
        <p:txBody>
          <a:bodyPr/>
          <a:lstStyle/>
          <a:p>
            <a:pPr marL="0" indent="0">
              <a:buNone/>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883922528"/>
              </p:ext>
            </p:extLst>
          </p:nvPr>
        </p:nvGraphicFramePr>
        <p:xfrm>
          <a:off x="304800" y="1066801"/>
          <a:ext cx="8458200" cy="5486400"/>
        </p:xfrm>
        <a:graphic>
          <a:graphicData uri="http://schemas.openxmlformats.org/presentationml/2006/ole">
            <mc:AlternateContent xmlns:mc="http://schemas.openxmlformats.org/markup-compatibility/2006">
              <mc:Choice xmlns:v="urn:schemas-microsoft-com:vml" Requires="v">
                <p:oleObj spid="_x0000_s2139" name="Worksheet" r:id="rId4" imgW="13144399" imgH="8677343" progId="Excel.Sheet.12">
                  <p:embed/>
                </p:oleObj>
              </mc:Choice>
              <mc:Fallback>
                <p:oleObj name="Worksheet" r:id="rId4" imgW="13144399" imgH="8677343" progId="Excel.Sheet.12">
                  <p:embed/>
                  <p:pic>
                    <p:nvPicPr>
                      <p:cNvPr id="0" name=""/>
                      <p:cNvPicPr/>
                      <p:nvPr/>
                    </p:nvPicPr>
                    <p:blipFill>
                      <a:blip r:embed="rId5"/>
                      <a:stretch>
                        <a:fillRect/>
                      </a:stretch>
                    </p:blipFill>
                    <p:spPr>
                      <a:xfrm>
                        <a:off x="304800" y="1066801"/>
                        <a:ext cx="8458200" cy="5486400"/>
                      </a:xfrm>
                      <a:prstGeom prst="rect">
                        <a:avLst/>
                      </a:prstGeom>
                    </p:spPr>
                  </p:pic>
                </p:oleObj>
              </mc:Fallback>
            </mc:AlternateContent>
          </a:graphicData>
        </a:graphic>
      </p:graphicFrame>
    </p:spTree>
    <p:extLst>
      <p:ext uri="{BB962C8B-B14F-4D97-AF65-F5344CB8AC3E}">
        <p14:creationId xmlns:p14="http://schemas.microsoft.com/office/powerpoint/2010/main" val="3136820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Colleges</a:t>
            </a:r>
            <a:endParaRPr lang="en-US" dirty="0"/>
          </a:p>
        </p:txBody>
      </p:sp>
      <p:sp>
        <p:nvSpPr>
          <p:cNvPr id="3" name="Content Placeholder 2"/>
          <p:cNvSpPr>
            <a:spLocks noGrp="1"/>
          </p:cNvSpPr>
          <p:nvPr>
            <p:ph sz="half" idx="10"/>
          </p:nvPr>
        </p:nvSpPr>
        <p:spPr>
          <a:xfrm>
            <a:off x="457200" y="1600200"/>
            <a:ext cx="8229600" cy="4572000"/>
          </a:xfrm>
        </p:spPr>
        <p:txBody>
          <a:bodyPr/>
          <a:lstStyle/>
          <a:p>
            <a:pPr marL="0" indent="0">
              <a:lnSpc>
                <a:spcPct val="90000"/>
              </a:lnSpc>
              <a:buNone/>
            </a:pPr>
            <a:endParaRPr lang="en-US" sz="2500" u="sng" dirty="0" smtClean="0"/>
          </a:p>
          <a:p>
            <a:pPr marL="0" indent="0">
              <a:lnSpc>
                <a:spcPct val="90000"/>
              </a:lnSpc>
              <a:buNone/>
            </a:pPr>
            <a:r>
              <a:rPr lang="en-US" sz="2500" u="sng" dirty="0" smtClean="0"/>
              <a:t>Methodology</a:t>
            </a:r>
          </a:p>
          <a:p>
            <a:pPr>
              <a:lnSpc>
                <a:spcPct val="90000"/>
              </a:lnSpc>
            </a:pPr>
            <a:r>
              <a:rPr lang="en-US" sz="2500" dirty="0" smtClean="0"/>
              <a:t>Total Possible Points = 10</a:t>
            </a:r>
          </a:p>
          <a:p>
            <a:pPr>
              <a:lnSpc>
                <a:spcPct val="90000"/>
              </a:lnSpc>
            </a:pPr>
            <a:r>
              <a:rPr lang="en-US" sz="2500" dirty="0" smtClean="0"/>
              <a:t>Minimum Score Requirement = 6</a:t>
            </a:r>
          </a:p>
          <a:p>
            <a:pPr>
              <a:lnSpc>
                <a:spcPct val="90000"/>
              </a:lnSpc>
            </a:pPr>
            <a:r>
              <a:rPr lang="en-US" sz="2500" dirty="0" smtClean="0"/>
              <a:t>Compares average </a:t>
            </a:r>
            <a:r>
              <a:rPr lang="en-US" sz="2500" dirty="0"/>
              <a:t>of the most recent 3 years to an average of the most recent 5 </a:t>
            </a:r>
            <a:r>
              <a:rPr lang="en-US" sz="2500" dirty="0" smtClean="0"/>
              <a:t>years</a:t>
            </a:r>
          </a:p>
          <a:p>
            <a:pPr>
              <a:lnSpc>
                <a:spcPct val="90000"/>
              </a:lnSpc>
            </a:pPr>
            <a:r>
              <a:rPr lang="en-US" sz="2500" dirty="0" smtClean="0"/>
              <a:t>Compensatory </a:t>
            </a:r>
            <a:r>
              <a:rPr lang="en-US" sz="2500" dirty="0"/>
              <a:t>points for special populations (based on percentage of enrollment</a:t>
            </a:r>
            <a:r>
              <a:rPr lang="en-US" sz="2500" dirty="0" smtClean="0"/>
              <a:t>)  </a:t>
            </a:r>
            <a:endParaRPr lang="en-US" sz="2500" dirty="0"/>
          </a:p>
          <a:p>
            <a:pPr marL="0" indent="0">
              <a:lnSpc>
                <a:spcPct val="90000"/>
              </a:lnSpc>
              <a:buNone/>
            </a:pPr>
            <a:endParaRPr lang="en-US" sz="2500" dirty="0" smtClean="0"/>
          </a:p>
          <a:p>
            <a:pPr marL="0" indent="0" algn="ctr">
              <a:lnSpc>
                <a:spcPct val="90000"/>
              </a:lnSpc>
              <a:buNone/>
            </a:pPr>
            <a:endParaRPr lang="en-US" sz="2500" dirty="0" smtClean="0"/>
          </a:p>
        </p:txBody>
      </p:sp>
    </p:spTree>
    <p:extLst>
      <p:ext uri="{BB962C8B-B14F-4D97-AF65-F5344CB8AC3E}">
        <p14:creationId xmlns:p14="http://schemas.microsoft.com/office/powerpoint/2010/main" val="376086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Colleges</a:t>
            </a:r>
            <a:endParaRPr lang="en-US" dirty="0"/>
          </a:p>
        </p:txBody>
      </p:sp>
      <p:sp>
        <p:nvSpPr>
          <p:cNvPr id="3" name="Content Placeholder 2"/>
          <p:cNvSpPr>
            <a:spLocks noGrp="1"/>
          </p:cNvSpPr>
          <p:nvPr>
            <p:ph sz="half" idx="10"/>
          </p:nvPr>
        </p:nvSpPr>
        <p:spPr>
          <a:xfrm>
            <a:off x="457200" y="1447800"/>
            <a:ext cx="8229600" cy="5105400"/>
          </a:xfrm>
        </p:spPr>
        <p:txBody>
          <a:bodyPr/>
          <a:lstStyle/>
          <a:p>
            <a:pPr>
              <a:lnSpc>
                <a:spcPct val="90000"/>
              </a:lnSpc>
            </a:pPr>
            <a:r>
              <a:rPr lang="en-US" sz="2000" b="1" dirty="0"/>
              <a:t>Mandatory Measures – maximum of </a:t>
            </a:r>
            <a:r>
              <a:rPr lang="en-US" sz="2000" b="1" dirty="0" smtClean="0"/>
              <a:t>6 </a:t>
            </a:r>
            <a:r>
              <a:rPr lang="en-US" sz="2000" b="1" dirty="0"/>
              <a:t>points</a:t>
            </a:r>
          </a:p>
          <a:p>
            <a:pPr lvl="1">
              <a:lnSpc>
                <a:spcPct val="90000"/>
              </a:lnSpc>
            </a:pPr>
            <a:r>
              <a:rPr lang="en-US" sz="1600" dirty="0" smtClean="0"/>
              <a:t>Course Completion</a:t>
            </a:r>
          </a:p>
          <a:p>
            <a:pPr lvl="2">
              <a:lnSpc>
                <a:spcPct val="90000"/>
              </a:lnSpc>
            </a:pPr>
            <a:r>
              <a:rPr lang="en-US" sz="1300" dirty="0" smtClean="0"/>
              <a:t>Remedial</a:t>
            </a:r>
          </a:p>
          <a:p>
            <a:pPr lvl="2">
              <a:lnSpc>
                <a:spcPct val="90000"/>
              </a:lnSpc>
            </a:pPr>
            <a:r>
              <a:rPr lang="en-US" sz="1300" dirty="0" smtClean="0"/>
              <a:t>Non-Remedial</a:t>
            </a:r>
            <a:endParaRPr lang="en-US" sz="1300" dirty="0"/>
          </a:p>
          <a:p>
            <a:pPr lvl="1">
              <a:lnSpc>
                <a:spcPct val="90000"/>
              </a:lnSpc>
            </a:pPr>
            <a:r>
              <a:rPr lang="en-US" sz="1600" dirty="0" smtClean="0"/>
              <a:t>Progression</a:t>
            </a:r>
          </a:p>
          <a:p>
            <a:pPr lvl="1">
              <a:lnSpc>
                <a:spcPct val="90000"/>
              </a:lnSpc>
            </a:pPr>
            <a:r>
              <a:rPr lang="en-US" sz="1600" dirty="0" smtClean="0"/>
              <a:t>Credentials</a:t>
            </a:r>
          </a:p>
          <a:p>
            <a:pPr lvl="2">
              <a:lnSpc>
                <a:spcPct val="90000"/>
              </a:lnSpc>
            </a:pPr>
            <a:r>
              <a:rPr lang="en-US" sz="1300" dirty="0" smtClean="0"/>
              <a:t>Certificates of Proficiency</a:t>
            </a:r>
          </a:p>
          <a:p>
            <a:pPr lvl="2">
              <a:lnSpc>
                <a:spcPct val="90000"/>
              </a:lnSpc>
            </a:pPr>
            <a:r>
              <a:rPr lang="en-US" sz="1300" dirty="0" smtClean="0"/>
              <a:t>Technical Certificates</a:t>
            </a:r>
          </a:p>
          <a:p>
            <a:pPr lvl="2">
              <a:lnSpc>
                <a:spcPct val="90000"/>
              </a:lnSpc>
            </a:pPr>
            <a:r>
              <a:rPr lang="en-US" sz="1300" dirty="0" smtClean="0"/>
              <a:t>Associate Degrees</a:t>
            </a:r>
          </a:p>
          <a:p>
            <a:pPr lvl="2">
              <a:lnSpc>
                <a:spcPct val="90000"/>
              </a:lnSpc>
            </a:pPr>
            <a:r>
              <a:rPr lang="en-US" sz="1300" dirty="0" smtClean="0"/>
              <a:t>Total Credentials (rate)</a:t>
            </a:r>
            <a:endParaRPr lang="en-US" sz="1300" dirty="0"/>
          </a:p>
          <a:p>
            <a:pPr lvl="1">
              <a:lnSpc>
                <a:spcPct val="90000"/>
              </a:lnSpc>
            </a:pPr>
            <a:r>
              <a:rPr lang="en-US" sz="1600" i="1" dirty="0" smtClean="0"/>
              <a:t>Compensatory</a:t>
            </a:r>
          </a:p>
          <a:p>
            <a:pPr lvl="2">
              <a:lnSpc>
                <a:spcPct val="90000"/>
              </a:lnSpc>
            </a:pPr>
            <a:r>
              <a:rPr lang="en-US" sz="1300" i="1" dirty="0" smtClean="0"/>
              <a:t>Low-Income</a:t>
            </a:r>
          </a:p>
          <a:p>
            <a:pPr lvl="2">
              <a:lnSpc>
                <a:spcPct val="90000"/>
              </a:lnSpc>
            </a:pPr>
            <a:r>
              <a:rPr lang="en-US" sz="1300" i="1" dirty="0" smtClean="0"/>
              <a:t>Underprepared</a:t>
            </a:r>
          </a:p>
          <a:p>
            <a:pPr>
              <a:lnSpc>
                <a:spcPct val="90000"/>
              </a:lnSpc>
            </a:pPr>
            <a:r>
              <a:rPr lang="en-US" sz="2000" b="1" dirty="0" smtClean="0"/>
              <a:t>Region/Mission Measures </a:t>
            </a:r>
            <a:r>
              <a:rPr lang="en-US" sz="2000" b="1" dirty="0"/>
              <a:t>– maximum of </a:t>
            </a:r>
            <a:r>
              <a:rPr lang="en-US" sz="2000" b="1" dirty="0" smtClean="0"/>
              <a:t>4 </a:t>
            </a:r>
            <a:r>
              <a:rPr lang="en-US" sz="2000" b="1" dirty="0"/>
              <a:t>points</a:t>
            </a:r>
          </a:p>
          <a:p>
            <a:pPr lvl="1">
              <a:lnSpc>
                <a:spcPct val="90000"/>
              </a:lnSpc>
            </a:pPr>
            <a:r>
              <a:rPr lang="en-US" sz="1600" dirty="0" smtClean="0"/>
              <a:t>STEM </a:t>
            </a:r>
            <a:r>
              <a:rPr lang="en-US" sz="1600" dirty="0"/>
              <a:t>Credentials</a:t>
            </a:r>
          </a:p>
          <a:p>
            <a:pPr lvl="1">
              <a:lnSpc>
                <a:spcPct val="90000"/>
              </a:lnSpc>
            </a:pPr>
            <a:r>
              <a:rPr lang="en-US" sz="1600" dirty="0" smtClean="0"/>
              <a:t>High Demand </a:t>
            </a:r>
            <a:r>
              <a:rPr lang="en-US" sz="1600" dirty="0"/>
              <a:t>Credentials</a:t>
            </a:r>
          </a:p>
          <a:p>
            <a:pPr lvl="1">
              <a:lnSpc>
                <a:spcPct val="90000"/>
              </a:lnSpc>
            </a:pPr>
            <a:r>
              <a:rPr lang="en-US" sz="1600" dirty="0" smtClean="0"/>
              <a:t>Adult </a:t>
            </a:r>
            <a:r>
              <a:rPr lang="en-US" sz="1600" dirty="0"/>
              <a:t>Credentials</a:t>
            </a:r>
          </a:p>
          <a:p>
            <a:pPr lvl="1">
              <a:lnSpc>
                <a:spcPct val="90000"/>
              </a:lnSpc>
            </a:pPr>
            <a:r>
              <a:rPr lang="en-US" sz="1600" dirty="0" smtClean="0"/>
              <a:t>Minority Credentials</a:t>
            </a:r>
          </a:p>
          <a:p>
            <a:pPr lvl="1">
              <a:lnSpc>
                <a:spcPct val="90000"/>
              </a:lnSpc>
            </a:pPr>
            <a:r>
              <a:rPr lang="en-US" sz="1600" dirty="0" smtClean="0"/>
              <a:t>Transfer Students</a:t>
            </a:r>
          </a:p>
          <a:p>
            <a:pPr lvl="1">
              <a:lnSpc>
                <a:spcPct val="90000"/>
              </a:lnSpc>
            </a:pPr>
            <a:r>
              <a:rPr lang="en-US" sz="1600" dirty="0" smtClean="0"/>
              <a:t>Workforce Training</a:t>
            </a:r>
          </a:p>
          <a:p>
            <a:endParaRPr lang="en-US" dirty="0"/>
          </a:p>
        </p:txBody>
      </p:sp>
    </p:spTree>
    <p:extLst>
      <p:ext uri="{BB962C8B-B14F-4D97-AF65-F5344CB8AC3E}">
        <p14:creationId xmlns:p14="http://schemas.microsoft.com/office/powerpoint/2010/main" val="3443299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9</a:t>
            </a:r>
            <a:r>
              <a:rPr lang="en-US" sz="2800" dirty="0" smtClean="0"/>
              <a:t>:</a:t>
            </a:r>
            <a:r>
              <a:rPr lang="en-US" sz="2800" dirty="0"/>
              <a:t/>
            </a:r>
            <a:br>
              <a:rPr lang="en-US" sz="2800" dirty="0"/>
            </a:br>
            <a:r>
              <a:rPr lang="en-US" sz="2800" dirty="0"/>
              <a:t>Funding Formula for the </a:t>
            </a:r>
            <a:br>
              <a:rPr lang="en-US" sz="2800" dirty="0"/>
            </a:br>
            <a:r>
              <a:rPr lang="en-US" sz="2800" dirty="0" smtClean="0"/>
              <a:t>2015-17 </a:t>
            </a:r>
            <a:r>
              <a:rPr lang="en-US" sz="2800" dirty="0"/>
              <a:t>biennium</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Senior Associate Director,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145492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b="0" dirty="0" smtClean="0"/>
              <a:t>Colleges - Results</a:t>
            </a:r>
            <a:endParaRPr lang="en-US" b="0" dirty="0"/>
          </a:p>
        </p:txBody>
      </p:sp>
      <p:sp>
        <p:nvSpPr>
          <p:cNvPr id="3" name="Content Placeholder 2"/>
          <p:cNvSpPr>
            <a:spLocks noGrp="1"/>
          </p:cNvSpPr>
          <p:nvPr>
            <p:ph sz="half" idx="10"/>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72781518"/>
              </p:ext>
            </p:extLst>
          </p:nvPr>
        </p:nvGraphicFramePr>
        <p:xfrm>
          <a:off x="91653" y="914401"/>
          <a:ext cx="8960694" cy="5486400"/>
        </p:xfrm>
        <a:graphic>
          <a:graphicData uri="http://schemas.openxmlformats.org/presentationml/2006/ole">
            <mc:AlternateContent xmlns:mc="http://schemas.openxmlformats.org/markup-compatibility/2006">
              <mc:Choice xmlns:v="urn:schemas-microsoft-com:vml" Requires="v">
                <p:oleObj spid="_x0000_s4187" name="Worksheet" r:id="rId4" imgW="16506743" imgH="9220200" progId="Excel.Sheet.12">
                  <p:embed/>
                </p:oleObj>
              </mc:Choice>
              <mc:Fallback>
                <p:oleObj name="Worksheet" r:id="rId4" imgW="16506743" imgH="9220200" progId="Excel.Sheet.12">
                  <p:embed/>
                  <p:pic>
                    <p:nvPicPr>
                      <p:cNvPr id="0" name=""/>
                      <p:cNvPicPr/>
                      <p:nvPr/>
                    </p:nvPicPr>
                    <p:blipFill>
                      <a:blip r:embed="rId5"/>
                      <a:stretch>
                        <a:fillRect/>
                      </a:stretch>
                    </p:blipFill>
                    <p:spPr>
                      <a:xfrm>
                        <a:off x="91653" y="914401"/>
                        <a:ext cx="8960694" cy="5486400"/>
                      </a:xfrm>
                      <a:prstGeom prst="rect">
                        <a:avLst/>
                      </a:prstGeom>
                    </p:spPr>
                  </p:pic>
                </p:oleObj>
              </mc:Fallback>
            </mc:AlternateContent>
          </a:graphicData>
        </a:graphic>
      </p:graphicFrame>
    </p:spTree>
    <p:extLst>
      <p:ext uri="{BB962C8B-B14F-4D97-AF65-F5344CB8AC3E}">
        <p14:creationId xmlns:p14="http://schemas.microsoft.com/office/powerpoint/2010/main" val="3970739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Impact</a:t>
            </a:r>
            <a:endParaRPr lang="en-US" dirty="0"/>
          </a:p>
        </p:txBody>
      </p:sp>
      <p:sp>
        <p:nvSpPr>
          <p:cNvPr id="3" name="Content Placeholder 2"/>
          <p:cNvSpPr>
            <a:spLocks noGrp="1"/>
          </p:cNvSpPr>
          <p:nvPr>
            <p:ph sz="half" idx="10"/>
          </p:nvPr>
        </p:nvSpPr>
        <p:spPr>
          <a:xfrm>
            <a:off x="457200" y="1447800"/>
            <a:ext cx="8229600" cy="5105400"/>
          </a:xfrm>
        </p:spPr>
        <p:txBody>
          <a:bodyPr/>
          <a:lstStyle/>
          <a:p>
            <a:endParaRPr lang="en-US" sz="1900" dirty="0" smtClean="0"/>
          </a:p>
          <a:p>
            <a:r>
              <a:rPr lang="en-US" sz="1900" dirty="0" smtClean="0"/>
              <a:t>The </a:t>
            </a:r>
            <a:r>
              <a:rPr lang="en-US" sz="1900" dirty="0"/>
              <a:t>implementation of the funding component </a:t>
            </a:r>
            <a:r>
              <a:rPr lang="en-US" sz="1900" dirty="0" smtClean="0"/>
              <a:t>shall </a:t>
            </a:r>
            <a:r>
              <a:rPr lang="en-US" sz="1900" dirty="0"/>
              <a:t>not progress beyond </a:t>
            </a:r>
            <a:r>
              <a:rPr lang="en-US" sz="1900" dirty="0" smtClean="0"/>
              <a:t>10% of an institution’s base funding until all </a:t>
            </a:r>
            <a:r>
              <a:rPr lang="en-US" sz="1900" dirty="0"/>
              <a:t>institutions are funded at </a:t>
            </a:r>
            <a:r>
              <a:rPr lang="en-US" sz="1900" dirty="0" smtClean="0"/>
              <a:t>75% of </a:t>
            </a:r>
            <a:r>
              <a:rPr lang="en-US" sz="1900" dirty="0"/>
              <a:t>needed state </a:t>
            </a:r>
            <a:r>
              <a:rPr lang="en-US" sz="1900" dirty="0" smtClean="0"/>
              <a:t>funding</a:t>
            </a:r>
            <a:endParaRPr lang="en-US" sz="1900" dirty="0"/>
          </a:p>
          <a:p>
            <a:r>
              <a:rPr lang="en-US" sz="1900" dirty="0" smtClean="0"/>
              <a:t>2 institutions did not meet the minimum required score of 6</a:t>
            </a:r>
          </a:p>
          <a:p>
            <a:pPr marL="457200" lvl="1" indent="0">
              <a:buNone/>
            </a:pPr>
            <a:r>
              <a:rPr lang="en-US" dirty="0" smtClean="0"/>
              <a:t>	SAUT:	5.58</a:t>
            </a:r>
            <a:endParaRPr lang="en-US" dirty="0"/>
          </a:p>
          <a:p>
            <a:pPr marL="457200" lvl="1" indent="0">
              <a:buNone/>
            </a:pPr>
            <a:r>
              <a:rPr lang="en-US" dirty="0" smtClean="0"/>
              <a:t>	UCA:	5.78</a:t>
            </a:r>
          </a:p>
          <a:p>
            <a:r>
              <a:rPr lang="en-US" sz="1900" dirty="0" smtClean="0"/>
              <a:t>If budget cuts occur, ADHE will </a:t>
            </a:r>
            <a:r>
              <a:rPr lang="en-US" sz="1900" dirty="0"/>
              <a:t>not further implement the funding component until such time </a:t>
            </a:r>
            <a:r>
              <a:rPr lang="en-US" sz="1900" dirty="0" smtClean="0"/>
              <a:t>funding is restored </a:t>
            </a:r>
            <a:r>
              <a:rPr lang="en-US" sz="1900" dirty="0"/>
              <a:t>to the 2012-2013 fiscal year level</a:t>
            </a:r>
            <a:r>
              <a:rPr lang="en-US" sz="1900" dirty="0" smtClean="0"/>
              <a:t>.</a:t>
            </a:r>
          </a:p>
          <a:p>
            <a:r>
              <a:rPr lang="en-US" sz="1900" dirty="0" smtClean="0"/>
              <a:t>ADHE will work in consultation with the Presidents &amp; Chancellors to develop a Performance Funding Distribution policy that will be presented to the AHECB in July</a:t>
            </a:r>
          </a:p>
          <a:p>
            <a:pPr lvl="1"/>
            <a:r>
              <a:rPr lang="en-US" dirty="0" smtClean="0"/>
              <a:t>Policy will </a:t>
            </a:r>
            <a:r>
              <a:rPr lang="en-US" dirty="0"/>
              <a:t>include methodologies for </a:t>
            </a:r>
            <a:r>
              <a:rPr lang="en-US" dirty="0" smtClean="0"/>
              <a:t>the funding </a:t>
            </a:r>
            <a:r>
              <a:rPr lang="en-US" dirty="0"/>
              <a:t>impact and distribution of performance funds </a:t>
            </a:r>
            <a:endParaRPr lang="en-US" dirty="0" smtClean="0"/>
          </a:p>
          <a:p>
            <a:endParaRPr lang="en-US" dirty="0"/>
          </a:p>
          <a:p>
            <a:pPr marL="457200" lvl="1" indent="0">
              <a:buNone/>
            </a:pPr>
            <a:endParaRPr lang="en-US" dirty="0" smtClean="0"/>
          </a:p>
          <a:p>
            <a:pPr lvl="2"/>
            <a:endParaRPr lang="en-US" dirty="0" smtClean="0"/>
          </a:p>
        </p:txBody>
      </p:sp>
    </p:spTree>
    <p:extLst>
      <p:ext uri="{BB962C8B-B14F-4D97-AF65-F5344CB8AC3E}">
        <p14:creationId xmlns:p14="http://schemas.microsoft.com/office/powerpoint/2010/main" val="4256444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11:</a:t>
            </a:r>
            <a:r>
              <a:rPr lang="en-US" sz="2800" dirty="0"/>
              <a:t/>
            </a:r>
            <a:br>
              <a:rPr lang="en-US" sz="2800" dirty="0"/>
            </a:br>
            <a:r>
              <a:rPr lang="en-US" sz="2800" dirty="0" smtClean="0"/>
              <a:t>Distribution of Mineral lease funds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Callan Callaway</a:t>
            </a:r>
            <a:endParaRPr lang="en-US" sz="9600" dirty="0">
              <a:solidFill>
                <a:schemeClr val="accent2"/>
              </a:solidFill>
            </a:endParaRPr>
          </a:p>
          <a:p>
            <a:r>
              <a:rPr lang="en-US" sz="9600" dirty="0" smtClean="0">
                <a:solidFill>
                  <a:schemeClr val="accent2"/>
                </a:solidFill>
              </a:rPr>
              <a:t>Program Coordinator,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2178401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of Mineral Lease Funds</a:t>
            </a:r>
            <a:endParaRPr lang="en-US" dirty="0"/>
          </a:p>
        </p:txBody>
      </p:sp>
      <p:sp>
        <p:nvSpPr>
          <p:cNvPr id="4" name="Content Placeholder 2"/>
          <p:cNvSpPr>
            <a:spLocks noGrp="1"/>
          </p:cNvSpPr>
          <p:nvPr>
            <p:ph sz="half" idx="10"/>
          </p:nvPr>
        </p:nvSpPr>
        <p:spPr>
          <a:xfrm>
            <a:off x="1314450" y="2057400"/>
            <a:ext cx="6343650" cy="3371850"/>
          </a:xfrm>
        </p:spPr>
        <p:txBody>
          <a:bodyPr>
            <a:noAutofit/>
          </a:bodyPr>
          <a:lstStyle/>
          <a:p>
            <a:pPr>
              <a:lnSpc>
                <a:spcPct val="90000"/>
              </a:lnSpc>
            </a:pPr>
            <a:r>
              <a:rPr lang="en-US" sz="2400" dirty="0"/>
              <a:t>It is recommended that up to </a:t>
            </a:r>
            <a:r>
              <a:rPr lang="en-US" sz="2400" dirty="0" smtClean="0"/>
              <a:t>$750,000 </a:t>
            </a:r>
            <a:r>
              <a:rPr lang="en-US" sz="2400" dirty="0"/>
              <a:t>be allocated (from the H.E. Research Development Fund) to the University of Arkansas, Fayetteville for continuing personal services and operating expenses associated with </a:t>
            </a:r>
            <a:r>
              <a:rPr lang="en-US" sz="2400" dirty="0" smtClean="0"/>
              <a:t>ARE-ON</a:t>
            </a:r>
            <a:r>
              <a:rPr lang="en-US" sz="2400" dirty="0"/>
              <a:t>.</a:t>
            </a:r>
          </a:p>
          <a:p>
            <a:pPr>
              <a:lnSpc>
                <a:spcPct val="90000"/>
              </a:lnSpc>
              <a:buNone/>
            </a:pPr>
            <a:endParaRPr lang="en-US" sz="2400" dirty="0">
              <a:solidFill>
                <a:schemeClr val="accent2"/>
              </a:solidFill>
            </a:endParaRPr>
          </a:p>
          <a:p>
            <a:pPr>
              <a:lnSpc>
                <a:spcPct val="90000"/>
              </a:lnSpc>
            </a:pPr>
            <a:r>
              <a:rPr lang="en-US" sz="2400" dirty="0" smtClean="0"/>
              <a:t>$10,103,725.79 </a:t>
            </a:r>
            <a:r>
              <a:rPr lang="en-US" sz="2400" dirty="0"/>
              <a:t>has been distributed </a:t>
            </a:r>
            <a:r>
              <a:rPr lang="en-US" sz="2400" dirty="0" smtClean="0"/>
              <a:t>since May 2006, the first transfer of funds</a:t>
            </a:r>
            <a:endParaRPr lang="en-US" sz="2400" dirty="0"/>
          </a:p>
          <a:p>
            <a:pPr marL="0" indent="0">
              <a:buNone/>
            </a:pPr>
            <a:endParaRPr lang="en-US" sz="2400" dirty="0">
              <a:solidFill>
                <a:srgbClr val="FF0000"/>
              </a:solidFill>
            </a:endParaRPr>
          </a:p>
          <a:p>
            <a:pPr>
              <a:lnSpc>
                <a:spcPct val="90000"/>
              </a:lnSpc>
            </a:pPr>
            <a:r>
              <a:rPr lang="en-US" sz="2400" dirty="0"/>
              <a:t>The current balance of the Research Development Fund is $610,215.99.</a:t>
            </a:r>
          </a:p>
        </p:txBody>
      </p:sp>
    </p:spTree>
    <p:extLst>
      <p:ext uri="{BB962C8B-B14F-4D97-AF65-F5344CB8AC3E}">
        <p14:creationId xmlns:p14="http://schemas.microsoft.com/office/powerpoint/2010/main" val="782932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12:</a:t>
            </a:r>
            <a:r>
              <a:rPr lang="en-US" sz="2800" dirty="0"/>
              <a:t/>
            </a:r>
            <a:br>
              <a:rPr lang="en-US" sz="2800" dirty="0"/>
            </a:br>
            <a:r>
              <a:rPr lang="en-US" sz="2800" dirty="0"/>
              <a:t>Economic Feasibility of L</a:t>
            </a:r>
            <a:r>
              <a:rPr lang="en-US" sz="2800" dirty="0" smtClean="0"/>
              <a:t>oAn ISSUE for </a:t>
            </a:r>
            <a:r>
              <a:rPr lang="en-US" sz="2800" dirty="0"/>
              <a:t/>
            </a:r>
            <a:br>
              <a:rPr lang="en-US" sz="2800" dirty="0"/>
            </a:br>
            <a:r>
              <a:rPr lang="en-US" sz="2800" dirty="0" smtClean="0"/>
              <a:t>COLLEGE OF THE OUACHITAS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Chandra Robinson</a:t>
            </a:r>
            <a:endParaRPr lang="en-US" sz="9600" dirty="0">
              <a:solidFill>
                <a:schemeClr val="accent2"/>
              </a:solidFill>
            </a:endParaRPr>
          </a:p>
          <a:p>
            <a:r>
              <a:rPr lang="en-US" sz="9600" dirty="0" smtClean="0">
                <a:solidFill>
                  <a:schemeClr val="accent2"/>
                </a:solidFill>
              </a:rPr>
              <a:t>Program Coordinator,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5456237"/>
            <a:ext cx="1733550" cy="13049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1" y="5181600"/>
            <a:ext cx="2641599" cy="1676400"/>
          </a:xfrm>
          <a:prstGeom prst="rect">
            <a:avLst/>
          </a:prstGeom>
        </p:spPr>
      </p:pic>
    </p:spTree>
    <p:extLst>
      <p:ext uri="{BB962C8B-B14F-4D97-AF65-F5344CB8AC3E}">
        <p14:creationId xmlns:p14="http://schemas.microsoft.com/office/powerpoint/2010/main" val="3782899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400"/>
            <a:ext cx="8229600" cy="4495800"/>
          </a:xfrm>
        </p:spPr>
        <p:txBody>
          <a:bodyPr/>
          <a:lstStyle/>
          <a:p>
            <a:pPr>
              <a:lnSpc>
                <a:spcPct val="90000"/>
              </a:lnSpc>
              <a:spcAft>
                <a:spcPts val="600"/>
              </a:spcAft>
            </a:pPr>
            <a:r>
              <a:rPr lang="en-US" sz="2400" dirty="0"/>
              <a:t>College Savings Bond Revolving Loan Fund</a:t>
            </a:r>
          </a:p>
          <a:p>
            <a:pPr>
              <a:lnSpc>
                <a:spcPct val="90000"/>
              </a:lnSpc>
              <a:spcAft>
                <a:spcPts val="600"/>
              </a:spcAft>
            </a:pPr>
            <a:endParaRPr lang="en-US" sz="2400" dirty="0"/>
          </a:p>
          <a:p>
            <a:pPr>
              <a:lnSpc>
                <a:spcPct val="90000"/>
              </a:lnSpc>
              <a:spcAft>
                <a:spcPts val="600"/>
              </a:spcAft>
            </a:pPr>
            <a:r>
              <a:rPr lang="en-US" sz="2400" dirty="0"/>
              <a:t>$</a:t>
            </a:r>
            <a:r>
              <a:rPr lang="en-US" sz="2400" dirty="0" smtClean="0"/>
              <a:t>1 </a:t>
            </a:r>
            <a:r>
              <a:rPr lang="en-US" sz="2400" dirty="0"/>
              <a:t>million for </a:t>
            </a:r>
            <a:r>
              <a:rPr lang="en-US" sz="2400" dirty="0" smtClean="0"/>
              <a:t>15 </a:t>
            </a:r>
            <a:r>
              <a:rPr lang="en-US" sz="2400" dirty="0"/>
              <a:t>years @ a rate not to exceed </a:t>
            </a:r>
            <a:r>
              <a:rPr lang="en-US" sz="2400" dirty="0" smtClean="0"/>
              <a:t>0.24%</a:t>
            </a:r>
            <a:endParaRPr lang="en-US" sz="2400" dirty="0"/>
          </a:p>
          <a:p>
            <a:pPr>
              <a:lnSpc>
                <a:spcPct val="90000"/>
              </a:lnSpc>
              <a:spcAft>
                <a:spcPts val="600"/>
              </a:spcAft>
            </a:pPr>
            <a:endParaRPr lang="en-US" sz="2400" dirty="0"/>
          </a:p>
          <a:p>
            <a:pPr>
              <a:lnSpc>
                <a:spcPct val="90000"/>
              </a:lnSpc>
              <a:spcAft>
                <a:spcPts val="600"/>
              </a:spcAft>
            </a:pPr>
            <a:r>
              <a:rPr lang="en-US" sz="2400" dirty="0"/>
              <a:t>Educational and general purposes</a:t>
            </a:r>
          </a:p>
          <a:p>
            <a:pPr>
              <a:lnSpc>
                <a:spcPct val="90000"/>
              </a:lnSpc>
              <a:spcAft>
                <a:spcPts val="600"/>
              </a:spcAft>
            </a:pPr>
            <a:endParaRPr lang="en-US" sz="2400" dirty="0"/>
          </a:p>
          <a:p>
            <a:pPr>
              <a:lnSpc>
                <a:spcPct val="90000"/>
              </a:lnSpc>
              <a:spcAft>
                <a:spcPts val="600"/>
              </a:spcAft>
            </a:pPr>
            <a:r>
              <a:rPr lang="en-US" sz="2400" dirty="0"/>
              <a:t>Revenue Funding Source: </a:t>
            </a:r>
            <a:r>
              <a:rPr lang="en-US" sz="2400" dirty="0" smtClean="0"/>
              <a:t> Tuition </a:t>
            </a:r>
            <a:r>
              <a:rPr lang="en-US" sz="2400" dirty="0"/>
              <a:t>and Fee Revenue</a:t>
            </a:r>
          </a:p>
          <a:p>
            <a:pPr>
              <a:lnSpc>
                <a:spcPct val="90000"/>
              </a:lnSpc>
              <a:spcAft>
                <a:spcPts val="600"/>
              </a:spcAft>
            </a:pPr>
            <a:endParaRPr lang="en-US" sz="2400" dirty="0"/>
          </a:p>
          <a:p>
            <a:pPr>
              <a:lnSpc>
                <a:spcPct val="90000"/>
              </a:lnSpc>
              <a:spcAft>
                <a:spcPts val="600"/>
              </a:spcAft>
            </a:pPr>
            <a:r>
              <a:rPr lang="en-US" sz="2400" dirty="0"/>
              <a:t>Proceeds will be used for the purchase and renovation of a building for workforce </a:t>
            </a:r>
            <a:r>
              <a:rPr lang="en-US" sz="2400" dirty="0" smtClean="0"/>
              <a:t>training</a:t>
            </a:r>
            <a:endParaRPr lang="en-US" sz="2400" dirty="0"/>
          </a:p>
          <a:p>
            <a:pPr marL="0" indent="0">
              <a:lnSpc>
                <a:spcPct val="90000"/>
              </a:lnSpc>
              <a:spcAft>
                <a:spcPts val="600"/>
              </a:spcAft>
              <a:buNone/>
            </a:pPr>
            <a:endParaRPr lang="en-US" sz="2400" dirty="0"/>
          </a:p>
          <a:p>
            <a:pPr>
              <a:lnSpc>
                <a:spcPct val="90000"/>
              </a:lnSpc>
              <a:buNone/>
            </a:pPr>
            <a:endParaRPr lang="en-US" sz="2400" dirty="0" smtClean="0"/>
          </a:p>
          <a:p>
            <a:pPr>
              <a:lnSpc>
                <a:spcPct val="90000"/>
              </a:lnSpc>
              <a:buNone/>
            </a:pPr>
            <a:endParaRPr lang="en-US" sz="2400" dirty="0" smtClean="0"/>
          </a:p>
        </p:txBody>
      </p:sp>
    </p:spTree>
    <p:extLst>
      <p:ext uri="{BB962C8B-B14F-4D97-AF65-F5344CB8AC3E}">
        <p14:creationId xmlns:p14="http://schemas.microsoft.com/office/powerpoint/2010/main" val="3564977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13:</a:t>
            </a:r>
            <a:r>
              <a:rPr lang="en-US" sz="2800" dirty="0"/>
              <a:t/>
            </a:r>
            <a:br>
              <a:rPr lang="en-US" sz="2800" dirty="0"/>
            </a:br>
            <a:r>
              <a:rPr lang="en-US" sz="2800" dirty="0"/>
              <a:t>Economic Feasibility of </a:t>
            </a:r>
            <a:r>
              <a:rPr lang="en-US" sz="2800" dirty="0" smtClean="0"/>
              <a:t>BOND ISSUE for SOUTH ARKANSAS University </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solidFill>
                  <a:schemeClr val="accent2"/>
                </a:solidFill>
              </a:rPr>
              <a:t>Chandra Robinson</a:t>
            </a:r>
          </a:p>
          <a:p>
            <a:r>
              <a:rPr lang="en-US" sz="9600" dirty="0">
                <a:solidFill>
                  <a:schemeClr val="accent2"/>
                </a:solidFill>
              </a:rPr>
              <a:t>Program Coordinator,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522976"/>
            <a:ext cx="3733800" cy="125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553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400"/>
            <a:ext cx="8229600" cy="4495800"/>
          </a:xfrm>
        </p:spPr>
        <p:txBody>
          <a:bodyPr/>
          <a:lstStyle/>
          <a:p>
            <a:pPr>
              <a:lnSpc>
                <a:spcPct val="90000"/>
              </a:lnSpc>
              <a:spcAft>
                <a:spcPts val="600"/>
              </a:spcAft>
            </a:pPr>
            <a:r>
              <a:rPr lang="en-US" sz="2400" dirty="0" smtClean="0"/>
              <a:t>$10 million for </a:t>
            </a:r>
            <a:r>
              <a:rPr lang="en-US" sz="2400" dirty="0"/>
              <a:t>2</a:t>
            </a:r>
            <a:r>
              <a:rPr lang="en-US" sz="2400" dirty="0" smtClean="0"/>
              <a:t>0 years @ a rate not to exceed </a:t>
            </a:r>
            <a:r>
              <a:rPr lang="en-US" sz="2400" dirty="0"/>
              <a:t>5</a:t>
            </a:r>
            <a:r>
              <a:rPr lang="en-US" sz="2400" dirty="0" smtClean="0"/>
              <a:t>.0%</a:t>
            </a:r>
          </a:p>
          <a:p>
            <a:pPr>
              <a:lnSpc>
                <a:spcPct val="90000"/>
              </a:lnSpc>
              <a:spcAft>
                <a:spcPts val="600"/>
              </a:spcAft>
            </a:pPr>
            <a:endParaRPr lang="en-US" sz="2400" dirty="0" smtClean="0"/>
          </a:p>
          <a:p>
            <a:pPr>
              <a:lnSpc>
                <a:spcPct val="90000"/>
              </a:lnSpc>
              <a:spcAft>
                <a:spcPts val="600"/>
              </a:spcAft>
            </a:pPr>
            <a:r>
              <a:rPr lang="en-US" sz="2400" dirty="0" smtClean="0"/>
              <a:t>Auxiliary purposes</a:t>
            </a:r>
            <a:endParaRPr lang="en-US" sz="2400" dirty="0"/>
          </a:p>
          <a:p>
            <a:pPr>
              <a:lnSpc>
                <a:spcPct val="90000"/>
              </a:lnSpc>
              <a:spcAft>
                <a:spcPts val="600"/>
              </a:spcAft>
            </a:pPr>
            <a:endParaRPr lang="en-US" sz="2400" dirty="0" smtClean="0"/>
          </a:p>
          <a:p>
            <a:pPr>
              <a:lnSpc>
                <a:spcPct val="90000"/>
              </a:lnSpc>
              <a:spcAft>
                <a:spcPts val="600"/>
              </a:spcAft>
            </a:pPr>
            <a:r>
              <a:rPr lang="en-US" sz="2400" dirty="0" smtClean="0"/>
              <a:t>Revenue Funding Source:  Housing Revenue</a:t>
            </a:r>
          </a:p>
          <a:p>
            <a:pPr>
              <a:lnSpc>
                <a:spcPct val="90000"/>
              </a:lnSpc>
              <a:spcAft>
                <a:spcPts val="600"/>
              </a:spcAft>
            </a:pPr>
            <a:endParaRPr lang="en-US" sz="2400" dirty="0" smtClean="0"/>
          </a:p>
          <a:p>
            <a:pPr>
              <a:lnSpc>
                <a:spcPct val="90000"/>
              </a:lnSpc>
              <a:spcAft>
                <a:spcPts val="600"/>
              </a:spcAft>
            </a:pPr>
            <a:r>
              <a:rPr lang="en-US" sz="2400" dirty="0" smtClean="0"/>
              <a:t>Proceeds will be used to purchase </a:t>
            </a:r>
            <a:r>
              <a:rPr lang="en-US" sz="2400" dirty="0"/>
              <a:t>the University Village apartments on the campus of Southern Arkansas University in Magnolia, Arkansas</a:t>
            </a:r>
            <a:endParaRPr lang="en-US" sz="2400" dirty="0" smtClean="0"/>
          </a:p>
          <a:p>
            <a:pPr>
              <a:lnSpc>
                <a:spcPct val="90000"/>
              </a:lnSpc>
              <a:buNone/>
            </a:pPr>
            <a:endParaRPr lang="en-US" sz="2400" dirty="0" smtClean="0"/>
          </a:p>
        </p:txBody>
      </p:sp>
    </p:spTree>
    <p:extLst>
      <p:ext uri="{BB962C8B-B14F-4D97-AF65-F5344CB8AC3E}">
        <p14:creationId xmlns:p14="http://schemas.microsoft.com/office/powerpoint/2010/main" val="2555349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14:</a:t>
            </a:r>
            <a:r>
              <a:rPr lang="en-US" sz="2800" dirty="0"/>
              <a:t/>
            </a:r>
            <a:br>
              <a:rPr lang="en-US" sz="2800" dirty="0"/>
            </a:br>
            <a:r>
              <a:rPr lang="en-US" sz="2800" dirty="0"/>
              <a:t>Economic Feasibility of </a:t>
            </a:r>
            <a:r>
              <a:rPr lang="en-US" sz="2800" dirty="0" smtClean="0"/>
              <a:t>BOND ISSUE for University OF Central Arkansas</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t>Chandra Robinson</a:t>
            </a:r>
          </a:p>
          <a:p>
            <a:r>
              <a:rPr lang="en-US" sz="9600" dirty="0"/>
              <a:t>Program Coordinator, 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descr="S:\IF\MISCELLANEOUS\School Logos\UCA 2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181600"/>
            <a:ext cx="1981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340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400"/>
            <a:ext cx="8229600" cy="4495800"/>
          </a:xfrm>
        </p:spPr>
        <p:txBody>
          <a:bodyPr/>
          <a:lstStyle/>
          <a:p>
            <a:pPr>
              <a:lnSpc>
                <a:spcPct val="90000"/>
              </a:lnSpc>
              <a:spcAft>
                <a:spcPts val="600"/>
              </a:spcAft>
            </a:pPr>
            <a:r>
              <a:rPr lang="en-US" sz="2400" dirty="0" smtClean="0"/>
              <a:t>$13.5 million for </a:t>
            </a:r>
            <a:r>
              <a:rPr lang="en-US" sz="2400" dirty="0"/>
              <a:t>3</a:t>
            </a:r>
            <a:r>
              <a:rPr lang="en-US" sz="2400" dirty="0" smtClean="0"/>
              <a:t>0 years @ a rate not to exceed 5.75%</a:t>
            </a:r>
          </a:p>
          <a:p>
            <a:pPr>
              <a:lnSpc>
                <a:spcPct val="90000"/>
              </a:lnSpc>
              <a:spcAft>
                <a:spcPts val="600"/>
              </a:spcAft>
            </a:pPr>
            <a:endParaRPr lang="en-US" sz="2400" dirty="0" smtClean="0"/>
          </a:p>
          <a:p>
            <a:pPr>
              <a:lnSpc>
                <a:spcPct val="90000"/>
              </a:lnSpc>
              <a:spcAft>
                <a:spcPts val="600"/>
              </a:spcAft>
            </a:pPr>
            <a:r>
              <a:rPr lang="en-US" sz="2400" dirty="0"/>
              <a:t>Educational and general purposes</a:t>
            </a:r>
          </a:p>
          <a:p>
            <a:pPr>
              <a:lnSpc>
                <a:spcPct val="90000"/>
              </a:lnSpc>
              <a:spcAft>
                <a:spcPts val="600"/>
              </a:spcAft>
            </a:pPr>
            <a:endParaRPr lang="en-US" sz="2400" dirty="0" smtClean="0"/>
          </a:p>
          <a:p>
            <a:pPr>
              <a:lnSpc>
                <a:spcPct val="90000"/>
              </a:lnSpc>
              <a:spcAft>
                <a:spcPts val="600"/>
              </a:spcAft>
            </a:pPr>
            <a:r>
              <a:rPr lang="en-US" sz="2400" dirty="0" smtClean="0"/>
              <a:t>Revenue Funding Source:  Tuition </a:t>
            </a:r>
            <a:r>
              <a:rPr lang="en-US" sz="2400" dirty="0"/>
              <a:t>and Fee Revenue</a:t>
            </a:r>
            <a:endParaRPr lang="en-US" sz="2400" dirty="0" smtClean="0"/>
          </a:p>
          <a:p>
            <a:pPr>
              <a:lnSpc>
                <a:spcPct val="90000"/>
              </a:lnSpc>
              <a:spcAft>
                <a:spcPts val="600"/>
              </a:spcAft>
            </a:pPr>
            <a:endParaRPr lang="en-US" sz="2400" dirty="0" smtClean="0"/>
          </a:p>
          <a:p>
            <a:pPr>
              <a:lnSpc>
                <a:spcPct val="90000"/>
              </a:lnSpc>
              <a:spcAft>
                <a:spcPts val="600"/>
              </a:spcAft>
            </a:pPr>
            <a:r>
              <a:rPr lang="en-US" sz="2400" dirty="0" smtClean="0"/>
              <a:t>Proceeds will be used </a:t>
            </a:r>
            <a:r>
              <a:rPr lang="en-US" sz="2400" dirty="0"/>
              <a:t>to fund the design and construction of the Lewis Science Addition including the replacement of the Lewis Science Center roof</a:t>
            </a:r>
            <a:endParaRPr lang="en-US" sz="2400" dirty="0" smtClean="0"/>
          </a:p>
        </p:txBody>
      </p:sp>
    </p:spTree>
    <p:extLst>
      <p:ext uri="{BB962C8B-B14F-4D97-AF65-F5344CB8AC3E}">
        <p14:creationId xmlns:p14="http://schemas.microsoft.com/office/powerpoint/2010/main" val="2720392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Overview</a:t>
            </a:r>
            <a:endParaRPr lang="en-US" dirty="0"/>
          </a:p>
        </p:txBody>
      </p:sp>
      <p:sp>
        <p:nvSpPr>
          <p:cNvPr id="6" name="Subtitle 5"/>
          <p:cNvSpPr>
            <a:spLocks noGrp="1"/>
          </p:cNvSpPr>
          <p:nvPr>
            <p:ph type="subTitle" idx="1"/>
          </p:nvPr>
        </p:nvSpPr>
        <p:spPr>
          <a:xfrm>
            <a:off x="228600" y="1524000"/>
            <a:ext cx="8382000" cy="4953000"/>
          </a:xfrm>
        </p:spPr>
        <p:txBody>
          <a:bodyPr/>
          <a:lstStyle/>
          <a:p>
            <a:pPr algn="l"/>
            <a:endParaRPr lang="en-US" dirty="0" smtClean="0"/>
          </a:p>
          <a:p>
            <a:pPr marL="514350" indent="-514350" algn="l">
              <a:buAutoNum type="arabicPeriod"/>
            </a:pPr>
            <a:r>
              <a:rPr lang="en-US" sz="3000" dirty="0" smtClean="0"/>
              <a:t>2-YR College Need-Based Funding Formula updates</a:t>
            </a:r>
          </a:p>
          <a:p>
            <a:pPr marL="514350" indent="-514350" algn="l">
              <a:buAutoNum type="arabicPeriod"/>
            </a:pPr>
            <a:r>
              <a:rPr lang="en-US" sz="3000" dirty="0" smtClean="0"/>
              <a:t>Technical Institutes </a:t>
            </a:r>
            <a:r>
              <a:rPr lang="en-US" sz="3000" dirty="0"/>
              <a:t>Need-Based Funding Formula updates</a:t>
            </a:r>
          </a:p>
          <a:p>
            <a:pPr marL="514350" indent="-514350" algn="l">
              <a:buAutoNum type="arabicPeriod"/>
            </a:pPr>
            <a:r>
              <a:rPr lang="en-US" sz="3000" dirty="0"/>
              <a:t>University Need-Based Funding Formula </a:t>
            </a:r>
            <a:r>
              <a:rPr lang="en-US" sz="3000" dirty="0" smtClean="0"/>
              <a:t>updates</a:t>
            </a:r>
          </a:p>
          <a:p>
            <a:pPr marL="514350" indent="-514350" algn="l">
              <a:buAutoNum type="arabicPeriod"/>
            </a:pPr>
            <a:r>
              <a:rPr lang="en-US" sz="3000" dirty="0" smtClean="0"/>
              <a:t>Non-Formula Funding Recommendation updates</a:t>
            </a:r>
            <a:endParaRPr lang="en-US" sz="3000" dirty="0"/>
          </a:p>
          <a:p>
            <a:pPr algn="l"/>
            <a:endParaRPr lang="en-US" dirty="0" smtClean="0"/>
          </a:p>
        </p:txBody>
      </p:sp>
    </p:spTree>
    <p:extLst>
      <p:ext uri="{BB962C8B-B14F-4D97-AF65-F5344CB8AC3E}">
        <p14:creationId xmlns:p14="http://schemas.microsoft.com/office/powerpoint/2010/main" val="3502882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2" y="3581400"/>
            <a:ext cx="8345487" cy="2133600"/>
          </a:xfrm>
        </p:spPr>
        <p:txBody>
          <a:bodyPr/>
          <a:lstStyle/>
          <a:p>
            <a:r>
              <a:rPr lang="en-US" sz="2400" dirty="0"/>
              <a:t>Agenda item </a:t>
            </a:r>
            <a:r>
              <a:rPr lang="en-US" sz="2400" dirty="0" smtClean="0"/>
              <a:t>no. 15</a:t>
            </a:r>
            <a:r>
              <a:rPr lang="en-US" sz="2400" dirty="0"/>
              <a:t/>
            </a:r>
            <a:br>
              <a:rPr lang="en-US" sz="2400" dirty="0"/>
            </a:br>
            <a:r>
              <a:rPr lang="en-US" sz="2400" dirty="0" smtClean="0"/>
              <a:t>ASSOCIATE OF SCIENCE IN AVIATION – PROFESSIONAL PILOT</a:t>
            </a:r>
            <a:br>
              <a:rPr lang="en-US" sz="2400" dirty="0" smtClean="0"/>
            </a:br>
            <a:r>
              <a:rPr lang="en-US" sz="2400" dirty="0" smtClean="0"/>
              <a:t>OZARKA COLLEGE</a:t>
            </a:r>
            <a:endParaRPr lang="en-US" sz="2400" dirty="0"/>
          </a:p>
        </p:txBody>
      </p:sp>
      <p:sp>
        <p:nvSpPr>
          <p:cNvPr id="3" name="Subtitle 2"/>
          <p:cNvSpPr>
            <a:spLocks noGrp="1"/>
          </p:cNvSpPr>
          <p:nvPr>
            <p:ph type="body" idx="1"/>
          </p:nvPr>
        </p:nvSpPr>
        <p:spPr>
          <a:xfrm>
            <a:off x="762000" y="1905000"/>
            <a:ext cx="7772400" cy="1524000"/>
          </a:xfrm>
        </p:spPr>
        <p:txBody>
          <a:bodyPr>
            <a:normAutofit/>
          </a:bodyPr>
          <a:lstStyle/>
          <a:p>
            <a:endParaRPr lang="en-US" sz="2000" dirty="0" smtClean="0">
              <a:solidFill>
                <a:schemeClr val="accent2"/>
              </a:solidFill>
            </a:endParaRPr>
          </a:p>
          <a:p>
            <a:r>
              <a:rPr lang="en-US" dirty="0" smtClean="0">
                <a:solidFill>
                  <a:schemeClr val="accent2"/>
                </a:solidFill>
              </a:rPr>
              <a:t>Jeanne Jones</a:t>
            </a:r>
          </a:p>
          <a:p>
            <a:r>
              <a:rPr lang="en-US" dirty="0" smtClean="0">
                <a:solidFill>
                  <a:schemeClr val="accent2"/>
                </a:solidFill>
              </a:rPr>
              <a:t>Program Specialist, Academic Affairs</a:t>
            </a:r>
          </a:p>
          <a:p>
            <a:endParaRPr lang="en-US" dirty="0"/>
          </a:p>
        </p:txBody>
      </p:sp>
    </p:spTree>
    <p:extLst>
      <p:ext uri="{BB962C8B-B14F-4D97-AF65-F5344CB8AC3E}">
        <p14:creationId xmlns:p14="http://schemas.microsoft.com/office/powerpoint/2010/main" val="696966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2800" dirty="0" smtClean="0"/>
              <a:t>Associate of Science in Aviation – </a:t>
            </a:r>
            <a:br>
              <a:rPr lang="en-US" sz="2800" dirty="0" smtClean="0"/>
            </a:br>
            <a:r>
              <a:rPr lang="en-US" sz="2800" dirty="0" smtClean="0"/>
              <a:t>Professional Pilot</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905000"/>
            <a:ext cx="8001000" cy="4572000"/>
          </a:xfrm>
        </p:spPr>
        <p:txBody>
          <a:bodyPr/>
          <a:lstStyle/>
          <a:p>
            <a:pPr marL="0" indent="0">
              <a:buNone/>
            </a:pPr>
            <a:endParaRPr lang="en-US" sz="2300" dirty="0" smtClean="0"/>
          </a:p>
          <a:p>
            <a:r>
              <a:rPr lang="en-US" sz="2400" dirty="0" smtClean="0"/>
              <a:t>The  </a:t>
            </a:r>
            <a:r>
              <a:rPr lang="en-US" sz="2400" dirty="0"/>
              <a:t>program will prepare students in North Central Arkansas </a:t>
            </a:r>
            <a:r>
              <a:rPr lang="en-US" sz="2400" dirty="0" smtClean="0"/>
              <a:t>to </a:t>
            </a:r>
            <a:r>
              <a:rPr lang="en-US" sz="2400" dirty="0"/>
              <a:t>fly single engine plans and to qualify for a single-engine pilot license. </a:t>
            </a:r>
            <a:endParaRPr lang="en-US" sz="2400" dirty="0" smtClean="0"/>
          </a:p>
          <a:p>
            <a:pPr marL="0" indent="0">
              <a:buNone/>
            </a:pPr>
            <a:endParaRPr lang="en-US" sz="2400" dirty="0" smtClean="0"/>
          </a:p>
          <a:p>
            <a:r>
              <a:rPr lang="en-US" sz="2400" dirty="0" smtClean="0"/>
              <a:t>Provides Ozarka aviation students </a:t>
            </a:r>
            <a:r>
              <a:rPr lang="en-US" sz="2400" dirty="0"/>
              <a:t>the opportunity for a seamless transfer to the Bachelor of Science in Aviation </a:t>
            </a:r>
            <a:r>
              <a:rPr lang="en-US" sz="2400" dirty="0" smtClean="0"/>
              <a:t>Henderson </a:t>
            </a:r>
            <a:r>
              <a:rPr lang="en-US" sz="2400" dirty="0"/>
              <a:t>State </a:t>
            </a:r>
            <a:r>
              <a:rPr lang="en-US" sz="2400" dirty="0" smtClean="0"/>
              <a:t>University.</a:t>
            </a:r>
            <a:endParaRPr lang="en-US" sz="2400" dirty="0"/>
          </a:p>
          <a:p>
            <a:endParaRPr lang="en-US" sz="2300" dirty="0" smtClean="0"/>
          </a:p>
          <a:p>
            <a:pPr marL="0" indent="0">
              <a:buNone/>
            </a:pPr>
            <a:endParaRPr lang="en-US" sz="2300" dirty="0" smtClean="0"/>
          </a:p>
        </p:txBody>
      </p:sp>
    </p:spTree>
    <p:extLst>
      <p:ext uri="{BB962C8B-B14F-4D97-AF65-F5344CB8AC3E}">
        <p14:creationId xmlns:p14="http://schemas.microsoft.com/office/powerpoint/2010/main" val="1390803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2" y="3581400"/>
            <a:ext cx="8345487" cy="2133600"/>
          </a:xfrm>
        </p:spPr>
        <p:txBody>
          <a:bodyPr/>
          <a:lstStyle/>
          <a:p>
            <a:r>
              <a:rPr lang="en-US" sz="2400" dirty="0" smtClean="0"/>
              <a:t/>
            </a:r>
            <a:br>
              <a:rPr lang="en-US" sz="2400" dirty="0" smtClean="0"/>
            </a:br>
            <a:r>
              <a:rPr lang="en-US" sz="2400" dirty="0" smtClean="0"/>
              <a:t>Agenda </a:t>
            </a:r>
            <a:r>
              <a:rPr lang="en-US" sz="2400" dirty="0"/>
              <a:t>item </a:t>
            </a:r>
            <a:r>
              <a:rPr lang="en-US" sz="2400" dirty="0" smtClean="0"/>
              <a:t>no. 16</a:t>
            </a:r>
            <a:r>
              <a:rPr lang="en-US" sz="2400" dirty="0"/>
              <a:t/>
            </a:r>
            <a:br>
              <a:rPr lang="en-US" sz="2400" dirty="0"/>
            </a:br>
            <a:r>
              <a:rPr lang="en-US" sz="2400" dirty="0" smtClean="0"/>
              <a:t>BACHELOR OF SCIENCE IN EDUCATION </a:t>
            </a:r>
            <a:br>
              <a:rPr lang="en-US" sz="2400" dirty="0" smtClean="0"/>
            </a:br>
            <a:r>
              <a:rPr lang="en-US" sz="2400" dirty="0" smtClean="0"/>
              <a:t>IN SPECIAL EDUCATION, K-12</a:t>
            </a:r>
            <a:br>
              <a:rPr lang="en-US" sz="2400" dirty="0" smtClean="0"/>
            </a:br>
            <a:r>
              <a:rPr lang="en-US" sz="2400" dirty="0" smtClean="0"/>
              <a:t>University of Arkansas, Fayetteville</a:t>
            </a:r>
            <a:endParaRPr lang="en-US" sz="2400" dirty="0"/>
          </a:p>
        </p:txBody>
      </p:sp>
      <p:sp>
        <p:nvSpPr>
          <p:cNvPr id="3" name="Subtitle 2"/>
          <p:cNvSpPr>
            <a:spLocks noGrp="1"/>
          </p:cNvSpPr>
          <p:nvPr>
            <p:ph type="body" idx="1"/>
          </p:nvPr>
        </p:nvSpPr>
        <p:spPr>
          <a:xfrm>
            <a:off x="762000" y="1905000"/>
            <a:ext cx="7772400" cy="1524000"/>
          </a:xfrm>
        </p:spPr>
        <p:txBody>
          <a:bodyPr>
            <a:normAutofit/>
          </a:bodyPr>
          <a:lstStyle/>
          <a:p>
            <a:endParaRPr lang="en-US" sz="2000" dirty="0" smtClean="0">
              <a:solidFill>
                <a:schemeClr val="accent2"/>
              </a:solidFill>
            </a:endParaRPr>
          </a:p>
          <a:p>
            <a:r>
              <a:rPr lang="en-US" dirty="0" smtClean="0">
                <a:solidFill>
                  <a:schemeClr val="accent2"/>
                </a:solidFill>
              </a:rPr>
              <a:t>Jeanne Jones</a:t>
            </a:r>
          </a:p>
          <a:p>
            <a:r>
              <a:rPr lang="en-US" dirty="0" smtClean="0">
                <a:solidFill>
                  <a:schemeClr val="accent2"/>
                </a:solidFill>
              </a:rPr>
              <a:t>Program Specialist, Academic Affairs</a:t>
            </a:r>
          </a:p>
          <a:p>
            <a:endParaRPr lang="en-US" dirty="0"/>
          </a:p>
        </p:txBody>
      </p:sp>
    </p:spTree>
    <p:extLst>
      <p:ext uri="{BB962C8B-B14F-4D97-AF65-F5344CB8AC3E}">
        <p14:creationId xmlns:p14="http://schemas.microsoft.com/office/powerpoint/2010/main" val="4184678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2800" dirty="0" smtClean="0"/>
              <a:t>Bachelor of Science in Education </a:t>
            </a:r>
            <a:br>
              <a:rPr lang="en-US" sz="2800" dirty="0" smtClean="0"/>
            </a:br>
            <a:r>
              <a:rPr lang="en-US" sz="2800" dirty="0" smtClean="0"/>
              <a:t>in Special Education K-12</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905000"/>
            <a:ext cx="8001000" cy="4572000"/>
          </a:xfrm>
        </p:spPr>
        <p:txBody>
          <a:bodyPr/>
          <a:lstStyle/>
          <a:p>
            <a:pPr marL="0" indent="0">
              <a:buNone/>
            </a:pPr>
            <a:r>
              <a:rPr lang="en-US" sz="2300" dirty="0" smtClean="0"/>
              <a:t> </a:t>
            </a:r>
          </a:p>
          <a:p>
            <a:r>
              <a:rPr lang="en-US" sz="2300" dirty="0" smtClean="0"/>
              <a:t>Prepares undergraduates to teach Special Education.</a:t>
            </a:r>
          </a:p>
          <a:p>
            <a:pPr marL="0" indent="0">
              <a:buNone/>
            </a:pPr>
            <a:endParaRPr lang="en-US" sz="2300" dirty="0" smtClean="0"/>
          </a:p>
          <a:p>
            <a:r>
              <a:rPr lang="en-US" sz="2300" dirty="0" smtClean="0"/>
              <a:t>Leads to initial licensure in Special Education.</a:t>
            </a:r>
          </a:p>
          <a:p>
            <a:pPr marL="0" indent="0">
              <a:buNone/>
            </a:pPr>
            <a:endParaRPr lang="en-US" sz="2400" dirty="0" smtClean="0"/>
          </a:p>
          <a:p>
            <a:r>
              <a:rPr lang="en-US" sz="2400" dirty="0" smtClean="0"/>
              <a:t>Arkansas </a:t>
            </a:r>
            <a:r>
              <a:rPr lang="en-US" sz="2400" dirty="0"/>
              <a:t>Department of Education designated Special Education as an Academic Shortage area for the 2013-14 academic year</a:t>
            </a:r>
            <a:r>
              <a:rPr lang="en-US" sz="2400" dirty="0" smtClean="0"/>
              <a:t>.</a:t>
            </a:r>
          </a:p>
          <a:p>
            <a:pPr marL="0" indent="0">
              <a:buNone/>
            </a:pPr>
            <a:endParaRPr lang="en-US" sz="2300" dirty="0" smtClean="0"/>
          </a:p>
          <a:p>
            <a:endParaRPr lang="en-US" sz="2300" dirty="0" smtClean="0"/>
          </a:p>
          <a:p>
            <a:pPr marL="0" indent="0">
              <a:buNone/>
            </a:pPr>
            <a:endParaRPr lang="en-US" sz="2300" dirty="0" smtClean="0"/>
          </a:p>
        </p:txBody>
      </p:sp>
    </p:spTree>
    <p:extLst>
      <p:ext uri="{BB962C8B-B14F-4D97-AF65-F5344CB8AC3E}">
        <p14:creationId xmlns:p14="http://schemas.microsoft.com/office/powerpoint/2010/main" val="1600363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877" y="3124200"/>
            <a:ext cx="8345487" cy="2514600"/>
          </a:xfrm>
        </p:spPr>
        <p:txBody>
          <a:bodyPr/>
          <a:lstStyle/>
          <a:p>
            <a:r>
              <a:rPr lang="en-US" sz="2400" dirty="0"/>
              <a:t>Agenda item no. </a:t>
            </a:r>
            <a:r>
              <a:rPr lang="en-US" sz="2400" dirty="0" smtClean="0"/>
              <a:t>17</a:t>
            </a:r>
            <a:r>
              <a:rPr lang="en-US" sz="2400" dirty="0"/>
              <a:t/>
            </a:r>
            <a:br>
              <a:rPr lang="en-US" sz="2400" dirty="0"/>
            </a:br>
            <a:r>
              <a:rPr lang="en-US" sz="2400" dirty="0" smtClean="0"/>
              <a:t>COSMETOLOGY TECHNICAL CERTIFICATE</a:t>
            </a:r>
            <a:br>
              <a:rPr lang="en-US" sz="2400" dirty="0" smtClean="0"/>
            </a:br>
            <a:r>
              <a:rPr lang="en-US" sz="2400" dirty="0" smtClean="0"/>
              <a:t>University of Arkansas COMMUNITY COLLEGE at Batesville</a:t>
            </a:r>
            <a:endParaRPr lang="en-US" sz="2400" dirty="0"/>
          </a:p>
        </p:txBody>
      </p:sp>
      <p:sp>
        <p:nvSpPr>
          <p:cNvPr id="3" name="Subtitle 2"/>
          <p:cNvSpPr>
            <a:spLocks noGrp="1"/>
          </p:cNvSpPr>
          <p:nvPr>
            <p:ph type="body" idx="1"/>
          </p:nvPr>
        </p:nvSpPr>
        <p:spPr>
          <a:xfrm>
            <a:off x="762000" y="1905000"/>
            <a:ext cx="7772400" cy="1219200"/>
          </a:xfrm>
        </p:spPr>
        <p:txBody>
          <a:bodyPr>
            <a:normAutofit lnSpcReduction="10000"/>
          </a:bodyPr>
          <a:lstStyle/>
          <a:p>
            <a:endParaRPr lang="en-US" sz="2000" dirty="0" smtClean="0">
              <a:solidFill>
                <a:schemeClr val="accent2"/>
              </a:solidFill>
            </a:endParaRPr>
          </a:p>
          <a:p>
            <a:r>
              <a:rPr lang="en-US" dirty="0" smtClean="0">
                <a:solidFill>
                  <a:schemeClr val="accent2"/>
                </a:solidFill>
              </a:rPr>
              <a:t>Delores Logan</a:t>
            </a:r>
            <a:endParaRPr lang="en-US" dirty="0">
              <a:solidFill>
                <a:schemeClr val="accent2"/>
              </a:solidFill>
            </a:endParaRPr>
          </a:p>
          <a:p>
            <a:r>
              <a:rPr lang="en-US" dirty="0" smtClean="0">
                <a:solidFill>
                  <a:schemeClr val="accent2"/>
                </a:solidFill>
              </a:rPr>
              <a:t>Program Specialist, Academic Affairs</a:t>
            </a:r>
          </a:p>
          <a:p>
            <a:endParaRPr lang="en-US" dirty="0"/>
          </a:p>
        </p:txBody>
      </p:sp>
    </p:spTree>
    <p:extLst>
      <p:ext uri="{BB962C8B-B14F-4D97-AF65-F5344CB8AC3E}">
        <p14:creationId xmlns:p14="http://schemas.microsoft.com/office/powerpoint/2010/main" val="3366876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06562"/>
          </a:xfrm>
        </p:spPr>
        <p:txBody>
          <a:bodyPr>
            <a:noAutofit/>
          </a:bodyPr>
          <a:lstStyle/>
          <a:p>
            <a:r>
              <a:rPr lang="en-US" sz="3200" dirty="0" smtClean="0"/>
              <a:t>Cosmetology Technical Certificate</a:t>
            </a:r>
            <a:r>
              <a:rPr lang="en-US" sz="2400" dirty="0" smtClean="0"/>
              <a:t/>
            </a:r>
            <a:br>
              <a:rPr lang="en-US" sz="2400" dirty="0" smtClean="0"/>
            </a:br>
            <a:endParaRPr lang="en-US" sz="2400" dirty="0"/>
          </a:p>
        </p:txBody>
      </p:sp>
      <p:sp>
        <p:nvSpPr>
          <p:cNvPr id="3" name="Content Placeholder 2"/>
          <p:cNvSpPr>
            <a:spLocks noGrp="1"/>
          </p:cNvSpPr>
          <p:nvPr>
            <p:ph sz="half" idx="10"/>
          </p:nvPr>
        </p:nvSpPr>
        <p:spPr>
          <a:xfrm>
            <a:off x="0" y="2743200"/>
            <a:ext cx="9144000" cy="6172200"/>
          </a:xfrm>
        </p:spPr>
        <p:txBody>
          <a:bodyPr/>
          <a:lstStyle/>
          <a:p>
            <a:pPr marL="966788"/>
            <a:r>
              <a:rPr lang="en-US" sz="2600" dirty="0" smtClean="0"/>
              <a:t>Program graduates will qualify to take the cosmetology exam for Arkansas licensure.</a:t>
            </a:r>
          </a:p>
          <a:p>
            <a:pPr marL="623888" indent="0">
              <a:buNone/>
            </a:pPr>
            <a:endParaRPr lang="en-US" sz="2600" dirty="0" smtClean="0"/>
          </a:p>
          <a:p>
            <a:pPr marL="966788"/>
            <a:r>
              <a:rPr lang="en-US" sz="2600" dirty="0" smtClean="0"/>
              <a:t>Licensed cosmetology salons need for employees in the Batesville/Independence County area will be met.</a:t>
            </a:r>
            <a:endParaRPr lang="en-US" sz="2600" dirty="0"/>
          </a:p>
        </p:txBody>
      </p:sp>
    </p:spTree>
    <p:extLst>
      <p:ext uri="{BB962C8B-B14F-4D97-AF65-F5344CB8AC3E}">
        <p14:creationId xmlns:p14="http://schemas.microsoft.com/office/powerpoint/2010/main" val="2951121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877" y="3124200"/>
            <a:ext cx="8532523" cy="2514600"/>
          </a:xfrm>
        </p:spPr>
        <p:txBody>
          <a:bodyPr/>
          <a:lstStyle/>
          <a:p>
            <a:r>
              <a:rPr lang="en-US" sz="2200" dirty="0" smtClean="0"/>
              <a:t/>
            </a:r>
            <a:br>
              <a:rPr lang="en-US" sz="2200" dirty="0" smtClean="0"/>
            </a:br>
            <a:r>
              <a:rPr lang="en-US" sz="2200" dirty="0" smtClean="0"/>
              <a:t>Agenda </a:t>
            </a:r>
            <a:r>
              <a:rPr lang="en-US" sz="2200" dirty="0"/>
              <a:t>item no. </a:t>
            </a:r>
            <a:r>
              <a:rPr lang="en-US" sz="2200" dirty="0" smtClean="0"/>
              <a:t>18</a:t>
            </a:r>
            <a:r>
              <a:rPr lang="en-US" sz="2200" dirty="0"/>
              <a:t/>
            </a:r>
            <a:br>
              <a:rPr lang="en-US" sz="2200" dirty="0"/>
            </a:br>
            <a:r>
              <a:rPr lang="en-US" sz="2200" dirty="0"/>
              <a:t>Technical </a:t>
            </a:r>
            <a:r>
              <a:rPr lang="en-US" sz="2200" dirty="0" smtClean="0"/>
              <a:t>Certificate INDUSTRIAL </a:t>
            </a:r>
            <a:r>
              <a:rPr lang="en-US" sz="2200" dirty="0"/>
              <a:t>Technology</a:t>
            </a:r>
            <a:r>
              <a:rPr lang="en-US" sz="2200" dirty="0" smtClean="0"/>
              <a:t/>
            </a:r>
            <a:br>
              <a:rPr lang="en-US" sz="2200" dirty="0" smtClean="0"/>
            </a:br>
            <a:r>
              <a:rPr lang="en-US" sz="2200" dirty="0" smtClean="0"/>
              <a:t>Cossatot COMMUNITY COLLEGE </a:t>
            </a:r>
            <a:r>
              <a:rPr lang="en-US" sz="2200" dirty="0"/>
              <a:t> </a:t>
            </a:r>
            <a:r>
              <a:rPr lang="en-US" sz="2200" dirty="0" smtClean="0"/>
              <a:t>of the</a:t>
            </a:r>
            <a:br>
              <a:rPr lang="en-US" sz="2200" dirty="0" smtClean="0"/>
            </a:br>
            <a:r>
              <a:rPr lang="en-US" sz="2200" dirty="0" smtClean="0"/>
              <a:t>University of Arkansas</a:t>
            </a:r>
            <a:endParaRPr lang="en-US" sz="2200" dirty="0"/>
          </a:p>
        </p:txBody>
      </p:sp>
      <p:sp>
        <p:nvSpPr>
          <p:cNvPr id="3" name="Subtitle 2"/>
          <p:cNvSpPr>
            <a:spLocks noGrp="1"/>
          </p:cNvSpPr>
          <p:nvPr>
            <p:ph type="body" idx="1"/>
          </p:nvPr>
        </p:nvSpPr>
        <p:spPr>
          <a:xfrm>
            <a:off x="762000" y="1905000"/>
            <a:ext cx="7772400" cy="1219200"/>
          </a:xfrm>
        </p:spPr>
        <p:txBody>
          <a:bodyPr>
            <a:normAutofit lnSpcReduction="10000"/>
          </a:bodyPr>
          <a:lstStyle/>
          <a:p>
            <a:endParaRPr lang="en-US" sz="2000" dirty="0" smtClean="0">
              <a:solidFill>
                <a:schemeClr val="accent2"/>
              </a:solidFill>
            </a:endParaRPr>
          </a:p>
          <a:p>
            <a:r>
              <a:rPr lang="en-US" dirty="0" smtClean="0">
                <a:solidFill>
                  <a:schemeClr val="accent2"/>
                </a:solidFill>
              </a:rPr>
              <a:t>Delores Logan</a:t>
            </a:r>
            <a:endParaRPr lang="en-US" dirty="0">
              <a:solidFill>
                <a:schemeClr val="accent2"/>
              </a:solidFill>
            </a:endParaRPr>
          </a:p>
          <a:p>
            <a:r>
              <a:rPr lang="en-US" dirty="0" smtClean="0">
                <a:solidFill>
                  <a:schemeClr val="accent2"/>
                </a:solidFill>
              </a:rPr>
              <a:t>Program Specialist, Academic Affairs</a:t>
            </a:r>
          </a:p>
          <a:p>
            <a:endParaRPr lang="en-US" dirty="0"/>
          </a:p>
        </p:txBody>
      </p:sp>
    </p:spTree>
    <p:extLst>
      <p:ext uri="{BB962C8B-B14F-4D97-AF65-F5344CB8AC3E}">
        <p14:creationId xmlns:p14="http://schemas.microsoft.com/office/powerpoint/2010/main" val="3658542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noAutofit/>
          </a:bodyPr>
          <a:lstStyle/>
          <a:p>
            <a:r>
              <a:rPr lang="en-US" sz="3000" dirty="0" smtClean="0"/>
              <a:t>Technical Certificate </a:t>
            </a:r>
            <a:r>
              <a:rPr lang="en-US" sz="3000" dirty="0"/>
              <a:t>i</a:t>
            </a:r>
            <a:r>
              <a:rPr lang="en-US" sz="3000" dirty="0" smtClean="0"/>
              <a:t>n Industrial Technology </a:t>
            </a:r>
            <a:r>
              <a:rPr lang="en-US" sz="2000" dirty="0" smtClean="0"/>
              <a:t/>
            </a:r>
            <a:br>
              <a:rPr lang="en-US" sz="2000" dirty="0" smtClean="0"/>
            </a:br>
            <a:endParaRPr lang="en-US" sz="2000" dirty="0"/>
          </a:p>
        </p:txBody>
      </p:sp>
      <p:sp>
        <p:nvSpPr>
          <p:cNvPr id="3" name="Content Placeholder 2"/>
          <p:cNvSpPr>
            <a:spLocks noGrp="1"/>
          </p:cNvSpPr>
          <p:nvPr>
            <p:ph sz="half" idx="10"/>
          </p:nvPr>
        </p:nvSpPr>
        <p:spPr>
          <a:xfrm>
            <a:off x="0" y="2362200"/>
            <a:ext cx="9144000" cy="6553200"/>
          </a:xfrm>
        </p:spPr>
        <p:txBody>
          <a:bodyPr/>
          <a:lstStyle/>
          <a:p>
            <a:pPr marL="568325"/>
            <a:r>
              <a:rPr lang="en-US" sz="2600" dirty="0" smtClean="0"/>
              <a:t>The Industrial Technology program will provide students with skills for entry-level maintenance and production jobs for employment.</a:t>
            </a:r>
          </a:p>
          <a:p>
            <a:pPr marL="225425" indent="0">
              <a:buNone/>
            </a:pPr>
            <a:endParaRPr lang="en-US" sz="2600" dirty="0" smtClean="0"/>
          </a:p>
          <a:p>
            <a:pPr marL="568325"/>
            <a:r>
              <a:rPr lang="en-US" sz="2600" dirty="0" smtClean="0"/>
              <a:t>Business and industry in the area will be provided with local employees rather than employees from out of the area.</a:t>
            </a:r>
            <a:endParaRPr lang="en-US" sz="2600" dirty="0"/>
          </a:p>
        </p:txBody>
      </p:sp>
    </p:spTree>
    <p:extLst>
      <p:ext uri="{BB962C8B-B14F-4D97-AF65-F5344CB8AC3E}">
        <p14:creationId xmlns:p14="http://schemas.microsoft.com/office/powerpoint/2010/main" val="3310370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733801"/>
            <a:ext cx="7772400" cy="1600200"/>
          </a:xfrm>
        </p:spPr>
        <p:txBody>
          <a:bodyPr/>
          <a:lstStyle/>
          <a:p>
            <a:r>
              <a:rPr lang="en-US" sz="3600" dirty="0" smtClean="0"/>
              <a:t>Agenda item no. 19</a:t>
            </a:r>
            <a:br>
              <a:rPr lang="en-US" sz="3600" dirty="0" smtClean="0"/>
            </a:br>
            <a:r>
              <a:rPr lang="en-US" sz="3600" dirty="0" smtClean="0"/>
              <a:t> ICAC RESOLUTIONS</a:t>
            </a:r>
            <a:endParaRPr lang="en-US" sz="3600" dirty="0"/>
          </a:p>
        </p:txBody>
      </p:sp>
      <p:sp>
        <p:nvSpPr>
          <p:cNvPr id="3" name="Subtitle 2"/>
          <p:cNvSpPr>
            <a:spLocks noGrp="1"/>
          </p:cNvSpPr>
          <p:nvPr>
            <p:ph type="body" idx="1"/>
          </p:nvPr>
        </p:nvSpPr>
        <p:spPr>
          <a:xfrm>
            <a:off x="685800" y="2057400"/>
            <a:ext cx="7772400" cy="990600"/>
          </a:xfrm>
        </p:spPr>
        <p:txBody>
          <a:bodyPr/>
          <a:lstStyle/>
          <a:p>
            <a:r>
              <a:rPr lang="en-US" dirty="0" smtClean="0">
                <a:solidFill>
                  <a:schemeClr val="accent2"/>
                </a:solidFill>
              </a:rPr>
              <a:t>Alana Boles</a:t>
            </a:r>
          </a:p>
          <a:p>
            <a:r>
              <a:rPr lang="en-US" dirty="0" smtClean="0">
                <a:solidFill>
                  <a:schemeClr val="accent2"/>
                </a:solidFill>
              </a:rPr>
              <a:t>Program Specialist, Academic Affairs</a:t>
            </a:r>
            <a:endParaRPr lang="en-US" dirty="0">
              <a:solidFill>
                <a:schemeClr val="accent2"/>
              </a:solidFill>
            </a:endParaRPr>
          </a:p>
        </p:txBody>
      </p:sp>
    </p:spTree>
    <p:extLst>
      <p:ext uri="{BB962C8B-B14F-4D97-AF65-F5344CB8AC3E}">
        <p14:creationId xmlns:p14="http://schemas.microsoft.com/office/powerpoint/2010/main" val="3045338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Institutional Certification Advisory Committee (ICAC)</a:t>
            </a:r>
          </a:p>
        </p:txBody>
      </p:sp>
      <p:sp>
        <p:nvSpPr>
          <p:cNvPr id="3" name="Content Placeholder 2"/>
          <p:cNvSpPr>
            <a:spLocks noGrp="1"/>
          </p:cNvSpPr>
          <p:nvPr>
            <p:ph sz="half" idx="10"/>
          </p:nvPr>
        </p:nvSpPr>
        <p:spPr>
          <a:xfrm>
            <a:off x="457200" y="1676400"/>
            <a:ext cx="8534400" cy="4648200"/>
          </a:xfrm>
        </p:spPr>
        <p:txBody>
          <a:bodyPr/>
          <a:lstStyle/>
          <a:p>
            <a:pPr marL="0" indent="0" algn="ctr">
              <a:buNone/>
            </a:pPr>
            <a:r>
              <a:rPr lang="en-US" sz="2400" b="1" dirty="0" smtClean="0"/>
              <a:t>20 Colleges </a:t>
            </a:r>
            <a:r>
              <a:rPr lang="en-US" sz="2400" b="1" dirty="0"/>
              <a:t>and Universities </a:t>
            </a:r>
          </a:p>
          <a:p>
            <a:pPr marL="0" indent="0">
              <a:buNone/>
            </a:pPr>
            <a:r>
              <a:rPr lang="en-US" sz="2400" b="1" dirty="0"/>
              <a:t>			      </a:t>
            </a:r>
            <a:r>
              <a:rPr lang="en-US" sz="2400" b="1" dirty="0" smtClean="0"/>
              <a:t>74 </a:t>
            </a:r>
            <a:r>
              <a:rPr lang="en-US" sz="2400" b="1" dirty="0"/>
              <a:t>Programs</a:t>
            </a:r>
          </a:p>
          <a:p>
            <a:pPr marL="457200" lvl="1" indent="0">
              <a:buNone/>
            </a:pPr>
            <a:r>
              <a:rPr lang="en-US" sz="2000" b="1" dirty="0" smtClean="0"/>
              <a:t>7 </a:t>
            </a:r>
            <a:r>
              <a:rPr lang="en-US" sz="2000" b="1" dirty="0"/>
              <a:t>New Institutions – Distance Technology</a:t>
            </a:r>
          </a:p>
          <a:p>
            <a:pPr marL="457200" lvl="1" indent="0">
              <a:buNone/>
            </a:pPr>
            <a:r>
              <a:rPr lang="en-US" sz="2000" b="1" dirty="0" smtClean="0"/>
              <a:t>Initial </a:t>
            </a:r>
            <a:r>
              <a:rPr lang="en-US" sz="2000" b="1" dirty="0"/>
              <a:t>Degree Certifications</a:t>
            </a:r>
          </a:p>
          <a:p>
            <a:pPr lvl="1">
              <a:buFont typeface="Arial" pitchFamily="34" charset="0"/>
              <a:buChar char="•"/>
            </a:pPr>
            <a:r>
              <a:rPr lang="en-US" sz="2000" dirty="0" smtClean="0"/>
              <a:t>American College of Healthcare Science, Portland, Oregon– </a:t>
            </a:r>
            <a:r>
              <a:rPr lang="en-US" sz="2000" dirty="0"/>
              <a:t>1</a:t>
            </a:r>
            <a:r>
              <a:rPr lang="en-US" sz="2000" dirty="0" smtClean="0"/>
              <a:t> Degree</a:t>
            </a:r>
            <a:endParaRPr lang="en-US" sz="2000" dirty="0"/>
          </a:p>
          <a:p>
            <a:pPr lvl="1">
              <a:buFont typeface="Arial" pitchFamily="34" charset="0"/>
              <a:buChar char="•"/>
            </a:pPr>
            <a:r>
              <a:rPr lang="en-US" sz="2000" dirty="0" smtClean="0"/>
              <a:t>Concordia University Wisconsin, Mequon, Wisconsin– </a:t>
            </a:r>
            <a:r>
              <a:rPr lang="en-US" sz="2000" dirty="0"/>
              <a:t>7</a:t>
            </a:r>
            <a:r>
              <a:rPr lang="en-US" sz="2000" dirty="0" smtClean="0"/>
              <a:t> </a:t>
            </a:r>
            <a:r>
              <a:rPr lang="en-US" sz="2000" dirty="0"/>
              <a:t>Degrees</a:t>
            </a:r>
          </a:p>
          <a:p>
            <a:pPr lvl="1">
              <a:buFont typeface="Arial" pitchFamily="34" charset="0"/>
              <a:buChar char="•"/>
            </a:pPr>
            <a:r>
              <a:rPr lang="en-US" sz="2000" dirty="0" smtClean="0"/>
              <a:t>Johns Hopkins University, Baltimore Maryland– </a:t>
            </a:r>
            <a:r>
              <a:rPr lang="en-US" sz="2000" dirty="0"/>
              <a:t>8</a:t>
            </a:r>
            <a:r>
              <a:rPr lang="en-US" sz="2000" dirty="0" smtClean="0"/>
              <a:t> Degrees, 1 Certificate</a:t>
            </a:r>
            <a:endParaRPr lang="en-US" sz="2000" dirty="0"/>
          </a:p>
          <a:p>
            <a:pPr lvl="1">
              <a:buFont typeface="Arial" pitchFamily="34" charset="0"/>
              <a:buChar char="•"/>
            </a:pPr>
            <a:r>
              <a:rPr lang="en-US" sz="2000" dirty="0" smtClean="0"/>
              <a:t>Mid-America Christian University</a:t>
            </a:r>
            <a:r>
              <a:rPr lang="en-US" sz="2000" dirty="0"/>
              <a:t>, </a:t>
            </a:r>
            <a:r>
              <a:rPr lang="en-US" sz="2000" dirty="0" smtClean="0"/>
              <a:t>Oklahoma City, Oklahoma– 7 Degrees</a:t>
            </a:r>
          </a:p>
          <a:p>
            <a:pPr lvl="1">
              <a:buFont typeface="Arial" pitchFamily="34" charset="0"/>
              <a:buChar char="•"/>
            </a:pPr>
            <a:r>
              <a:rPr lang="en-US" sz="2000" dirty="0" smtClean="0"/>
              <a:t>University of Kansas, Lawrence, Kansas – 2 Degrees, 1 Certificate</a:t>
            </a:r>
            <a:endParaRPr lang="en-US" sz="2000" dirty="0"/>
          </a:p>
          <a:p>
            <a:pPr lvl="1">
              <a:buFont typeface="Arial" pitchFamily="34" charset="0"/>
              <a:buChar char="•"/>
            </a:pPr>
            <a:r>
              <a:rPr lang="en-US" sz="2000" dirty="0"/>
              <a:t>University of </a:t>
            </a:r>
            <a:r>
              <a:rPr lang="en-US" sz="2000" dirty="0" smtClean="0"/>
              <a:t>Saint Mary, Leavenworth, Kansas– 2 Degrees</a:t>
            </a:r>
            <a:endParaRPr lang="en-US" sz="2000" dirty="0"/>
          </a:p>
          <a:p>
            <a:pPr lvl="1">
              <a:buFont typeface="Arial" pitchFamily="34" charset="0"/>
              <a:buChar char="•"/>
            </a:pPr>
            <a:r>
              <a:rPr lang="en-US" sz="2000" dirty="0" smtClean="0"/>
              <a:t>Vanderbilt University, Nashville, Tennessee– </a:t>
            </a:r>
            <a:r>
              <a:rPr lang="en-US" sz="2000" dirty="0"/>
              <a:t>4</a:t>
            </a:r>
            <a:r>
              <a:rPr lang="en-US" sz="2000" dirty="0" smtClean="0"/>
              <a:t> Degrees</a:t>
            </a:r>
            <a:endParaRPr lang="en-US" sz="2000" dirty="0"/>
          </a:p>
        </p:txBody>
      </p:sp>
    </p:spTree>
    <p:extLst>
      <p:ext uri="{BB962C8B-B14F-4D97-AF65-F5344CB8AC3E}">
        <p14:creationId xmlns:p14="http://schemas.microsoft.com/office/powerpoint/2010/main" val="1438112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smtClean="0"/>
              <a:t>Needs-based Elements – Two-Year Colleges</a:t>
            </a:r>
          </a:p>
        </p:txBody>
      </p:sp>
      <p:sp>
        <p:nvSpPr>
          <p:cNvPr id="4" name="TextBox 3"/>
          <p:cNvSpPr txBox="1"/>
          <p:nvPr/>
        </p:nvSpPr>
        <p:spPr>
          <a:xfrm>
            <a:off x="517071" y="2056686"/>
            <a:ext cx="8077200" cy="4708981"/>
          </a:xfrm>
          <a:prstGeom prst="rect">
            <a:avLst/>
          </a:prstGeom>
          <a:noFill/>
        </p:spPr>
        <p:txBody>
          <a:bodyPr wrap="square" rtlCol="0">
            <a:spAutoFit/>
          </a:bodyPr>
          <a:lstStyle/>
          <a:p>
            <a:endParaRPr lang="en-US" sz="24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Only changes for new biennium are inflationary adjustments to tuition rates, faculty salary and student services rates</a:t>
            </a:r>
          </a:p>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Full-Time </a:t>
            </a:r>
            <a:r>
              <a:rPr lang="en-US" sz="2400" u="sng" dirty="0">
                <a:latin typeface="Times New Roman" pitchFamily="18" charset="0"/>
                <a:cs typeface="Times New Roman" pitchFamily="18" charset="0"/>
              </a:rPr>
              <a:t>Equivalent (FTE) </a:t>
            </a:r>
            <a:r>
              <a:rPr lang="en-US" sz="2400" u="sng" dirty="0" smtClean="0">
                <a:latin typeface="Times New Roman" pitchFamily="18" charset="0"/>
                <a:cs typeface="Times New Roman" pitchFamily="18" charset="0"/>
              </a:rPr>
              <a:t>Faculty</a:t>
            </a:r>
            <a:r>
              <a:rPr lang="en-US" sz="2400" dirty="0" smtClean="0">
                <a:latin typeface="Times New Roman" pitchFamily="18" charset="0"/>
                <a:cs typeface="Times New Roman" pitchFamily="18" charset="0"/>
              </a:rPr>
              <a:t>: Total </a:t>
            </a:r>
            <a:r>
              <a:rPr lang="en-US" sz="2400" dirty="0">
                <a:latin typeface="Times New Roman" pitchFamily="18" charset="0"/>
                <a:cs typeface="Times New Roman" pitchFamily="18" charset="0"/>
              </a:rPr>
              <a:t>number of FTE faculty needed is calculated by assigning each SSCH generated to one of four weighted categories.</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General Education 	</a:t>
            </a:r>
            <a:r>
              <a:rPr lang="en-US" sz="2000" dirty="0" smtClean="0">
                <a:latin typeface="Times New Roman" pitchFamily="18" charset="0"/>
                <a:cs typeface="Times New Roman" pitchFamily="18" charset="0"/>
              </a:rPr>
              <a:t>22 </a:t>
            </a:r>
            <a:r>
              <a:rPr lang="en-US" sz="2000" dirty="0">
                <a:latin typeface="Times New Roman" pitchFamily="18" charset="0"/>
                <a:cs typeface="Times New Roman" pitchFamily="18" charset="0"/>
              </a:rPr>
              <a:t>students / 660 SSCH</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Technical </a:t>
            </a:r>
            <a:r>
              <a:rPr lang="en-US" sz="2000" dirty="0">
                <a:latin typeface="Times New Roman" pitchFamily="18" charset="0"/>
                <a:cs typeface="Times New Roman" pitchFamily="18" charset="0"/>
              </a:rPr>
              <a:t>Education	16 students / 480 SSCH</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Basic </a:t>
            </a:r>
            <a:r>
              <a:rPr lang="en-US" sz="2000" dirty="0">
                <a:latin typeface="Times New Roman" pitchFamily="18" charset="0"/>
                <a:cs typeface="Times New Roman" pitchFamily="18" charset="0"/>
              </a:rPr>
              <a:t>Skills		</a:t>
            </a:r>
            <a:r>
              <a:rPr lang="en-US" sz="2000" dirty="0" smtClean="0">
                <a:latin typeface="Times New Roman" pitchFamily="18" charset="0"/>
                <a:cs typeface="Times New Roman" pitchFamily="18" charset="0"/>
              </a:rPr>
              <a:t>16 </a:t>
            </a:r>
            <a:r>
              <a:rPr lang="en-US" sz="2000" dirty="0">
                <a:latin typeface="Times New Roman" pitchFamily="18" charset="0"/>
                <a:cs typeface="Times New Roman" pitchFamily="18" charset="0"/>
              </a:rPr>
              <a:t>students / 480 SSCH</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Allied </a:t>
            </a:r>
            <a:r>
              <a:rPr lang="en-US" sz="2000" dirty="0">
                <a:latin typeface="Times New Roman" pitchFamily="18" charset="0"/>
                <a:cs typeface="Times New Roman" pitchFamily="18" charset="0"/>
              </a:rPr>
              <a:t>Health		</a:t>
            </a:r>
            <a:r>
              <a:rPr lang="en-US" sz="2000" dirty="0" smtClean="0">
                <a:latin typeface="Times New Roman" pitchFamily="18" charset="0"/>
                <a:cs typeface="Times New Roman" pitchFamily="18" charset="0"/>
              </a:rPr>
              <a:t>12 </a:t>
            </a:r>
            <a:r>
              <a:rPr lang="en-US" sz="2000" dirty="0">
                <a:latin typeface="Times New Roman" pitchFamily="18" charset="0"/>
                <a:cs typeface="Times New Roman" pitchFamily="18" charset="0"/>
              </a:rPr>
              <a:t>students / 360 </a:t>
            </a:r>
            <a:r>
              <a:rPr lang="en-US" sz="2000" dirty="0" smtClean="0">
                <a:latin typeface="Times New Roman" pitchFamily="18" charset="0"/>
                <a:cs typeface="Times New Roman" pitchFamily="18" charset="0"/>
              </a:rPr>
              <a:t>SSCH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90282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a:xfrm>
            <a:off x="457200" y="990600"/>
            <a:ext cx="8229600" cy="5135563"/>
          </a:xfrm>
        </p:spPr>
        <p:txBody>
          <a:bodyPr/>
          <a:lstStyle/>
          <a:p>
            <a:pPr marL="0" indent="0" algn="ctr">
              <a:buNone/>
            </a:pPr>
            <a:r>
              <a:rPr lang="en-US" sz="1800" b="1" dirty="0"/>
              <a:t> </a:t>
            </a:r>
            <a:endParaRPr lang="en-US" sz="2400" b="1" dirty="0"/>
          </a:p>
          <a:p>
            <a:pPr marL="457200" lvl="1" indent="0">
              <a:buNone/>
            </a:pPr>
            <a:r>
              <a:rPr lang="en-US" b="1" dirty="0"/>
              <a:t>1</a:t>
            </a:r>
            <a:r>
              <a:rPr lang="en-US" b="1" dirty="0" smtClean="0"/>
              <a:t> </a:t>
            </a:r>
            <a:r>
              <a:rPr lang="en-US" b="1" dirty="0"/>
              <a:t>New </a:t>
            </a:r>
            <a:r>
              <a:rPr lang="en-US" b="1" dirty="0" smtClean="0"/>
              <a:t>Institution </a:t>
            </a:r>
            <a:r>
              <a:rPr lang="en-US" b="1" dirty="0"/>
              <a:t>– Arkansas Campus</a:t>
            </a:r>
          </a:p>
          <a:p>
            <a:pPr lvl="2"/>
            <a:r>
              <a:rPr lang="en-US" dirty="0" smtClean="0">
                <a:latin typeface="Times New Roman" panose="02020603050405020304" pitchFamily="18" charset="0"/>
                <a:cs typeface="Times New Roman" panose="02020603050405020304" pitchFamily="18" charset="0"/>
              </a:rPr>
              <a:t>Baptist Health Schools Little Rock, Little Rock, Arkansas</a:t>
            </a:r>
          </a:p>
          <a:p>
            <a:pPr lvl="1">
              <a:buFont typeface="Arial" panose="020B0604020202020204" pitchFamily="34" charset="0"/>
              <a:buChar char="•"/>
            </a:pPr>
            <a:endParaRPr lang="en-US" sz="2000" b="1" dirty="0">
              <a:solidFill>
                <a:prstClr val="black"/>
              </a:solidFill>
              <a:latin typeface="Times New Roman" panose="02020603050405020304" pitchFamily="18" charset="0"/>
              <a:cs typeface="Times New Roman" panose="02020603050405020304" pitchFamily="18" charset="0"/>
            </a:endParaRPr>
          </a:p>
          <a:p>
            <a:pPr marL="457200" lvl="1" indent="0">
              <a:buNone/>
            </a:pPr>
            <a:r>
              <a:rPr lang="en-US" b="1" dirty="0" smtClean="0">
                <a:solidFill>
                  <a:prstClr val="black"/>
                </a:solidFill>
                <a:latin typeface="Times New Roman" panose="02020603050405020304" pitchFamily="18" charset="0"/>
                <a:cs typeface="Times New Roman" panose="02020603050405020304" pitchFamily="18" charset="0"/>
              </a:rPr>
              <a:t>Initial </a:t>
            </a:r>
            <a:r>
              <a:rPr lang="en-US" b="1" dirty="0">
                <a:solidFill>
                  <a:prstClr val="black"/>
                </a:solidFill>
                <a:latin typeface="Times New Roman" panose="02020603050405020304" pitchFamily="18" charset="0"/>
                <a:cs typeface="Times New Roman" panose="02020603050405020304" pitchFamily="18" charset="0"/>
              </a:rPr>
              <a:t>Degree Certifications – at Arkansas Campus</a:t>
            </a:r>
          </a:p>
          <a:p>
            <a:pPr lvl="2">
              <a:spcBef>
                <a:spcPts val="0"/>
              </a:spcBef>
            </a:pPr>
            <a:r>
              <a:rPr lang="en-US" dirty="0">
                <a:solidFill>
                  <a:prstClr val="black"/>
                </a:solidFill>
                <a:latin typeface="Times New Roman" pitchFamily="18" charset="0"/>
                <a:cs typeface="Times New Roman" pitchFamily="18" charset="0"/>
              </a:rPr>
              <a:t>Remington College, Little Rock, Arkansas – 1 </a:t>
            </a:r>
            <a:r>
              <a:rPr lang="en-US" dirty="0" smtClean="0">
                <a:solidFill>
                  <a:prstClr val="black"/>
                </a:solidFill>
                <a:latin typeface="Times New Roman" pitchFamily="18" charset="0"/>
                <a:cs typeface="Times New Roman" pitchFamily="18" charset="0"/>
              </a:rPr>
              <a:t>Degree</a:t>
            </a:r>
          </a:p>
          <a:p>
            <a:pPr lvl="2">
              <a:spcBef>
                <a:spcPts val="0"/>
              </a:spcBef>
            </a:pPr>
            <a:r>
              <a:rPr lang="en-US" dirty="0" smtClean="0">
                <a:solidFill>
                  <a:prstClr val="black"/>
                </a:solidFill>
                <a:latin typeface="Times New Roman" pitchFamily="18" charset="0"/>
                <a:cs typeface="Times New Roman" pitchFamily="18" charset="0"/>
              </a:rPr>
              <a:t>Vista College, Richardson, Texas, Fort Smith Campus – 4 Degrees</a:t>
            </a:r>
          </a:p>
          <a:p>
            <a:pPr marL="914400" lvl="2" indent="0">
              <a:spcBef>
                <a:spcPts val="0"/>
              </a:spcBef>
              <a:buNone/>
            </a:pPr>
            <a:endParaRPr lang="en-US" dirty="0">
              <a:solidFill>
                <a:prstClr val="black"/>
              </a:solidFill>
              <a:latin typeface="Times New Roman" pitchFamily="18" charset="0"/>
              <a:cs typeface="Times New Roman" pitchFamily="18" charset="0"/>
            </a:endParaRPr>
          </a:p>
          <a:p>
            <a:pPr marL="457200" lvl="1" indent="0">
              <a:buNone/>
            </a:pPr>
            <a:endParaRPr lang="en-US" sz="2000" dirty="0"/>
          </a:p>
        </p:txBody>
      </p:sp>
    </p:spTree>
    <p:extLst>
      <p:ext uri="{BB962C8B-B14F-4D97-AF65-F5344CB8AC3E}">
        <p14:creationId xmlns:p14="http://schemas.microsoft.com/office/powerpoint/2010/main" val="929122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457200"/>
          </a:xfrm>
        </p:spPr>
        <p:txBody>
          <a:bodyPr>
            <a:noAutofit/>
          </a:bodyPr>
          <a:lstStyle/>
          <a:p>
            <a:pPr marL="349250" lvl="1">
              <a:buNone/>
            </a:pPr>
            <a:r>
              <a:rPr lang="en-US" sz="2400" b="1" dirty="0" smtClean="0">
                <a:solidFill>
                  <a:prstClr val="black"/>
                </a:solidFill>
                <a:latin typeface="Times New Roman" pitchFamily="18" charset="0"/>
                <a:cs typeface="Times New Roman" pitchFamily="18" charset="0"/>
              </a:rPr>
              <a:t> </a:t>
            </a:r>
            <a:r>
              <a:rPr lang="en-US" sz="2000" b="1" dirty="0" smtClean="0">
                <a:solidFill>
                  <a:prstClr val="black"/>
                </a:solidFill>
                <a:latin typeface="Times New Roman" pitchFamily="18" charset="0"/>
                <a:cs typeface="Times New Roman" pitchFamily="18" charset="0"/>
              </a:rPr>
              <a:t>Previously Certified Institutions </a:t>
            </a:r>
            <a:endParaRPr lang="en-US" sz="2000" b="1" dirty="0">
              <a:solidFill>
                <a:prstClr val="black"/>
              </a:solidFill>
              <a:latin typeface="Times New Roman" pitchFamily="18" charset="0"/>
              <a:cs typeface="Times New Roman" pitchFamily="18" charset="0"/>
            </a:endParaRPr>
          </a:p>
        </p:txBody>
      </p:sp>
      <p:sp>
        <p:nvSpPr>
          <p:cNvPr id="3" name="Content Placeholder 2"/>
          <p:cNvSpPr>
            <a:spLocks noGrp="1"/>
          </p:cNvSpPr>
          <p:nvPr>
            <p:ph idx="1"/>
          </p:nvPr>
        </p:nvSpPr>
        <p:spPr>
          <a:xfrm>
            <a:off x="-122712" y="1143000"/>
            <a:ext cx="9266712" cy="6019800"/>
          </a:xfrm>
        </p:spPr>
        <p:txBody>
          <a:bodyPr/>
          <a:lstStyle/>
          <a:p>
            <a:pPr marL="750888" lvl="1" indent="-228600">
              <a:buNone/>
            </a:pPr>
            <a:r>
              <a:rPr lang="en-US" sz="1800" b="1" dirty="0" smtClean="0">
                <a:solidFill>
                  <a:prstClr val="black"/>
                </a:solidFill>
              </a:rPr>
              <a:t>	</a:t>
            </a:r>
            <a:r>
              <a:rPr lang="en-US" sz="2000" b="1" dirty="0" smtClean="0">
                <a:solidFill>
                  <a:prstClr val="black"/>
                </a:solidFill>
              </a:rPr>
              <a:t>Initial Degree Certifications – Distance Technology</a:t>
            </a:r>
          </a:p>
          <a:p>
            <a:pPr marL="976313" lvl="2">
              <a:spcBef>
                <a:spcPts val="0"/>
              </a:spcBef>
            </a:pPr>
            <a:r>
              <a:rPr lang="en-US" sz="2000" dirty="0" smtClean="0">
                <a:latin typeface="Times New Roman" pitchFamily="18" charset="0"/>
                <a:cs typeface="Times New Roman" pitchFamily="18" charset="0"/>
              </a:rPr>
              <a:t>Arizona State University, Scottsdale, Arizona </a:t>
            </a:r>
            <a:r>
              <a:rPr lang="en-US" sz="2000" dirty="0" smtClean="0">
                <a:solidFill>
                  <a:prstClr val="black"/>
                </a:solidFill>
                <a:latin typeface="Times New Roman" pitchFamily="18" charset="0"/>
                <a:cs typeface="Times New Roman" pitchFamily="18" charset="0"/>
              </a:rPr>
              <a:t>–  2 Degrees</a:t>
            </a:r>
          </a:p>
          <a:p>
            <a:pPr marL="976313" lvl="2">
              <a:spcBef>
                <a:spcPts val="0"/>
              </a:spcBef>
            </a:pPr>
            <a:r>
              <a:rPr lang="en-US" sz="2000" dirty="0" smtClean="0">
                <a:solidFill>
                  <a:prstClr val="black"/>
                </a:solidFill>
                <a:latin typeface="Times New Roman" pitchFamily="18" charset="0"/>
                <a:cs typeface="Times New Roman" pitchFamily="18" charset="0"/>
              </a:rPr>
              <a:t>Franklin University, Columbus, Ohio –   </a:t>
            </a:r>
            <a:r>
              <a:rPr lang="en-US" sz="2000" dirty="0">
                <a:solidFill>
                  <a:prstClr val="black"/>
                </a:solidFill>
                <a:latin typeface="Times New Roman" pitchFamily="18" charset="0"/>
                <a:cs typeface="Times New Roman" pitchFamily="18" charset="0"/>
              </a:rPr>
              <a:t>2</a:t>
            </a:r>
            <a:r>
              <a:rPr lang="en-US" sz="2000" dirty="0" smtClean="0">
                <a:solidFill>
                  <a:prstClr val="black"/>
                </a:solidFill>
                <a:latin typeface="Times New Roman" pitchFamily="18" charset="0"/>
                <a:cs typeface="Times New Roman" pitchFamily="18" charset="0"/>
              </a:rPr>
              <a:t> Degrees</a:t>
            </a:r>
          </a:p>
          <a:p>
            <a:pPr marL="976313" lvl="2">
              <a:spcBef>
                <a:spcPts val="0"/>
              </a:spcBef>
            </a:pPr>
            <a:r>
              <a:rPr lang="en-US" sz="2000" dirty="0" smtClean="0">
                <a:solidFill>
                  <a:prstClr val="black"/>
                </a:solidFill>
                <a:latin typeface="Times New Roman" pitchFamily="18" charset="0"/>
                <a:cs typeface="Times New Roman" pitchFamily="18" charset="0"/>
              </a:rPr>
              <a:t>Missouri State University, Springfield, Missouri – 3 Degrees</a:t>
            </a:r>
          </a:p>
          <a:p>
            <a:pPr marL="976313" lvl="2">
              <a:spcBef>
                <a:spcPts val="0"/>
              </a:spcBef>
            </a:pPr>
            <a:r>
              <a:rPr lang="en-US" sz="2000" dirty="0" smtClean="0">
                <a:latin typeface="Times New Roman" pitchFamily="18" charset="0"/>
                <a:cs typeface="Times New Roman" pitchFamily="18" charset="0"/>
              </a:rPr>
              <a:t>National American University, Rapid City, South Dakota </a:t>
            </a: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1</a:t>
            </a:r>
            <a:r>
              <a:rPr lang="en-US" sz="2000" dirty="0" smtClean="0">
                <a:solidFill>
                  <a:prstClr val="black"/>
                </a:solidFill>
                <a:latin typeface="Times New Roman" pitchFamily="18" charset="0"/>
                <a:cs typeface="Times New Roman" pitchFamily="18" charset="0"/>
              </a:rPr>
              <a:t> Degree</a:t>
            </a:r>
          </a:p>
          <a:p>
            <a:pPr marL="976313" lvl="2">
              <a:spcBef>
                <a:spcPts val="0"/>
              </a:spcBef>
            </a:pPr>
            <a:r>
              <a:rPr lang="en-US" sz="2000" dirty="0" smtClean="0">
                <a:solidFill>
                  <a:prstClr val="black"/>
                </a:solidFill>
                <a:latin typeface="Times New Roman" pitchFamily="18" charset="0"/>
                <a:cs typeface="Times New Roman" pitchFamily="18" charset="0"/>
              </a:rPr>
              <a:t>Norwich University, Northfield, Vermont – 1 Degree</a:t>
            </a:r>
          </a:p>
          <a:p>
            <a:pPr marL="976313" lvl="2">
              <a:spcBef>
                <a:spcPts val="0"/>
              </a:spcBef>
            </a:pPr>
            <a:r>
              <a:rPr lang="en-US" sz="2000" dirty="0" smtClean="0">
                <a:solidFill>
                  <a:prstClr val="black"/>
                </a:solidFill>
                <a:latin typeface="Times New Roman" pitchFamily="18" charset="0"/>
                <a:cs typeface="Times New Roman" pitchFamily="18" charset="0"/>
              </a:rPr>
              <a:t>Oregon State University, Corvallis, Oregon – 3 Degrees</a:t>
            </a:r>
            <a:endParaRPr lang="en-US" sz="2000" dirty="0">
              <a:solidFill>
                <a:prstClr val="black"/>
              </a:solidFill>
              <a:latin typeface="Times New Roman" pitchFamily="18" charset="0"/>
              <a:cs typeface="Times New Roman" pitchFamily="18" charset="0"/>
            </a:endParaRPr>
          </a:p>
          <a:p>
            <a:pPr marL="976313" lvl="2">
              <a:spcBef>
                <a:spcPts val="0"/>
              </a:spcBef>
            </a:pPr>
            <a:r>
              <a:rPr lang="en-US" sz="2000" dirty="0" smtClean="0">
                <a:solidFill>
                  <a:prstClr val="black"/>
                </a:solidFill>
                <a:latin typeface="Times New Roman" pitchFamily="18" charset="0"/>
                <a:cs typeface="Times New Roman" pitchFamily="18" charset="0"/>
              </a:rPr>
              <a:t>University of Cincinnati, Cincinnati, Ohio – 7 Degrees</a:t>
            </a:r>
          </a:p>
          <a:p>
            <a:pPr marL="976313" lvl="2">
              <a:spcBef>
                <a:spcPts val="0"/>
              </a:spcBef>
            </a:pPr>
            <a:r>
              <a:rPr lang="en-US" sz="2000" dirty="0" smtClean="0">
                <a:solidFill>
                  <a:prstClr val="black"/>
                </a:solidFill>
                <a:latin typeface="Times New Roman" pitchFamily="18" charset="0"/>
                <a:cs typeface="Times New Roman" pitchFamily="18" charset="0"/>
              </a:rPr>
              <a:t>University of Nebraska-Lincoln, Lincoln, Nebraska –  13 Degrees</a:t>
            </a:r>
          </a:p>
          <a:p>
            <a:pPr marL="976313" lvl="2">
              <a:spcBef>
                <a:spcPts val="0"/>
              </a:spcBef>
            </a:pPr>
            <a:r>
              <a:rPr lang="en-US" sz="2000" dirty="0" smtClean="0">
                <a:latin typeface="Times New Roman" pitchFamily="18" charset="0"/>
                <a:cs typeface="Times New Roman" pitchFamily="18" charset="0"/>
              </a:rPr>
              <a:t>University of Nebraska Medical Center, Omaha, Nebraska –  2 Degrees</a:t>
            </a:r>
          </a:p>
          <a:p>
            <a:pPr marL="976313" lvl="2">
              <a:spcBef>
                <a:spcPts val="0"/>
              </a:spcBef>
            </a:pPr>
            <a:r>
              <a:rPr lang="en-US" sz="2000" dirty="0" smtClean="0">
                <a:latin typeface="Times New Roman" pitchFamily="18" charset="0"/>
                <a:cs typeface="Times New Roman" pitchFamily="18" charset="0"/>
              </a:rPr>
              <a:t>William Woods University, Fulton, Missouri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2</a:t>
            </a:r>
            <a:r>
              <a:rPr lang="en-US" sz="2000" dirty="0" smtClean="0">
                <a:latin typeface="Times New Roman" pitchFamily="18" charset="0"/>
                <a:cs typeface="Times New Roman" pitchFamily="18" charset="0"/>
              </a:rPr>
              <a:t> Degrees</a:t>
            </a:r>
          </a:p>
          <a:p>
            <a:pPr marL="747713" lvl="2" indent="0">
              <a:spcBef>
                <a:spcPts val="0"/>
              </a:spcBef>
              <a:buNone/>
            </a:pPr>
            <a:endParaRPr lang="en-US" sz="2000" dirty="0" smtClean="0">
              <a:latin typeface="Times New Roman" pitchFamily="18" charset="0"/>
              <a:cs typeface="Times New Roman" pitchFamily="18" charset="0"/>
            </a:endParaRPr>
          </a:p>
          <a:p>
            <a:pPr marL="914400" lvl="2" indent="0">
              <a:spcBef>
                <a:spcPts val="0"/>
              </a:spcBef>
              <a:buNone/>
            </a:pPr>
            <a:endParaRPr lang="en-US" sz="1600" dirty="0">
              <a:latin typeface="Times New Roman" pitchFamily="18" charset="0"/>
              <a:cs typeface="Times New Roman" pitchFamily="18" charset="0"/>
            </a:endParaRPr>
          </a:p>
          <a:p>
            <a:pPr marL="914400" lvl="2" indent="0">
              <a:lnSpc>
                <a:spcPct val="150000"/>
              </a:lnSpc>
              <a:spcBef>
                <a:spcPts val="0"/>
              </a:spcBef>
              <a:buNone/>
            </a:pPr>
            <a:endParaRPr lang="en-US" sz="1700" dirty="0" smtClean="0">
              <a:solidFill>
                <a:prstClr val="black"/>
              </a:solidFill>
              <a:latin typeface="Times New Roman" pitchFamily="18" charset="0"/>
              <a:cs typeface="Times New Roman" pitchFamily="18" charset="0"/>
            </a:endParaRPr>
          </a:p>
          <a:p>
            <a:pPr marL="914400" lvl="2" indent="0">
              <a:lnSpc>
                <a:spcPct val="150000"/>
              </a:lnSpc>
              <a:spcBef>
                <a:spcPts val="0"/>
              </a:spcBef>
              <a:buNone/>
            </a:pPr>
            <a:r>
              <a:rPr lang="en-US" sz="1800" dirty="0" smtClean="0">
                <a:solidFill>
                  <a:prstClr val="black"/>
                </a:solidFill>
                <a:latin typeface="Times New Roman" pitchFamily="18" charset="0"/>
                <a:cs typeface="Times New Roman" pitchFamily="18" charset="0"/>
              </a:rPr>
              <a:t>    </a:t>
            </a:r>
          </a:p>
          <a:p>
            <a:pPr marL="914400" lvl="2" indent="0">
              <a:spcBef>
                <a:spcPts val="0"/>
              </a:spcBef>
              <a:buNone/>
            </a:pPr>
            <a:endParaRPr lang="en-US" sz="1600" dirty="0">
              <a:solidFill>
                <a:prstClr val="black"/>
              </a:solidFill>
              <a:latin typeface="Times New Roman" pitchFamily="18" charset="0"/>
              <a:cs typeface="Times New Roman" pitchFamily="18" charset="0"/>
            </a:endParaRPr>
          </a:p>
          <a:p>
            <a:pPr marL="457200" lvl="1" indent="0">
              <a:buNone/>
            </a:pPr>
            <a:r>
              <a:rPr lang="en-US" sz="1600" b="1" dirty="0">
                <a:solidFill>
                  <a:prstClr val="black"/>
                </a:solidFill>
              </a:rPr>
              <a:t> </a:t>
            </a:r>
            <a:r>
              <a:rPr lang="en-US" sz="1600" b="1" dirty="0" smtClean="0">
                <a:solidFill>
                  <a:prstClr val="black"/>
                </a:solidFill>
              </a:rPr>
              <a:t>	</a:t>
            </a:r>
            <a:endParaRPr lang="en-US" sz="1600" dirty="0">
              <a:solidFill>
                <a:prstClr val="black"/>
              </a:solidFill>
            </a:endParaRPr>
          </a:p>
          <a:p>
            <a:pPr marL="0" indent="0">
              <a:buNone/>
            </a:pPr>
            <a:endParaRPr lang="en-US" dirty="0"/>
          </a:p>
        </p:txBody>
      </p:sp>
    </p:spTree>
    <p:extLst>
      <p:ext uri="{BB962C8B-B14F-4D97-AF65-F5344CB8AC3E}">
        <p14:creationId xmlns:p14="http://schemas.microsoft.com/office/powerpoint/2010/main" val="3513125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20</a:t>
            </a:r>
            <a:br>
              <a:rPr lang="en-US" sz="3200" dirty="0" smtClean="0"/>
            </a:br>
            <a:r>
              <a:rPr lang="en-US" sz="3200" dirty="0" smtClean="0"/>
              <a:t>Letters of Notification</a:t>
            </a:r>
            <a:endParaRPr lang="en-US" sz="3200" dirty="0"/>
          </a:p>
        </p:txBody>
      </p:sp>
      <p:sp>
        <p:nvSpPr>
          <p:cNvPr id="3" name="Subtitle 2"/>
          <p:cNvSpPr>
            <a:spLocks noGrp="1"/>
          </p:cNvSpPr>
          <p:nvPr>
            <p:ph type="body" idx="1"/>
          </p:nvPr>
        </p:nvSpPr>
        <p:spPr>
          <a:xfrm>
            <a:off x="457200" y="1752600"/>
            <a:ext cx="8001000" cy="11430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Lillian Williams</a:t>
            </a:r>
          </a:p>
          <a:p>
            <a:r>
              <a:rPr lang="en-US" sz="9600" dirty="0" smtClean="0">
                <a:solidFill>
                  <a:schemeClr val="accent2"/>
                </a:solidFill>
              </a:rPr>
              <a:t>Program Specialist, Academic Affairs</a:t>
            </a:r>
          </a:p>
          <a:p>
            <a:endParaRPr lang="en-US" dirty="0"/>
          </a:p>
        </p:txBody>
      </p:sp>
    </p:spTree>
    <p:extLst>
      <p:ext uri="{BB962C8B-B14F-4D97-AF65-F5344CB8AC3E}">
        <p14:creationId xmlns:p14="http://schemas.microsoft.com/office/powerpoint/2010/main" val="1694086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Letters of Notification</a:t>
            </a:r>
            <a:br>
              <a:rPr lang="en-US" sz="2800" dirty="0" smtClean="0"/>
            </a:b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Programs approved by the ADHE Director</a:t>
            </a:r>
          </a:p>
          <a:p>
            <a:pPr marL="0" indent="0">
              <a:buSzPct val="145000"/>
              <a:buNone/>
            </a:pPr>
            <a:endParaRPr lang="en-US" sz="2400" dirty="0" smtClean="0"/>
          </a:p>
          <a:p>
            <a:pPr>
              <a:buSzPct val="145000"/>
            </a:pPr>
            <a:r>
              <a:rPr lang="en-US" sz="2400" dirty="0" smtClean="0"/>
              <a:t>Programs must be included on the AHECB agenda prior to initiation </a:t>
            </a:r>
          </a:p>
          <a:p>
            <a:pPr marL="0" indent="0">
              <a:buSzPct val="145000"/>
              <a:buNone/>
            </a:pPr>
            <a:endParaRPr lang="en-US" sz="2400" dirty="0" smtClean="0"/>
          </a:p>
          <a:p>
            <a:pPr>
              <a:buSzPct val="145000"/>
            </a:pPr>
            <a:r>
              <a:rPr lang="en-US" sz="2400" dirty="0" smtClean="0"/>
              <a:t>Programs are reasonable and moderate extensions of existing certificates and degrees</a:t>
            </a:r>
          </a:p>
          <a:p>
            <a:pPr>
              <a:buNone/>
            </a:pPr>
            <a:endParaRPr lang="en-US" sz="2400" dirty="0" smtClean="0"/>
          </a:p>
          <a:p>
            <a:pPr>
              <a:buNone/>
            </a:pPr>
            <a:endParaRPr lang="en-US" sz="2400" dirty="0" smtClean="0"/>
          </a:p>
          <a:p>
            <a:pPr>
              <a:buNone/>
            </a:pPr>
            <a:endParaRPr lang="en-US" sz="2400" dirty="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3975013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r>
              <a:rPr lang="en-US" sz="3200" dirty="0" smtClean="0"/>
              <a:t>Associate of Arts Teaching (AAT)</a:t>
            </a:r>
            <a:endParaRPr lang="en-US" sz="3200" dirty="0"/>
          </a:p>
        </p:txBody>
      </p:sp>
      <p:sp>
        <p:nvSpPr>
          <p:cNvPr id="3" name="Content Placeholder 2"/>
          <p:cNvSpPr>
            <a:spLocks noGrp="1"/>
          </p:cNvSpPr>
          <p:nvPr>
            <p:ph sz="half" idx="10"/>
          </p:nvPr>
        </p:nvSpPr>
        <p:spPr>
          <a:xfrm>
            <a:off x="457200" y="1752600"/>
            <a:ext cx="8305800" cy="4373563"/>
          </a:xfrm>
        </p:spPr>
        <p:txBody>
          <a:bodyPr/>
          <a:lstStyle/>
          <a:p>
            <a:r>
              <a:rPr lang="en-US" sz="2000" dirty="0" smtClean="0"/>
              <a:t>AAT </a:t>
            </a:r>
            <a:r>
              <a:rPr lang="en-US" sz="2000" dirty="0"/>
              <a:t>program </a:t>
            </a:r>
            <a:r>
              <a:rPr lang="en-US" sz="2000" dirty="0" smtClean="0"/>
              <a:t>modification required due </a:t>
            </a:r>
            <a:r>
              <a:rPr lang="en-US" sz="2000" dirty="0"/>
              <a:t>to changes in the state standards for elementary and middle-level educator </a:t>
            </a:r>
            <a:r>
              <a:rPr lang="en-US" sz="2000" dirty="0" smtClean="0"/>
              <a:t>licensure effective in Fall 2015</a:t>
            </a:r>
          </a:p>
          <a:p>
            <a:pPr marL="0" indent="0">
              <a:buNone/>
            </a:pPr>
            <a:endParaRPr lang="en-US" sz="2000" dirty="0"/>
          </a:p>
          <a:p>
            <a:r>
              <a:rPr lang="en-US" sz="2000" dirty="0"/>
              <a:t>No new students will be enrolled in </a:t>
            </a:r>
            <a:r>
              <a:rPr lang="en-US" sz="2000" dirty="0" smtClean="0"/>
              <a:t>the AAT program </a:t>
            </a:r>
            <a:r>
              <a:rPr lang="en-US" sz="2000" dirty="0"/>
              <a:t>beyond Summer </a:t>
            </a:r>
            <a:r>
              <a:rPr lang="en-US" sz="2000" dirty="0" smtClean="0"/>
              <a:t>2014</a:t>
            </a:r>
          </a:p>
          <a:p>
            <a:pPr marL="0" indent="0">
              <a:buNone/>
            </a:pPr>
            <a:endParaRPr lang="en-US" sz="2000" dirty="0"/>
          </a:p>
          <a:p>
            <a:r>
              <a:rPr lang="en-US" sz="2000" dirty="0"/>
              <a:t>Current, continuously enrolled AAT students can complete the </a:t>
            </a:r>
            <a:r>
              <a:rPr lang="en-US" sz="2000" dirty="0" smtClean="0"/>
              <a:t>degree</a:t>
            </a:r>
          </a:p>
          <a:p>
            <a:pPr marL="0" indent="0">
              <a:buNone/>
            </a:pPr>
            <a:endParaRPr lang="en-US" sz="2000" dirty="0"/>
          </a:p>
          <a:p>
            <a:r>
              <a:rPr lang="en-US" sz="2000" dirty="0"/>
              <a:t> PRAXIS Core exam will be required for AAT degree effective Spring 2014</a:t>
            </a:r>
          </a:p>
          <a:p>
            <a:pPr marL="0" indent="0">
              <a:buNone/>
            </a:pPr>
            <a:endParaRPr lang="en-US" dirty="0"/>
          </a:p>
        </p:txBody>
      </p:sp>
    </p:spTree>
    <p:extLst>
      <p:ext uri="{BB962C8B-B14F-4D97-AF65-F5344CB8AC3E}">
        <p14:creationId xmlns:p14="http://schemas.microsoft.com/office/powerpoint/2010/main" val="3971509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2800" dirty="0" smtClean="0"/>
              <a:t>Agenda Item  no. 17</a:t>
            </a:r>
            <a:br>
              <a:rPr lang="en-US" sz="2800" dirty="0" smtClean="0"/>
            </a:br>
            <a:r>
              <a:rPr lang="en-US" sz="2800" dirty="0" smtClean="0"/>
              <a:t>Letters  of  Intent</a:t>
            </a: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Cynthia Moten</a:t>
            </a:r>
          </a:p>
          <a:p>
            <a:r>
              <a:rPr lang="en-US" sz="9600" dirty="0" smtClean="0">
                <a:solidFill>
                  <a:schemeClr val="accent2"/>
                </a:solidFill>
              </a:rPr>
              <a:t>Associate Director, Academic Affairs</a:t>
            </a:r>
          </a:p>
          <a:p>
            <a:endParaRPr lang="en-US" dirty="0"/>
          </a:p>
        </p:txBody>
      </p:sp>
    </p:spTree>
    <p:extLst>
      <p:ext uri="{BB962C8B-B14F-4D97-AF65-F5344CB8AC3E}">
        <p14:creationId xmlns:p14="http://schemas.microsoft.com/office/powerpoint/2010/main" val="986072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3200" dirty="0" smtClean="0"/>
              <a:t/>
            </a:r>
            <a:br>
              <a:rPr lang="en-US" sz="3200" dirty="0" smtClean="0"/>
            </a:br>
            <a:r>
              <a:rPr lang="en-US" sz="2800" dirty="0" smtClean="0"/>
              <a:t/>
            </a:r>
            <a:br>
              <a:rPr lang="en-US" sz="2800" dirty="0" smtClean="0"/>
            </a:br>
            <a:r>
              <a:rPr lang="en-US" sz="2800" dirty="0" smtClean="0"/>
              <a:t>Letters of Intent</a:t>
            </a: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Notification of institutional plans to offer new programs or organizational units that require Coordinating Board approval</a:t>
            </a:r>
          </a:p>
          <a:p>
            <a:pPr marL="0" indent="0">
              <a:buSzPct val="145000"/>
              <a:buNone/>
            </a:pPr>
            <a:endParaRPr lang="en-US" sz="2400" dirty="0" smtClean="0"/>
          </a:p>
          <a:p>
            <a:pPr>
              <a:buSzPct val="145000"/>
            </a:pPr>
            <a:r>
              <a:rPr lang="en-US" sz="2400" dirty="0" smtClean="0"/>
              <a:t>Presidents, Chancellors and Academic </a:t>
            </a:r>
            <a:r>
              <a:rPr lang="en-US" sz="2400" dirty="0"/>
              <a:t>A</a:t>
            </a:r>
            <a:r>
              <a:rPr lang="en-US" sz="2400" dirty="0" smtClean="0"/>
              <a:t>ffairs </a:t>
            </a:r>
            <a:r>
              <a:rPr lang="en-US" sz="2400" dirty="0"/>
              <a:t>O</a:t>
            </a:r>
            <a:r>
              <a:rPr lang="en-US" sz="2400" dirty="0" smtClean="0"/>
              <a:t>fficers can comment on the proposals before consideration by AHECB</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1559096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2" y="3581400"/>
            <a:ext cx="8345487" cy="2133600"/>
          </a:xfrm>
        </p:spPr>
        <p:txBody>
          <a:bodyPr/>
          <a:lstStyle/>
          <a:p>
            <a:r>
              <a:rPr lang="en-US" sz="2200" dirty="0"/>
              <a:t>Agenda item no. </a:t>
            </a:r>
            <a:r>
              <a:rPr lang="en-US" sz="2200" dirty="0" smtClean="0"/>
              <a:t>22</a:t>
            </a:r>
            <a:br>
              <a:rPr lang="en-US" sz="2200" dirty="0" smtClean="0"/>
            </a:br>
            <a:r>
              <a:rPr lang="en-US" sz="2200" dirty="0" smtClean="0"/>
              <a:t>HENDERSON STATE UNIVERSITY- </a:t>
            </a:r>
            <a:br>
              <a:rPr lang="en-US" sz="2200" dirty="0" smtClean="0"/>
            </a:br>
            <a:r>
              <a:rPr lang="en-US" sz="2200" dirty="0" smtClean="0"/>
              <a:t>DOWNTOWN HOT SPRINGS EDUCATION CENTER</a:t>
            </a:r>
            <a:r>
              <a:rPr lang="en-US" sz="2400" dirty="0"/>
              <a:t/>
            </a:r>
            <a:br>
              <a:rPr lang="en-US" sz="2400" dirty="0"/>
            </a:br>
            <a:endParaRPr lang="en-US" sz="2400" dirty="0"/>
          </a:p>
        </p:txBody>
      </p:sp>
      <p:sp>
        <p:nvSpPr>
          <p:cNvPr id="3" name="Subtitle 2"/>
          <p:cNvSpPr>
            <a:spLocks noGrp="1"/>
          </p:cNvSpPr>
          <p:nvPr>
            <p:ph type="body" idx="1"/>
          </p:nvPr>
        </p:nvSpPr>
        <p:spPr>
          <a:xfrm>
            <a:off x="762000" y="1905000"/>
            <a:ext cx="7772400" cy="1524000"/>
          </a:xfrm>
        </p:spPr>
        <p:txBody>
          <a:bodyPr>
            <a:normAutofit/>
          </a:bodyPr>
          <a:lstStyle/>
          <a:p>
            <a:endParaRPr lang="en-US" sz="2000" dirty="0" smtClean="0">
              <a:solidFill>
                <a:schemeClr val="accent2"/>
              </a:solidFill>
            </a:endParaRPr>
          </a:p>
          <a:p>
            <a:r>
              <a:rPr lang="en-US" dirty="0" smtClean="0">
                <a:solidFill>
                  <a:schemeClr val="accent2"/>
                </a:solidFill>
              </a:rPr>
              <a:t>Cynthia Moten</a:t>
            </a:r>
          </a:p>
          <a:p>
            <a:r>
              <a:rPr lang="en-US" dirty="0" smtClean="0">
                <a:solidFill>
                  <a:schemeClr val="accent2"/>
                </a:solidFill>
              </a:rPr>
              <a:t>Associate Director, Academic Affairs</a:t>
            </a:r>
          </a:p>
          <a:p>
            <a:endParaRPr lang="en-US" dirty="0"/>
          </a:p>
        </p:txBody>
      </p:sp>
    </p:spTree>
    <p:extLst>
      <p:ext uri="{BB962C8B-B14F-4D97-AF65-F5344CB8AC3E}">
        <p14:creationId xmlns:p14="http://schemas.microsoft.com/office/powerpoint/2010/main" val="23191566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2" y="3581400"/>
            <a:ext cx="8345487" cy="2133600"/>
          </a:xfrm>
        </p:spPr>
        <p:txBody>
          <a:bodyPr/>
          <a:lstStyle/>
          <a:p>
            <a:r>
              <a:rPr lang="en-US" sz="2200" dirty="0"/>
              <a:t>Agenda item no. </a:t>
            </a:r>
            <a:r>
              <a:rPr lang="en-US" sz="2200" dirty="0" smtClean="0"/>
              <a:t>23</a:t>
            </a:r>
            <a:br>
              <a:rPr lang="en-US" sz="2200" dirty="0" smtClean="0"/>
            </a:br>
            <a:r>
              <a:rPr lang="en-US" sz="2200" dirty="0" smtClean="0"/>
              <a:t>ARKANSAS STATE UNIVERSITY- QUERETARO, MEXICO</a:t>
            </a:r>
            <a:r>
              <a:rPr lang="en-US" sz="2400" dirty="0"/>
              <a:t/>
            </a:r>
            <a:br>
              <a:rPr lang="en-US" sz="2400" dirty="0"/>
            </a:br>
            <a:endParaRPr lang="en-US" sz="2400" dirty="0"/>
          </a:p>
        </p:txBody>
      </p:sp>
      <p:sp>
        <p:nvSpPr>
          <p:cNvPr id="3" name="Subtitle 2"/>
          <p:cNvSpPr>
            <a:spLocks noGrp="1"/>
          </p:cNvSpPr>
          <p:nvPr>
            <p:ph type="body" idx="1"/>
          </p:nvPr>
        </p:nvSpPr>
        <p:spPr>
          <a:xfrm>
            <a:off x="762000" y="1905000"/>
            <a:ext cx="7772400" cy="1524000"/>
          </a:xfrm>
        </p:spPr>
        <p:txBody>
          <a:bodyPr>
            <a:normAutofit/>
          </a:bodyPr>
          <a:lstStyle/>
          <a:p>
            <a:endParaRPr lang="en-US" sz="2000" dirty="0" smtClean="0">
              <a:solidFill>
                <a:schemeClr val="accent2"/>
              </a:solidFill>
            </a:endParaRPr>
          </a:p>
          <a:p>
            <a:r>
              <a:rPr lang="en-US" dirty="0" smtClean="0">
                <a:solidFill>
                  <a:schemeClr val="accent2"/>
                </a:solidFill>
              </a:rPr>
              <a:t>Cynthia Moten</a:t>
            </a:r>
          </a:p>
          <a:p>
            <a:r>
              <a:rPr lang="en-US" dirty="0" smtClean="0">
                <a:solidFill>
                  <a:schemeClr val="accent2"/>
                </a:solidFill>
              </a:rPr>
              <a:t>Associate Director, Academic Affairs</a:t>
            </a:r>
          </a:p>
          <a:p>
            <a:endParaRPr lang="en-US" dirty="0"/>
          </a:p>
        </p:txBody>
      </p:sp>
    </p:spTree>
    <p:extLst>
      <p:ext uri="{BB962C8B-B14F-4D97-AF65-F5344CB8AC3E}">
        <p14:creationId xmlns:p14="http://schemas.microsoft.com/office/powerpoint/2010/main" val="414153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81400"/>
            <a:ext cx="8610599" cy="2133600"/>
          </a:xfrm>
        </p:spPr>
        <p:txBody>
          <a:bodyPr/>
          <a:lstStyle/>
          <a:p>
            <a:r>
              <a:rPr lang="en-US" sz="2200" dirty="0"/>
              <a:t>Agenda item no. </a:t>
            </a:r>
            <a:r>
              <a:rPr lang="en-US" sz="2200" dirty="0" smtClean="0"/>
              <a:t>24</a:t>
            </a:r>
            <a:br>
              <a:rPr lang="en-US" sz="2200" dirty="0" smtClean="0"/>
            </a:br>
            <a:r>
              <a:rPr lang="en-US" sz="2200" dirty="0" smtClean="0"/>
              <a:t>ARKANSAS TECH UNIVERSITY: Role and Scope change</a:t>
            </a:r>
            <a:r>
              <a:rPr lang="en-US" sz="2200" dirty="0"/>
              <a:t/>
            </a:r>
            <a:br>
              <a:rPr lang="en-US" sz="2200" dirty="0"/>
            </a:br>
            <a:endParaRPr lang="en-US" sz="2200" dirty="0"/>
          </a:p>
        </p:txBody>
      </p:sp>
      <p:sp>
        <p:nvSpPr>
          <p:cNvPr id="3" name="Subtitle 2"/>
          <p:cNvSpPr>
            <a:spLocks noGrp="1"/>
          </p:cNvSpPr>
          <p:nvPr>
            <p:ph type="body" idx="1"/>
          </p:nvPr>
        </p:nvSpPr>
        <p:spPr>
          <a:xfrm>
            <a:off x="533400" y="1905000"/>
            <a:ext cx="8001000" cy="1524000"/>
          </a:xfrm>
        </p:spPr>
        <p:txBody>
          <a:bodyPr>
            <a:normAutofit/>
          </a:bodyPr>
          <a:lstStyle/>
          <a:p>
            <a:endParaRPr lang="en-US" sz="2000" dirty="0" smtClean="0">
              <a:solidFill>
                <a:schemeClr val="accent2"/>
              </a:solidFill>
            </a:endParaRPr>
          </a:p>
          <a:p>
            <a:r>
              <a:rPr lang="en-US" dirty="0" smtClean="0">
                <a:solidFill>
                  <a:schemeClr val="accent2"/>
                </a:solidFill>
              </a:rPr>
              <a:t>Cynthia Moten</a:t>
            </a:r>
          </a:p>
          <a:p>
            <a:r>
              <a:rPr lang="en-US" dirty="0" smtClean="0">
                <a:solidFill>
                  <a:schemeClr val="accent2"/>
                </a:solidFill>
              </a:rPr>
              <a:t>Associate Director, Academic Affairs</a:t>
            </a:r>
          </a:p>
          <a:p>
            <a:endParaRPr lang="en-US" dirty="0"/>
          </a:p>
        </p:txBody>
      </p:sp>
    </p:spTree>
    <p:extLst>
      <p:ext uri="{BB962C8B-B14F-4D97-AF65-F5344CB8AC3E}">
        <p14:creationId xmlns:p14="http://schemas.microsoft.com/office/powerpoint/2010/main" val="362795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Two-Year Colleges</a:t>
            </a:r>
          </a:p>
        </p:txBody>
      </p:sp>
      <p:sp>
        <p:nvSpPr>
          <p:cNvPr id="4" name="TextBox 3"/>
          <p:cNvSpPr txBox="1"/>
          <p:nvPr/>
        </p:nvSpPr>
        <p:spPr>
          <a:xfrm>
            <a:off x="517071" y="2056686"/>
            <a:ext cx="8077200" cy="4154984"/>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Faculty </a:t>
            </a:r>
            <a:r>
              <a:rPr lang="en-US" sz="2400" u="sng" dirty="0">
                <a:latin typeface="Times New Roman" pitchFamily="18" charset="0"/>
                <a:cs typeface="Times New Roman" pitchFamily="18" charset="0"/>
              </a:rPr>
              <a:t>Salaries</a:t>
            </a:r>
            <a:r>
              <a:rPr lang="en-US" sz="2400" dirty="0">
                <a:latin typeface="Times New Roman" pitchFamily="18" charset="0"/>
                <a:cs typeface="Times New Roman" pitchFamily="18" charset="0"/>
              </a:rPr>
              <a:t>: The total FTE faculty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adjusted for part-time </a:t>
            </a:r>
            <a:r>
              <a:rPr lang="en-US" sz="2400" dirty="0" smtClean="0">
                <a:latin typeface="Times New Roman" pitchFamily="18" charset="0"/>
                <a:cs typeface="Times New Roman" pitchFamily="18" charset="0"/>
              </a:rPr>
              <a:t>faculty.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Institutions with &lt; 3,000 FTE </a:t>
            </a:r>
            <a:r>
              <a:rPr lang="en-US" sz="2400" dirty="0" smtClean="0">
                <a:latin typeface="Times New Roman" pitchFamily="18" charset="0"/>
                <a:cs typeface="Times New Roman" pitchFamily="18" charset="0"/>
              </a:rPr>
              <a:t>students</a:t>
            </a:r>
          </a:p>
          <a:p>
            <a:pPr marL="342900" indent="-342900">
              <a:buFont typeface="Arial" pitchFamily="34" charset="0"/>
              <a:buChar char="•"/>
            </a:pP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total FTE faculty, seventy (70) percent are considered full-time and thirty (30) percent are considered part-time.  </a:t>
            </a:r>
            <a:endParaRPr lang="en-US" sz="2000" dirty="0" smtClean="0">
              <a:latin typeface="Times New Roman" pitchFamily="18" charset="0"/>
              <a:cs typeface="Times New Roman" pitchFamily="18" charset="0"/>
            </a:endParaRPr>
          </a:p>
          <a:p>
            <a:pPr marL="800100" lvl="1" indent="-342900">
              <a:buFont typeface="Arial" pitchFamily="34" charset="0"/>
              <a:buChar char="•"/>
            </a:pPr>
            <a:r>
              <a:rPr lang="en-US" sz="2000" dirty="0" smtClean="0">
                <a:latin typeface="Times New Roman" pitchFamily="18" charset="0"/>
                <a:cs typeface="Times New Roman" pitchFamily="18" charset="0"/>
              </a:rPr>
              <a:t>Full-time salary is equal </a:t>
            </a:r>
            <a:r>
              <a:rPr lang="en-US" sz="2000" dirty="0">
                <a:latin typeface="Times New Roman" pitchFamily="18" charset="0"/>
                <a:cs typeface="Times New Roman" pitchFamily="18" charset="0"/>
              </a:rPr>
              <a:t>to the projected SREB average for </a:t>
            </a:r>
            <a:r>
              <a:rPr lang="en-US" sz="2000" dirty="0" smtClean="0">
                <a:latin typeface="Times New Roman" pitchFamily="18" charset="0"/>
                <a:cs typeface="Times New Roman" pitchFamily="18" charset="0"/>
              </a:rPr>
              <a:t>2015-17.  </a:t>
            </a:r>
          </a:p>
          <a:p>
            <a:pPr marL="800100" lvl="1" indent="-342900">
              <a:buFont typeface="Arial" pitchFamily="34" charset="0"/>
              <a:buChar char="•"/>
            </a:pPr>
            <a:r>
              <a:rPr lang="en-US" sz="2000" dirty="0" smtClean="0">
                <a:latin typeface="Times New Roman" pitchFamily="18" charset="0"/>
                <a:cs typeface="Times New Roman" pitchFamily="18" charset="0"/>
              </a:rPr>
              <a:t>Part-time salary is </a:t>
            </a:r>
            <a:r>
              <a:rPr lang="en-US" sz="2000" dirty="0">
                <a:latin typeface="Times New Roman" pitchFamily="18" charset="0"/>
                <a:cs typeface="Times New Roman" pitchFamily="18" charset="0"/>
              </a:rPr>
              <a:t>equal to fifty (50) percent of the calculated full-time salary</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marL="342900" indent="-342900">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29313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2800" dirty="0" smtClean="0"/>
              <a:t>ATU Role and Scope Change</a:t>
            </a:r>
            <a:r>
              <a:rPr lang="en-US" sz="3600" dirty="0" smtClean="0"/>
              <a:t/>
            </a:r>
            <a:br>
              <a:rPr lang="en-US" sz="3600" dirty="0" smtClean="0"/>
            </a:br>
            <a:r>
              <a:rPr lang="en-US" sz="2000" dirty="0" smtClean="0"/>
              <a:t>(For Information and Discussion Only)</a:t>
            </a:r>
            <a:br>
              <a:rPr lang="en-US" sz="2000" dirty="0" smtClean="0"/>
            </a:br>
            <a:r>
              <a:rPr lang="en-US" sz="3600" dirty="0" smtClean="0"/>
              <a:t>					</a:t>
            </a:r>
            <a:endParaRPr lang="en-US" sz="3600" dirty="0"/>
          </a:p>
        </p:txBody>
      </p:sp>
      <p:sp>
        <p:nvSpPr>
          <p:cNvPr id="3" name="Content Placeholder 2"/>
          <p:cNvSpPr>
            <a:spLocks noGrp="1"/>
          </p:cNvSpPr>
          <p:nvPr>
            <p:ph sz="half" idx="10"/>
          </p:nvPr>
        </p:nvSpPr>
        <p:spPr>
          <a:xfrm>
            <a:off x="457200" y="1524000"/>
            <a:ext cx="8458200" cy="4953000"/>
          </a:xfrm>
        </p:spPr>
        <p:txBody>
          <a:bodyPr/>
          <a:lstStyle/>
          <a:p>
            <a:pPr marL="0" indent="0">
              <a:buNone/>
            </a:pPr>
            <a:endParaRPr lang="en-US" sz="2300" dirty="0" smtClean="0"/>
          </a:p>
          <a:p>
            <a:r>
              <a:rPr lang="en-US" sz="2400" dirty="0" smtClean="0"/>
              <a:t>Role and Scope Change request to offer initial doctoral degree.   </a:t>
            </a:r>
          </a:p>
          <a:p>
            <a:pPr marL="0" indent="0">
              <a:buNone/>
            </a:pPr>
            <a:endParaRPr lang="en-US" sz="2400" dirty="0"/>
          </a:p>
          <a:p>
            <a:r>
              <a:rPr lang="en-US" sz="2400" dirty="0"/>
              <a:t>E</a:t>
            </a:r>
            <a:r>
              <a:rPr lang="en-US" sz="2400" dirty="0" smtClean="0"/>
              <a:t>xternal team reviewed the role and scope proposal only.</a:t>
            </a:r>
          </a:p>
          <a:p>
            <a:pPr marL="0" indent="0">
              <a:buNone/>
            </a:pPr>
            <a:endParaRPr lang="en-US" sz="2400" dirty="0" smtClean="0"/>
          </a:p>
          <a:p>
            <a:r>
              <a:rPr lang="en-US" sz="2400" dirty="0" smtClean="0"/>
              <a:t>Institutional concern about program duplication.</a:t>
            </a:r>
          </a:p>
          <a:p>
            <a:pPr marL="0" indent="0">
              <a:buNone/>
            </a:pPr>
            <a:endParaRPr lang="en-US" sz="2400" dirty="0" smtClean="0"/>
          </a:p>
          <a:p>
            <a:r>
              <a:rPr lang="en-US" sz="2400" dirty="0"/>
              <a:t>D</a:t>
            </a:r>
            <a:r>
              <a:rPr lang="en-US" sz="2400" dirty="0" smtClean="0"/>
              <a:t>octoral degree proposal will be reviewed by ADHE if Board approves Role and Scope Change at the next AHECB meeting. </a:t>
            </a:r>
            <a:endParaRPr lang="en-US" sz="2300" dirty="0" smtClean="0"/>
          </a:p>
        </p:txBody>
      </p:sp>
    </p:spTree>
    <p:extLst>
      <p:ext uri="{BB962C8B-B14F-4D97-AF65-F5344CB8AC3E}">
        <p14:creationId xmlns:p14="http://schemas.microsoft.com/office/powerpoint/2010/main" val="1768655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AHECB Meeting</a:t>
            </a:r>
            <a:endParaRPr lang="en-US" dirty="0">
              <a:effectLst>
                <a:outerShdw blurRad="50800" dist="38100" dir="5400000" algn="t" rotWithShape="0">
                  <a:prstClr val="black">
                    <a:alpha val="40000"/>
                  </a:prstClr>
                </a:outerShdw>
              </a:effectLst>
            </a:endParaRPr>
          </a:p>
        </p:txBody>
      </p:sp>
      <p:sp>
        <p:nvSpPr>
          <p:cNvPr id="4" name="Text Placeholder 3"/>
          <p:cNvSpPr>
            <a:spLocks noGrp="1"/>
          </p:cNvSpPr>
          <p:nvPr>
            <p:ph type="body" sz="half" idx="2"/>
          </p:nvPr>
        </p:nvSpPr>
        <p:spPr/>
        <p:txBody>
          <a:bodyPr/>
          <a:lstStyle/>
          <a:p>
            <a:r>
              <a:rPr lang="en-US" dirty="0" smtClean="0"/>
              <a:t>April 25, 2014</a:t>
            </a:r>
            <a:endParaRPr lang="en-US" dirty="0"/>
          </a:p>
        </p:txBody>
      </p:sp>
    </p:spTree>
    <p:extLst>
      <p:ext uri="{BB962C8B-B14F-4D97-AF65-F5344CB8AC3E}">
        <p14:creationId xmlns:p14="http://schemas.microsoft.com/office/powerpoint/2010/main" val="2878303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Agency  Overview</a:t>
            </a:r>
            <a:endParaRPr lang="en-US" dirty="0">
              <a:effectLst>
                <a:outerShdw blurRad="50800" dist="38100" dir="5400000" algn="t" rotWithShape="0">
                  <a:prstClr val="black">
                    <a:alpha val="40000"/>
                  </a:prstClr>
                </a:outerShdw>
              </a:effectLst>
            </a:endParaRPr>
          </a:p>
        </p:txBody>
      </p:sp>
      <p:sp>
        <p:nvSpPr>
          <p:cNvPr id="3" name="Subtitle 2"/>
          <p:cNvSpPr>
            <a:spLocks noGrp="1"/>
          </p:cNvSpPr>
          <p:nvPr>
            <p:ph type="body" idx="1"/>
          </p:nvPr>
        </p:nvSpPr>
        <p:spPr>
          <a:xfrm>
            <a:off x="685800" y="3124200"/>
            <a:ext cx="7772400" cy="1511300"/>
          </a:xfrm>
        </p:spPr>
        <p:txBody>
          <a:bodyPr/>
          <a:lstStyle/>
          <a:p>
            <a:r>
              <a:rPr lang="en-US" dirty="0" smtClean="0">
                <a:solidFill>
                  <a:schemeClr val="accent2"/>
                </a:solidFill>
              </a:rPr>
              <a:t>Shane Broadway</a:t>
            </a:r>
          </a:p>
          <a:p>
            <a:r>
              <a:rPr lang="en-US" dirty="0" smtClean="0">
                <a:solidFill>
                  <a:schemeClr val="accent2"/>
                </a:solidFill>
              </a:rPr>
              <a:t>Director</a:t>
            </a:r>
          </a:p>
          <a:p>
            <a:endParaRPr lang="en-US" dirty="0"/>
          </a:p>
        </p:txBody>
      </p:sp>
    </p:spTree>
    <p:extLst>
      <p:ext uri="{BB962C8B-B14F-4D97-AF65-F5344CB8AC3E}">
        <p14:creationId xmlns:p14="http://schemas.microsoft.com/office/powerpoint/2010/main" val="33073875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a:solidFill>
            <a:schemeClr val="accent1"/>
          </a:solidFill>
        </p:spPr>
        <p:txBody>
          <a:bodyPr>
            <a:normAutofit/>
          </a:bodyPr>
          <a:lstStyle/>
          <a:p>
            <a:pPr algn="ctr"/>
            <a:r>
              <a:rPr lang="en-US" sz="4800" dirty="0" smtClean="0">
                <a:solidFill>
                  <a:schemeClr val="bg1"/>
                </a:solidFill>
                <a:effectLst>
                  <a:outerShdw blurRad="50800" dist="38100" dir="5400000" algn="t" rotWithShape="0">
                    <a:prstClr val="black">
                      <a:alpha val="40000"/>
                    </a:prstClr>
                  </a:outerShdw>
                </a:effectLst>
              </a:rPr>
              <a:t>Agency Updates</a:t>
            </a:r>
            <a:endParaRPr lang="en-US" sz="48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6858000" y="5257800"/>
            <a:ext cx="2209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sz="half" idx="2"/>
          </p:nvPr>
        </p:nvSpPr>
        <p:spPr>
          <a:xfrm>
            <a:off x="3276600" y="1763712"/>
            <a:ext cx="5486400" cy="3951288"/>
          </a:xfrm>
        </p:spPr>
        <p:txBody>
          <a:bodyPr>
            <a:normAutofit fontScale="85000" lnSpcReduction="20000"/>
          </a:bodyPr>
          <a:lstStyle/>
          <a:p>
            <a:r>
              <a:rPr lang="en-US" dirty="0" smtClean="0"/>
              <a:t>New Employees</a:t>
            </a:r>
          </a:p>
          <a:p>
            <a:pPr lvl="1"/>
            <a:r>
              <a:rPr lang="en-US" dirty="0" smtClean="0"/>
              <a:t>Angela Lasiter</a:t>
            </a:r>
          </a:p>
          <a:p>
            <a:pPr lvl="2"/>
            <a:r>
              <a:rPr lang="en-US" dirty="0"/>
              <a:t>Agency Finance &amp; Administration</a:t>
            </a:r>
          </a:p>
          <a:p>
            <a:pPr lvl="1"/>
            <a:r>
              <a:rPr lang="en-US" dirty="0" smtClean="0"/>
              <a:t>Stanley Spates</a:t>
            </a:r>
          </a:p>
          <a:p>
            <a:pPr lvl="2"/>
            <a:r>
              <a:rPr lang="en-US" dirty="0" smtClean="0"/>
              <a:t>Agency Finance &amp; Administration</a:t>
            </a:r>
          </a:p>
          <a:p>
            <a:r>
              <a:rPr lang="en-US" dirty="0"/>
              <a:t>Department Change</a:t>
            </a:r>
          </a:p>
          <a:p>
            <a:pPr lvl="1"/>
            <a:r>
              <a:rPr lang="en-US" dirty="0"/>
              <a:t>Jake Eddington</a:t>
            </a:r>
          </a:p>
          <a:p>
            <a:pPr lvl="2"/>
            <a:r>
              <a:rPr lang="en-US" dirty="0"/>
              <a:t>Institutional Finance, formerly Financial </a:t>
            </a:r>
            <a:r>
              <a:rPr lang="en-US" dirty="0" smtClean="0"/>
              <a:t>Aid</a:t>
            </a:r>
          </a:p>
          <a:p>
            <a:r>
              <a:rPr lang="en-US" dirty="0" smtClean="0"/>
              <a:t>Resignation</a:t>
            </a:r>
            <a:endParaRPr lang="en-US" dirty="0"/>
          </a:p>
          <a:p>
            <a:pPr lvl="1"/>
            <a:r>
              <a:rPr lang="en-US" dirty="0" smtClean="0"/>
              <a:t>Jami Fisher</a:t>
            </a:r>
            <a:endParaRPr lang="en-US" dirty="0"/>
          </a:p>
          <a:p>
            <a:pPr lvl="2"/>
            <a:r>
              <a:rPr lang="en-US" dirty="0"/>
              <a:t>Agency Finance &amp; </a:t>
            </a:r>
            <a:r>
              <a:rPr lang="en-US" dirty="0" smtClean="0"/>
              <a:t>Administration</a:t>
            </a:r>
          </a:p>
          <a:p>
            <a:r>
              <a:rPr lang="en-US" dirty="0" smtClean="0"/>
              <a:t>Retirement</a:t>
            </a:r>
            <a:endParaRPr lang="en-US" dirty="0"/>
          </a:p>
          <a:p>
            <a:pPr lvl="1"/>
            <a:r>
              <a:rPr lang="en-US" dirty="0" smtClean="0"/>
              <a:t>June Morgan</a:t>
            </a:r>
            <a:endParaRPr lang="en-US" dirty="0"/>
          </a:p>
          <a:p>
            <a:pPr lvl="2"/>
            <a:r>
              <a:rPr lang="en-US" dirty="0" smtClean="0"/>
              <a:t>Financial Aid</a:t>
            </a:r>
            <a:endParaRPr lang="en-US" dirty="0"/>
          </a:p>
          <a:p>
            <a:pPr lvl="2"/>
            <a:endParaRPr lang="en-US" dirty="0"/>
          </a:p>
          <a:p>
            <a:pPr lvl="2"/>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110" y="1698171"/>
            <a:ext cx="1810247" cy="1810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78" y="3771899"/>
            <a:ext cx="1774371" cy="1774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046029" y="3135868"/>
            <a:ext cx="1620971" cy="369332"/>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Lasiter</a:t>
            </a:r>
            <a:endParaRPr lang="en-US"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036747" y="5193268"/>
            <a:ext cx="1620971"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Spates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3100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a:solidFill>
            <a:schemeClr val="accent2"/>
          </a:solidFill>
        </p:spPr>
        <p:txBody>
          <a:bodyPr>
            <a:normAutofit/>
          </a:bodyPr>
          <a:lstStyle/>
          <a:p>
            <a:pPr algn="ctr"/>
            <a:r>
              <a:rPr lang="en-US" sz="4800" dirty="0" smtClean="0">
                <a:solidFill>
                  <a:schemeClr val="bg1"/>
                </a:solidFill>
                <a:effectLst>
                  <a:outerShdw blurRad="50800" dist="38100" dir="5400000" algn="t" rotWithShape="0">
                    <a:prstClr val="black">
                      <a:alpha val="40000"/>
                    </a:prstClr>
                  </a:outerShdw>
                </a:effectLst>
              </a:rPr>
              <a:t>Campus Leadership Changes</a:t>
            </a:r>
            <a:endParaRPr lang="en-US" sz="48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6858000" y="5257800"/>
            <a:ext cx="2209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sz="half" idx="2"/>
          </p:nvPr>
        </p:nvSpPr>
        <p:spPr>
          <a:xfrm>
            <a:off x="3276600" y="1763712"/>
            <a:ext cx="5486400" cy="4789488"/>
          </a:xfrm>
        </p:spPr>
        <p:txBody>
          <a:bodyPr>
            <a:normAutofit/>
          </a:bodyPr>
          <a:lstStyle/>
          <a:p>
            <a:r>
              <a:rPr lang="en-US" dirty="0" smtClean="0"/>
              <a:t>Retirements</a:t>
            </a:r>
          </a:p>
          <a:p>
            <a:pPr lvl="1"/>
            <a:r>
              <a:rPr lang="en-US" dirty="0" smtClean="0"/>
              <a:t>Dr. Robert Brown, June ‘14</a:t>
            </a:r>
          </a:p>
          <a:p>
            <a:pPr lvl="2"/>
            <a:r>
              <a:rPr lang="en-US" dirty="0" smtClean="0"/>
              <a:t>Arkansas Tech University</a:t>
            </a:r>
            <a:endParaRPr lang="en-US" dirty="0"/>
          </a:p>
          <a:p>
            <a:pPr lvl="1"/>
            <a:r>
              <a:rPr lang="en-US" dirty="0" smtClean="0"/>
              <a:t>Dr</a:t>
            </a:r>
            <a:r>
              <a:rPr lang="en-US" dirty="0"/>
              <a:t>. </a:t>
            </a:r>
            <a:r>
              <a:rPr lang="en-US" dirty="0" smtClean="0"/>
              <a:t>Sally Carder, June ‘14</a:t>
            </a:r>
            <a:endParaRPr lang="en-US" dirty="0"/>
          </a:p>
          <a:p>
            <a:pPr lvl="2"/>
            <a:r>
              <a:rPr lang="en-US" dirty="0" smtClean="0"/>
              <a:t>National Park Community College</a:t>
            </a:r>
          </a:p>
          <a:p>
            <a:pPr lvl="1"/>
            <a:r>
              <a:rPr lang="en-US" dirty="0" smtClean="0"/>
              <a:t>Dr</a:t>
            </a:r>
            <a:r>
              <a:rPr lang="en-US" dirty="0"/>
              <a:t>. Jack Lassiter, December ‘14</a:t>
            </a:r>
          </a:p>
          <a:p>
            <a:pPr lvl="2"/>
            <a:r>
              <a:rPr lang="en-US" dirty="0"/>
              <a:t>University of Arkansas Monticello</a:t>
            </a:r>
          </a:p>
          <a:p>
            <a:pPr lvl="2"/>
            <a:endParaRPr lang="en-US" dirty="0" smtClean="0"/>
          </a:p>
          <a:p>
            <a:r>
              <a:rPr lang="en-US" dirty="0" smtClean="0"/>
              <a:t>New President</a:t>
            </a:r>
          </a:p>
          <a:p>
            <a:pPr lvl="1"/>
            <a:r>
              <a:rPr lang="en-US" dirty="0" smtClean="0"/>
              <a:t>Dr. Robin E. Bowen, July ‘14</a:t>
            </a:r>
          </a:p>
          <a:p>
            <a:pPr lvl="2"/>
            <a:r>
              <a:rPr lang="en-US" dirty="0" smtClean="0"/>
              <a:t>Arkansas Tech University</a:t>
            </a:r>
          </a:p>
        </p:txBody>
      </p:sp>
      <p:grpSp>
        <p:nvGrpSpPr>
          <p:cNvPr id="10" name="Group 9"/>
          <p:cNvGrpSpPr/>
          <p:nvPr/>
        </p:nvGrpSpPr>
        <p:grpSpPr>
          <a:xfrm>
            <a:off x="699033" y="2057400"/>
            <a:ext cx="1828800" cy="2862072"/>
            <a:chOff x="1013545" y="1981200"/>
            <a:chExt cx="1828800" cy="286207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45" y="1981200"/>
              <a:ext cx="1828800" cy="28620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295400" y="4343400"/>
              <a:ext cx="1265090" cy="369332"/>
            </a:xfrm>
            <a:prstGeom prst="rect">
              <a:avLst/>
            </a:prstGeom>
            <a:noFill/>
          </p:spPr>
          <p:txBody>
            <a:bodyPr wrap="none" rtlCol="0">
              <a:spAutoFit/>
            </a:bodyPr>
            <a:lstStyle/>
            <a:p>
              <a:pPr algn="ctr"/>
              <a:r>
                <a:rPr lang="en-US" dirty="0" smtClean="0">
                  <a:solidFill>
                    <a:schemeClr val="bg1"/>
                  </a:solidFill>
                </a:rPr>
                <a:t>Dr. Bowen</a:t>
              </a:r>
              <a:endParaRPr lang="en-US" dirty="0">
                <a:solidFill>
                  <a:schemeClr val="bg1"/>
                </a:solidFill>
              </a:endParaRPr>
            </a:p>
          </p:txBody>
        </p:sp>
      </p:grpSp>
    </p:spTree>
    <p:extLst>
      <p:ext uri="{BB962C8B-B14F-4D97-AF65-F5344CB8AC3E}">
        <p14:creationId xmlns:p14="http://schemas.microsoft.com/office/powerpoint/2010/main" val="938182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a:solidFill>
            <a:schemeClr val="accent2"/>
          </a:solidFill>
        </p:spPr>
        <p:txBody>
          <a:bodyPr>
            <a:normAutofit/>
          </a:bodyPr>
          <a:lstStyle/>
          <a:p>
            <a:pPr algn="ctr"/>
            <a:r>
              <a:rPr lang="en-US" sz="4800" dirty="0" smtClean="0">
                <a:solidFill>
                  <a:schemeClr val="bg1"/>
                </a:solidFill>
                <a:effectLst>
                  <a:outerShdw blurRad="50800" dist="38100" dir="5400000" algn="t" rotWithShape="0">
                    <a:prstClr val="black">
                      <a:alpha val="40000"/>
                    </a:prstClr>
                  </a:outerShdw>
                </a:effectLst>
              </a:rPr>
              <a:t>Investitures</a:t>
            </a:r>
            <a:endParaRPr lang="en-US" sz="48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6858000" y="5257800"/>
            <a:ext cx="2209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sz="half" idx="2"/>
          </p:nvPr>
        </p:nvSpPr>
        <p:spPr>
          <a:xfrm>
            <a:off x="2362200" y="2209800"/>
            <a:ext cx="5486400" cy="4789488"/>
          </a:xfrm>
        </p:spPr>
        <p:txBody>
          <a:bodyPr>
            <a:normAutofit/>
          </a:bodyPr>
          <a:lstStyle/>
          <a:p>
            <a:r>
              <a:rPr lang="en-US" dirty="0" smtClean="0"/>
              <a:t>University of Arkansas Pine Bluff</a:t>
            </a:r>
          </a:p>
          <a:p>
            <a:pPr lvl="1"/>
            <a:r>
              <a:rPr lang="en-US" dirty="0" smtClean="0"/>
              <a:t>Dr. Laurence Alexander</a:t>
            </a:r>
          </a:p>
          <a:p>
            <a:pPr lvl="2"/>
            <a:r>
              <a:rPr lang="en-US" dirty="0" smtClean="0"/>
              <a:t>Chancellor</a:t>
            </a:r>
          </a:p>
          <a:p>
            <a:pPr lvl="2"/>
            <a:r>
              <a:rPr lang="en-US" dirty="0" smtClean="0"/>
              <a:t>Pine Bluff Convention Center 2 p.m.</a:t>
            </a:r>
          </a:p>
          <a:p>
            <a:pPr lvl="2"/>
            <a:endParaRPr lang="en-US" dirty="0"/>
          </a:p>
          <a:p>
            <a:r>
              <a:rPr lang="en-US" dirty="0" smtClean="0"/>
              <a:t>University of the Ozarks</a:t>
            </a:r>
          </a:p>
          <a:p>
            <a:pPr lvl="1"/>
            <a:r>
              <a:rPr lang="en-US" dirty="0" smtClean="0"/>
              <a:t>Richard L. Dunsworth, J.D.</a:t>
            </a:r>
          </a:p>
          <a:p>
            <a:pPr lvl="2"/>
            <a:r>
              <a:rPr lang="en-US" dirty="0" smtClean="0"/>
              <a:t>President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769569"/>
            <a:ext cx="1828800" cy="2743200"/>
          </a:xfrm>
          <a:prstGeom prst="rect">
            <a:avLst/>
          </a:prstGeom>
        </p:spPr>
      </p:pic>
      <p:sp>
        <p:nvSpPr>
          <p:cNvPr id="9" name="TextBox 8"/>
          <p:cNvSpPr txBox="1"/>
          <p:nvPr/>
        </p:nvSpPr>
        <p:spPr>
          <a:xfrm>
            <a:off x="6684829" y="6143437"/>
            <a:ext cx="1620971" cy="369332"/>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Dunsworth</a:t>
            </a:r>
            <a:endParaRPr lang="en-US"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8125" r="19286"/>
          <a:stretch/>
        </p:blipFill>
        <p:spPr>
          <a:xfrm>
            <a:off x="685800" y="1752600"/>
            <a:ext cx="1435636" cy="2201635"/>
          </a:xfrm>
          <a:prstGeom prst="rect">
            <a:avLst/>
          </a:prstGeom>
        </p:spPr>
      </p:pic>
      <p:sp>
        <p:nvSpPr>
          <p:cNvPr id="12" name="TextBox 11"/>
          <p:cNvSpPr txBox="1"/>
          <p:nvPr/>
        </p:nvSpPr>
        <p:spPr>
          <a:xfrm>
            <a:off x="593132" y="3584903"/>
            <a:ext cx="1620971" cy="369332"/>
          </a:xfrm>
          <a:prstGeom prst="rect">
            <a:avLst/>
          </a:prstGeom>
          <a:noFill/>
        </p:spPr>
        <p:txBody>
          <a:bodyPr wrap="square" rtlCol="0">
            <a:spAutoFit/>
          </a:bodyPr>
          <a:lstStyle/>
          <a:p>
            <a:pPr algn="ctr"/>
            <a:r>
              <a:rPr lang="en-US" dirty="0" smtClean="0">
                <a:solidFill>
                  <a:schemeClr val="accent2"/>
                </a:solidFill>
                <a:effectLst>
                  <a:outerShdw blurRad="38100" dist="38100" dir="2700000" algn="tl">
                    <a:srgbClr val="000000">
                      <a:alpha val="43137"/>
                    </a:srgbClr>
                  </a:outerShdw>
                </a:effectLst>
              </a:rPr>
              <a:t>Alexander</a:t>
            </a:r>
            <a:endParaRPr lang="en-US"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67768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Track</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345774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US" dirty="0" smtClean="0"/>
              <a:t>Academic Challenge Scholarship</a:t>
            </a:r>
            <a:endParaRPr lang="en-US" dirty="0"/>
          </a:p>
        </p:txBody>
      </p:sp>
      <p:sp>
        <p:nvSpPr>
          <p:cNvPr id="6" name="TextBox 5"/>
          <p:cNvSpPr txBox="1"/>
          <p:nvPr/>
        </p:nvSpPr>
        <p:spPr>
          <a:xfrm>
            <a:off x="2209800" y="1918156"/>
            <a:ext cx="5486400" cy="4247317"/>
          </a:xfrm>
          <a:prstGeom prst="rect">
            <a:avLst/>
          </a:prstGeom>
          <a:noFill/>
        </p:spPr>
        <p:txBody>
          <a:bodyPr wrap="square" rtlCol="0" anchor="ctr">
            <a:spAutoFit/>
          </a:bodyPr>
          <a:lstStyle/>
          <a:p>
            <a:r>
              <a:rPr lang="en-US" sz="2800" dirty="0" smtClean="0">
                <a:latin typeface="Times New Roman" panose="02020603050405020304" pitchFamily="18" charset="0"/>
                <a:cs typeface="Times New Roman" panose="02020603050405020304" pitchFamily="18" charset="0"/>
              </a:rPr>
              <a:t>As of April 24, 2014:</a:t>
            </a:r>
          </a:p>
          <a:p>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17,410 applications received</a:t>
            </a:r>
          </a:p>
          <a:p>
            <a:pPr marL="457200" indent="-4572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7,300 eligibility pending</a:t>
            </a:r>
          </a:p>
          <a:p>
            <a:pPr marL="457200" indent="-4572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9,600 awarded</a:t>
            </a:r>
          </a:p>
          <a:p>
            <a:pPr marL="457200" indent="-4572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7,500 accepted</a:t>
            </a:r>
          </a:p>
          <a:p>
            <a:endParaRPr lang="en-US" dirty="0"/>
          </a:p>
        </p:txBody>
      </p:sp>
    </p:spTree>
    <p:extLst>
      <p:ext uri="{BB962C8B-B14F-4D97-AF65-F5344CB8AC3E}">
        <p14:creationId xmlns:p14="http://schemas.microsoft.com/office/powerpoint/2010/main" val="1600158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0" y="5029200"/>
            <a:ext cx="2209800" cy="1745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title"/>
          </p:nvPr>
        </p:nvSpPr>
        <p:spPr>
          <a:xfrm>
            <a:off x="0" y="274638"/>
            <a:ext cx="9144000" cy="1143000"/>
          </a:xfrm>
          <a:solidFill>
            <a:schemeClr val="accent3"/>
          </a:solidFill>
        </p:spPr>
        <p:txBody>
          <a:bodyPr>
            <a:normAutofit/>
          </a:bodyPr>
          <a:lstStyle/>
          <a:p>
            <a:pPr algn="ctr"/>
            <a:r>
              <a:rPr lang="en-US" sz="4800" dirty="0" smtClean="0">
                <a:solidFill>
                  <a:schemeClr val="bg1"/>
                </a:solidFill>
                <a:effectLst>
                  <a:outerShdw blurRad="50800" dist="38100" dir="5400000" algn="t" rotWithShape="0">
                    <a:prstClr val="black">
                      <a:alpha val="40000"/>
                    </a:prstClr>
                  </a:outerShdw>
                </a:effectLst>
              </a:rPr>
              <a:t>Governor’s Distinguished</a:t>
            </a:r>
            <a:endParaRPr lang="en-US" sz="4800" dirty="0">
              <a:solidFill>
                <a:schemeClr val="bg1"/>
              </a:solidFill>
              <a:effectLst>
                <a:outerShdw blurRad="50800" dist="38100" dir="5400000" algn="t" rotWithShape="0">
                  <a:prstClr val="black">
                    <a:alpha val="40000"/>
                  </a:prstClr>
                </a:outerShdw>
              </a:effectLst>
            </a:endParaRPr>
          </a:p>
        </p:txBody>
      </p:sp>
      <p:sp>
        <p:nvSpPr>
          <p:cNvPr id="3" name="Content Placeholder 2"/>
          <p:cNvSpPr>
            <a:spLocks noGrp="1"/>
          </p:cNvSpPr>
          <p:nvPr>
            <p:ph sz="half" idx="2"/>
          </p:nvPr>
        </p:nvSpPr>
        <p:spPr>
          <a:xfrm>
            <a:off x="609600" y="1752600"/>
            <a:ext cx="7543800" cy="4724400"/>
          </a:xfrm>
        </p:spPr>
        <p:txBody>
          <a:bodyPr>
            <a:noAutofit/>
          </a:bodyPr>
          <a:lstStyle/>
          <a:p>
            <a:r>
              <a:rPr lang="en-US" sz="2800" dirty="0" smtClean="0"/>
              <a:t>531 </a:t>
            </a:r>
            <a:r>
              <a:rPr lang="en-US" sz="2800" dirty="0"/>
              <a:t>students qualified for the Governor’s Distinguished </a:t>
            </a:r>
            <a:r>
              <a:rPr lang="en-US" sz="2800" dirty="0" smtClean="0"/>
              <a:t>Scholarship</a:t>
            </a:r>
          </a:p>
          <a:p>
            <a:r>
              <a:rPr lang="en-US" sz="2800" dirty="0" smtClean="0"/>
              <a:t>193 were wait-listed but offered award Friday, April 18</a:t>
            </a:r>
          </a:p>
          <a:p>
            <a:r>
              <a:rPr lang="en-US" sz="2800" dirty="0" smtClean="0"/>
              <a:t>As of Monday, April 21 more than 120 had accepted</a:t>
            </a:r>
          </a:p>
        </p:txBody>
      </p:sp>
    </p:spTree>
    <p:extLst>
      <p:ext uri="{BB962C8B-B14F-4D97-AF65-F5344CB8AC3E}">
        <p14:creationId xmlns:p14="http://schemas.microsoft.com/office/powerpoint/2010/main" val="20931434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1-Year Fall-to-Fall Retention</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584" t="10595" r="14952" b="7738"/>
          <a:stretch/>
        </p:blipFill>
        <p:spPr>
          <a:xfrm>
            <a:off x="1700338" y="1524000"/>
            <a:ext cx="5743325" cy="5143501"/>
          </a:xfrm>
          <a:prstGeom prst="rect">
            <a:avLst/>
          </a:prstGeom>
        </p:spPr>
      </p:pic>
    </p:spTree>
    <p:extLst>
      <p:ext uri="{BB962C8B-B14F-4D97-AF65-F5344CB8AC3E}">
        <p14:creationId xmlns:p14="http://schemas.microsoft.com/office/powerpoint/2010/main" val="945611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Two-Year Colleges</a:t>
            </a:r>
          </a:p>
        </p:txBody>
      </p:sp>
      <p:sp>
        <p:nvSpPr>
          <p:cNvPr id="4" name="TextBox 3"/>
          <p:cNvSpPr txBox="1"/>
          <p:nvPr/>
        </p:nvSpPr>
        <p:spPr>
          <a:xfrm>
            <a:off x="517071" y="2056686"/>
            <a:ext cx="8077200" cy="4216539"/>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Institutions </a:t>
            </a:r>
            <a:r>
              <a:rPr lang="en-US" sz="2400" dirty="0">
                <a:latin typeface="Times New Roman" pitchFamily="18" charset="0"/>
                <a:cs typeface="Times New Roman" pitchFamily="18" charset="0"/>
              </a:rPr>
              <a:t>with </a:t>
            </a:r>
            <a:r>
              <a:rPr lang="en-US" sz="2400" u="sng" dirty="0">
                <a:latin typeface="Times New Roman" pitchFamily="18" charset="0"/>
                <a:cs typeface="Times New Roman" pitchFamily="18" charset="0"/>
              </a:rPr>
              <a:t>&gt;</a:t>
            </a:r>
            <a:r>
              <a:rPr lang="en-US" sz="2400" dirty="0">
                <a:latin typeface="Times New Roman" pitchFamily="18" charset="0"/>
                <a:cs typeface="Times New Roman" pitchFamily="18" charset="0"/>
              </a:rPr>
              <a:t>3,000 FTE students</a:t>
            </a:r>
          </a:p>
          <a:p>
            <a:pPr marL="342900" indent="-342900">
              <a:buFont typeface="Arial" pitchFamily="34" charset="0"/>
              <a:buChar char="•"/>
            </a:pP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total FTE faculty, fifty (50) percent are considered full-time and fifty (50) percent are considered part-time. </a:t>
            </a:r>
            <a:endParaRPr lang="en-US" sz="2000" dirty="0" smtClean="0">
              <a:latin typeface="Times New Roman" pitchFamily="18" charset="0"/>
              <a:cs typeface="Times New Roman" pitchFamily="18" charset="0"/>
            </a:endParaRPr>
          </a:p>
          <a:p>
            <a:pPr marL="800100" lvl="1" indent="-342900">
              <a:buFont typeface="Arial" pitchFamily="34" charset="0"/>
              <a:buChar char="•"/>
            </a:pPr>
            <a:r>
              <a:rPr lang="en-US" sz="2000" dirty="0" smtClean="0">
                <a:latin typeface="Times New Roman" pitchFamily="18" charset="0"/>
                <a:cs typeface="Times New Roman" pitchFamily="18" charset="0"/>
              </a:rPr>
              <a:t>Full-time salary is </a:t>
            </a:r>
            <a:r>
              <a:rPr lang="en-US" sz="2000" dirty="0">
                <a:latin typeface="Times New Roman" pitchFamily="18" charset="0"/>
                <a:cs typeface="Times New Roman" pitchFamily="18" charset="0"/>
              </a:rPr>
              <a:t>equal to the projected SREB average for </a:t>
            </a:r>
            <a:r>
              <a:rPr lang="en-US" sz="2000" dirty="0" smtClean="0">
                <a:latin typeface="Times New Roman" pitchFamily="18" charset="0"/>
                <a:cs typeface="Times New Roman" pitchFamily="18" charset="0"/>
              </a:rPr>
              <a:t>2015-17.</a:t>
            </a:r>
          </a:p>
          <a:p>
            <a:pPr marL="800100" lvl="1" indent="-342900">
              <a:buFont typeface="Arial" pitchFamily="34" charset="0"/>
              <a:buChar char="•"/>
            </a:pPr>
            <a:r>
              <a:rPr lang="en-US" sz="2000" dirty="0">
                <a:latin typeface="Times New Roman" pitchFamily="18" charset="0"/>
                <a:cs typeface="Times New Roman" pitchFamily="18" charset="0"/>
              </a:rPr>
              <a:t>P</a:t>
            </a:r>
            <a:r>
              <a:rPr lang="en-US" sz="2000" dirty="0" smtClean="0">
                <a:latin typeface="Times New Roman" pitchFamily="18" charset="0"/>
                <a:cs typeface="Times New Roman" pitchFamily="18" charset="0"/>
              </a:rPr>
              <a:t>art-time salary is equal </a:t>
            </a:r>
            <a:r>
              <a:rPr lang="en-US" sz="2000" dirty="0">
                <a:latin typeface="Times New Roman" pitchFamily="18" charset="0"/>
                <a:cs typeface="Times New Roman" pitchFamily="18" charset="0"/>
              </a:rPr>
              <a:t>to fifty (50) percent of the calculated full-time salary</a:t>
            </a:r>
            <a:r>
              <a:rPr lang="en-US" sz="2000" dirty="0" smtClean="0">
                <a:latin typeface="Times New Roman" pitchFamily="18" charset="0"/>
                <a:cs typeface="Times New Roman" pitchFamily="18" charset="0"/>
              </a:rPr>
              <a:t>.</a:t>
            </a:r>
          </a:p>
          <a:p>
            <a:pPr marL="342900" indent="-342900">
              <a:buFont typeface="Arial" pitchFamily="34" charset="0"/>
              <a:buChar char="•"/>
            </a:pPr>
            <a:endParaRPr lang="en-US" sz="2000" dirty="0">
              <a:latin typeface="Times New Roman" pitchFamily="18" charset="0"/>
              <a:cs typeface="Times New Roman" pitchFamily="18" charset="0"/>
            </a:endParaRPr>
          </a:p>
          <a:p>
            <a:pPr marL="342900" indent="-342900">
              <a:buFont typeface="Arial" pitchFamily="34" charset="0"/>
              <a:buChar char="•"/>
            </a:pPr>
            <a:endParaRPr lang="en-US" sz="2000" dirty="0" smtClean="0">
              <a:latin typeface="Times New Roman" pitchFamily="18" charset="0"/>
              <a:cs typeface="Times New Roman" pitchFamily="18" charset="0"/>
            </a:endParaRPr>
          </a:p>
          <a:p>
            <a:pPr marL="342900" indent="-342900">
              <a:buFont typeface="Arial" pitchFamily="34" charset="0"/>
              <a:buChar char="•"/>
            </a:pPr>
            <a:endParaRPr lang="en-US" sz="2000" dirty="0">
              <a:latin typeface="Times New Roman" pitchFamily="18" charset="0"/>
              <a:cs typeface="Times New Roman" pitchFamily="18" charset="0"/>
            </a:endParaRPr>
          </a:p>
          <a:p>
            <a:pPr marL="342900" indent="-342900">
              <a:buFont typeface="Arial" pitchFamily="34" charset="0"/>
              <a:buChar char="•"/>
            </a:pPr>
            <a:endParaRPr lang="en-US" sz="2000" dirty="0" smtClean="0">
              <a:latin typeface="Times New Roman" pitchFamily="18" charset="0"/>
              <a:cs typeface="Times New Roman" pitchFamily="18" charset="0"/>
            </a:endParaRPr>
          </a:p>
          <a:p>
            <a:pPr marL="342900" indent="-342900">
              <a:buFont typeface="Arial" pitchFamily="34" charset="0"/>
              <a:buChar char="•"/>
            </a:pPr>
            <a:endParaRPr lang="en-US" sz="2000" dirty="0">
              <a:latin typeface="Times New Roman" pitchFamily="18" charset="0"/>
              <a:cs typeface="Times New Roman" pitchFamily="18" charset="0"/>
            </a:endParaRP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1744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When It’s Due</a:t>
            </a:r>
            <a:endParaRPr lang="en-US" dirty="0"/>
          </a:p>
        </p:txBody>
      </p:sp>
      <p:sp>
        <p:nvSpPr>
          <p:cNvPr id="3" name="Rectangle 2"/>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10"/>
          </p:nvPr>
        </p:nvSpPr>
        <p:spPr>
          <a:xfrm>
            <a:off x="609600" y="1600200"/>
            <a:ext cx="8458200" cy="3611563"/>
          </a:xfrm>
        </p:spPr>
        <p:txBody>
          <a:bodyPr/>
          <a:lstStyle/>
          <a:p>
            <a:pPr marL="0" indent="0">
              <a:spcBef>
                <a:spcPts val="0"/>
              </a:spcBef>
              <a:buNone/>
            </a:pPr>
            <a:r>
              <a:rPr lang="en-US" sz="2400" b="1" dirty="0" smtClean="0"/>
              <a:t>Synopsis:</a:t>
            </a:r>
          </a:p>
          <a:p>
            <a:pPr marL="0" indent="0">
              <a:spcBef>
                <a:spcPts val="0"/>
              </a:spcBef>
              <a:buNone/>
            </a:pPr>
            <a:r>
              <a:rPr lang="en-US" sz="2400" dirty="0" smtClean="0"/>
              <a:t>Project funded </a:t>
            </a:r>
            <a:r>
              <a:rPr lang="en-US" sz="2400" dirty="0"/>
              <a:t>by the Kresge Foundation </a:t>
            </a:r>
            <a:r>
              <a:rPr lang="en-US" sz="2400" dirty="0" smtClean="0"/>
              <a:t>is </a:t>
            </a:r>
            <a:r>
              <a:rPr lang="en-US" sz="2400" dirty="0"/>
              <a:t>a partnership </a:t>
            </a:r>
            <a:r>
              <a:rPr lang="en-US" sz="2400" dirty="0" smtClean="0"/>
              <a:t>between:</a:t>
            </a:r>
          </a:p>
          <a:p>
            <a:pPr>
              <a:spcBef>
                <a:spcPts val="0"/>
              </a:spcBef>
            </a:pPr>
            <a:r>
              <a:rPr lang="en-US" sz="2400" dirty="0" smtClean="0"/>
              <a:t>Arkansas </a:t>
            </a:r>
            <a:r>
              <a:rPr lang="en-US" sz="2400" dirty="0"/>
              <a:t>Department of Higher </a:t>
            </a:r>
            <a:r>
              <a:rPr lang="en-US" sz="2400" dirty="0" smtClean="0"/>
              <a:t>Education</a:t>
            </a:r>
          </a:p>
          <a:p>
            <a:pPr>
              <a:spcBef>
                <a:spcPts val="0"/>
              </a:spcBef>
            </a:pPr>
            <a:r>
              <a:rPr lang="en-US" sz="2400" dirty="0" smtClean="0"/>
              <a:t>Arkansas </a:t>
            </a:r>
            <a:r>
              <a:rPr lang="en-US" sz="2400" dirty="0"/>
              <a:t>Association of Two-Year </a:t>
            </a:r>
            <a:r>
              <a:rPr lang="en-US" sz="2400" dirty="0" smtClean="0"/>
              <a:t>Colleges</a:t>
            </a:r>
          </a:p>
          <a:p>
            <a:pPr>
              <a:spcBef>
                <a:spcPts val="0"/>
              </a:spcBef>
            </a:pPr>
            <a:r>
              <a:rPr lang="en-US" sz="2400" dirty="0" smtClean="0"/>
              <a:t>Arkansas </a:t>
            </a:r>
            <a:r>
              <a:rPr lang="en-US" sz="2400" dirty="0"/>
              <a:t>Research </a:t>
            </a:r>
            <a:r>
              <a:rPr lang="en-US" sz="2400" dirty="0" smtClean="0"/>
              <a:t>Center</a:t>
            </a:r>
          </a:p>
          <a:p>
            <a:pPr>
              <a:spcBef>
                <a:spcPts val="0"/>
              </a:spcBef>
            </a:pPr>
            <a:endParaRPr lang="en-US" sz="2400" dirty="0" smtClean="0"/>
          </a:p>
          <a:p>
            <a:pPr marL="0" indent="0">
              <a:spcBef>
                <a:spcPts val="0"/>
              </a:spcBef>
              <a:buNone/>
            </a:pPr>
            <a:r>
              <a:rPr lang="en-US" sz="2400" b="1" dirty="0" smtClean="0"/>
              <a:t>Goals:</a:t>
            </a:r>
          </a:p>
          <a:p>
            <a:pPr>
              <a:spcBef>
                <a:spcPts val="0"/>
              </a:spcBef>
            </a:pPr>
            <a:r>
              <a:rPr lang="en-US" sz="2400" dirty="0" smtClean="0"/>
              <a:t>develop </a:t>
            </a:r>
            <a:r>
              <a:rPr lang="en-US" sz="2400" dirty="0"/>
              <a:t>an automated “reverse transfer” </a:t>
            </a:r>
            <a:r>
              <a:rPr lang="en-US" sz="2400" dirty="0" smtClean="0"/>
              <a:t>system</a:t>
            </a:r>
          </a:p>
          <a:p>
            <a:pPr>
              <a:spcBef>
                <a:spcPts val="0"/>
              </a:spcBef>
            </a:pPr>
            <a:r>
              <a:rPr lang="en-US" sz="2400" dirty="0" smtClean="0"/>
              <a:t>increase </a:t>
            </a:r>
            <a:r>
              <a:rPr lang="en-US" sz="2400" dirty="0"/>
              <a:t>the number of Arkansans with Associate </a:t>
            </a:r>
            <a:r>
              <a:rPr lang="en-US" sz="2400" dirty="0" smtClean="0"/>
              <a:t>Degrees</a:t>
            </a:r>
          </a:p>
          <a:p>
            <a:pPr>
              <a:spcBef>
                <a:spcPts val="0"/>
              </a:spcBef>
            </a:pPr>
            <a:r>
              <a:rPr lang="en-US" sz="2400" dirty="0" smtClean="0"/>
              <a:t>promote </a:t>
            </a:r>
            <a:r>
              <a:rPr lang="en-US" sz="2400" dirty="0"/>
              <a:t>the value of Associate Degrees</a:t>
            </a:r>
            <a:r>
              <a:rPr lang="en-US" sz="2400" dirty="0" smtClean="0"/>
              <a:t>.</a:t>
            </a:r>
          </a:p>
          <a:p>
            <a:pPr marL="0" indent="0">
              <a:spcBef>
                <a:spcPts val="0"/>
              </a:spcBef>
              <a:buNone/>
            </a:pPr>
            <a:r>
              <a:rPr lang="en-US" sz="2400" dirty="0" smtClean="0"/>
              <a:t> </a:t>
            </a:r>
          </a:p>
          <a:p>
            <a:pPr marL="0" indent="0">
              <a:spcBef>
                <a:spcPts val="0"/>
              </a:spcBef>
              <a:buNone/>
            </a:pPr>
            <a:r>
              <a:rPr lang="en-US" sz="2400" dirty="0" smtClean="0"/>
              <a:t>Arkansas </a:t>
            </a:r>
            <a:r>
              <a:rPr lang="en-US" sz="2400" dirty="0"/>
              <a:t>is one of </a:t>
            </a:r>
            <a:r>
              <a:rPr lang="en-US" sz="2400" dirty="0" smtClean="0"/>
              <a:t>12 states </a:t>
            </a:r>
            <a:r>
              <a:rPr lang="en-US" sz="2400" dirty="0"/>
              <a:t>participating in this project</a:t>
            </a:r>
            <a:r>
              <a:rPr lang="en-US" sz="2400" dirty="0" smtClean="0"/>
              <a:t>.</a:t>
            </a:r>
            <a:endParaRPr lang="en-US" sz="2400" dirty="0"/>
          </a:p>
        </p:txBody>
      </p:sp>
    </p:spTree>
    <p:extLst>
      <p:ext uri="{BB962C8B-B14F-4D97-AF65-F5344CB8AC3E}">
        <p14:creationId xmlns:p14="http://schemas.microsoft.com/office/powerpoint/2010/main" val="1375609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When It’s Due cont.</a:t>
            </a:r>
            <a:endParaRPr lang="en-US" dirty="0"/>
          </a:p>
        </p:txBody>
      </p:sp>
      <p:sp>
        <p:nvSpPr>
          <p:cNvPr id="5" name="Rectangle 4"/>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10"/>
          </p:nvPr>
        </p:nvSpPr>
        <p:spPr/>
        <p:txBody>
          <a:bodyPr/>
          <a:lstStyle/>
          <a:p>
            <a:pPr marL="0" indent="0">
              <a:buNone/>
            </a:pPr>
            <a:r>
              <a:rPr lang="en-US" sz="2400" dirty="0"/>
              <a:t>Review of Phase 1 “PILOT” = 240 students (November 2013 to March 2014</a:t>
            </a:r>
            <a:r>
              <a:rPr lang="en-US" sz="2400" dirty="0" smtClean="0"/>
              <a:t>)</a:t>
            </a:r>
          </a:p>
          <a:p>
            <a:pPr lvl="1"/>
            <a:r>
              <a:rPr lang="en-US" sz="2200" dirty="0"/>
              <a:t>Pilot criteria: Transferred from a college to a university in the fall of 2008, still enrolled in fall 2013, no credential recorded by ADHE </a:t>
            </a:r>
          </a:p>
          <a:p>
            <a:pPr lvl="1"/>
            <a:r>
              <a:rPr lang="en-US" sz="2200" dirty="0"/>
              <a:t>Colleges and universities identified as the “majority institution” sent letters to students requesting consent to exchange transcripts and complete degree audit</a:t>
            </a:r>
          </a:p>
          <a:p>
            <a:pPr lvl="1"/>
            <a:r>
              <a:rPr lang="en-US" sz="2200" dirty="0"/>
              <a:t>17 degrees awarded to date</a:t>
            </a:r>
          </a:p>
          <a:p>
            <a:pPr lvl="1"/>
            <a:r>
              <a:rPr lang="en-US" sz="2200" dirty="0"/>
              <a:t>Challenges: varying FERPA interpretations, bad addresses, communication between </a:t>
            </a:r>
            <a:r>
              <a:rPr lang="en-US" sz="2200" dirty="0" smtClean="0"/>
              <a:t>campuses</a:t>
            </a:r>
            <a:endParaRPr lang="en-US" sz="2200" dirty="0"/>
          </a:p>
        </p:txBody>
      </p:sp>
    </p:spTree>
    <p:extLst>
      <p:ext uri="{BB962C8B-B14F-4D97-AF65-F5344CB8AC3E}">
        <p14:creationId xmlns:p14="http://schemas.microsoft.com/office/powerpoint/2010/main" val="767536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When It’s Due cont.</a:t>
            </a:r>
            <a:endParaRPr lang="en-US" dirty="0"/>
          </a:p>
        </p:txBody>
      </p:sp>
      <p:sp>
        <p:nvSpPr>
          <p:cNvPr id="4" name="Content Placeholder 3"/>
          <p:cNvSpPr>
            <a:spLocks noGrp="1"/>
          </p:cNvSpPr>
          <p:nvPr>
            <p:ph sz="half" idx="10"/>
          </p:nvPr>
        </p:nvSpPr>
        <p:spPr/>
        <p:txBody>
          <a:bodyPr/>
          <a:lstStyle/>
          <a:p>
            <a:pPr marL="0" indent="0">
              <a:buNone/>
            </a:pPr>
            <a:r>
              <a:rPr lang="en-US" sz="2400" dirty="0" smtClean="0"/>
              <a:t>Phase </a:t>
            </a:r>
            <a:r>
              <a:rPr lang="en-US" sz="2400" dirty="0"/>
              <a:t>2 “DEGREE MATTERS”= 5,913 students (May 2014 to December 2014</a:t>
            </a:r>
            <a:r>
              <a:rPr lang="en-US" sz="2400" dirty="0" smtClean="0"/>
              <a:t>)</a:t>
            </a:r>
          </a:p>
          <a:p>
            <a:pPr lvl="1"/>
            <a:r>
              <a:rPr lang="en-US" sz="2200" dirty="0"/>
              <a:t>4,356 have 15 to 17 ACTS courses</a:t>
            </a:r>
          </a:p>
          <a:p>
            <a:pPr lvl="1"/>
            <a:r>
              <a:rPr lang="en-US" sz="2200" dirty="0"/>
              <a:t>1,557 have 18 or more ACTS courses</a:t>
            </a:r>
          </a:p>
          <a:p>
            <a:pPr lvl="1"/>
            <a:r>
              <a:rPr lang="en-US" sz="2200" dirty="0"/>
              <a:t>Enrolled at any Arkansas public college or university between fall 1994 and fall 2013</a:t>
            </a:r>
          </a:p>
          <a:p>
            <a:pPr lvl="1"/>
            <a:r>
              <a:rPr lang="en-US" sz="2200" dirty="0"/>
              <a:t>No credential recorded by ADHE as of Fall 2013</a:t>
            </a:r>
          </a:p>
          <a:p>
            <a:pPr lvl="1"/>
            <a:r>
              <a:rPr lang="en-US" sz="2200" dirty="0"/>
              <a:t>5,483 addresses and 2,752 phone numbers identified by LexisNexis</a:t>
            </a:r>
          </a:p>
          <a:p>
            <a:pPr marL="0" indent="0">
              <a:buNone/>
            </a:pPr>
            <a:endParaRPr lang="en-US" sz="2400" dirty="0"/>
          </a:p>
          <a:p>
            <a:pPr marL="0" indent="0">
              <a:buNone/>
            </a:pPr>
            <a:endParaRPr lang="en-US" sz="2400" dirty="0"/>
          </a:p>
        </p:txBody>
      </p:sp>
      <p:sp>
        <p:nvSpPr>
          <p:cNvPr id="5" name="Rectangle 4"/>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0658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When It’s Due cont.</a:t>
            </a:r>
            <a:endParaRPr lang="en-US" dirty="0"/>
          </a:p>
        </p:txBody>
      </p:sp>
      <p:sp>
        <p:nvSpPr>
          <p:cNvPr id="5" name="Rectangle 4"/>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10"/>
          </p:nvPr>
        </p:nvSpPr>
        <p:spPr/>
        <p:txBody>
          <a:bodyPr/>
          <a:lstStyle/>
          <a:p>
            <a:r>
              <a:rPr lang="en-US" sz="2200" b="1" dirty="0"/>
              <a:t>ADHE </a:t>
            </a:r>
            <a:r>
              <a:rPr lang="en-US" sz="2200" b="1" dirty="0" smtClean="0"/>
              <a:t>&amp; AATYC </a:t>
            </a:r>
            <a:r>
              <a:rPr lang="en-US" sz="2200" b="1" dirty="0"/>
              <a:t>Responsibilities</a:t>
            </a:r>
            <a:endParaRPr lang="en-US" sz="2200" dirty="0"/>
          </a:p>
          <a:p>
            <a:pPr lvl="1"/>
            <a:r>
              <a:rPr lang="en-US" sz="1800" dirty="0"/>
              <a:t>Conduct statewide webinar for campus administrators </a:t>
            </a:r>
            <a:r>
              <a:rPr lang="en-US" sz="1800" dirty="0" smtClean="0"/>
              <a:t>&amp; staff Provide </a:t>
            </a:r>
            <a:r>
              <a:rPr lang="en-US" sz="1800" dirty="0"/>
              <a:t>campuses with information packets and frequently asked questions</a:t>
            </a:r>
          </a:p>
          <a:p>
            <a:pPr lvl="1"/>
            <a:r>
              <a:rPr lang="en-US" sz="1800" dirty="0"/>
              <a:t>Coordinate media campaign to promote the value of Associate Degrees and encourage fall enrollment (television, radio, social media)</a:t>
            </a:r>
          </a:p>
          <a:p>
            <a:pPr lvl="1"/>
            <a:r>
              <a:rPr lang="en-US" sz="1800" dirty="0"/>
              <a:t>Coordinate “DegreeMatters.org” website with two purposes: </a:t>
            </a:r>
            <a:endParaRPr lang="en-US" sz="1800" dirty="0" smtClean="0"/>
          </a:p>
          <a:p>
            <a:pPr marL="1257300" lvl="2" indent="-342900">
              <a:buAutoNum type="arabicParenR"/>
            </a:pPr>
            <a:r>
              <a:rPr lang="en-US" sz="1400" dirty="0" smtClean="0"/>
              <a:t>Promote </a:t>
            </a:r>
            <a:r>
              <a:rPr lang="en-US" sz="1400" dirty="0"/>
              <a:t>the value of Associate Degrees and link to institutions’ </a:t>
            </a:r>
            <a:r>
              <a:rPr lang="en-US" sz="1400" dirty="0" smtClean="0"/>
              <a:t>websites</a:t>
            </a:r>
          </a:p>
          <a:p>
            <a:pPr marL="1257300" lvl="2" indent="-342900">
              <a:buAutoNum type="arabicParenR"/>
            </a:pPr>
            <a:r>
              <a:rPr lang="en-US" sz="1400" dirty="0" smtClean="0"/>
              <a:t>Serve </a:t>
            </a:r>
            <a:r>
              <a:rPr lang="en-US" sz="1400" dirty="0"/>
              <a:t>as a hub for Phase 2 students to submit online consent to share transcripts and to update contact information</a:t>
            </a:r>
          </a:p>
          <a:p>
            <a:pPr lvl="1"/>
            <a:r>
              <a:rPr lang="en-US" sz="1800" dirty="0"/>
              <a:t>Coordinate first class mail and text messages to Phase 2 students </a:t>
            </a:r>
          </a:p>
          <a:p>
            <a:pPr lvl="1"/>
            <a:r>
              <a:rPr lang="en-US" sz="1800" dirty="0"/>
              <a:t>Communicate regularly with institutional contacts to answer questions and share progress</a:t>
            </a:r>
          </a:p>
          <a:p>
            <a:pPr lvl="1"/>
            <a:r>
              <a:rPr lang="en-US" sz="1800" dirty="0"/>
              <a:t>Communicate with stakeholders (Governor’s Workforce Cabinet, STEM Coalition, Veteran’s Department, Arkansas State Chamber, Council on Postsecondary Education </a:t>
            </a:r>
            <a:r>
              <a:rPr lang="en-US" sz="1800" dirty="0" smtClean="0"/>
              <a:t>)</a:t>
            </a:r>
            <a:endParaRPr lang="en-US" sz="2200" dirty="0"/>
          </a:p>
        </p:txBody>
      </p:sp>
    </p:spTree>
    <p:extLst>
      <p:ext uri="{BB962C8B-B14F-4D97-AF65-F5344CB8AC3E}">
        <p14:creationId xmlns:p14="http://schemas.microsoft.com/office/powerpoint/2010/main" val="9599595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When It’s Due cont.</a:t>
            </a:r>
            <a:endParaRPr lang="en-US" dirty="0"/>
          </a:p>
        </p:txBody>
      </p:sp>
      <p:sp>
        <p:nvSpPr>
          <p:cNvPr id="5" name="Rectangle 4"/>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10"/>
          </p:nvPr>
        </p:nvSpPr>
        <p:spPr/>
        <p:txBody>
          <a:bodyPr/>
          <a:lstStyle/>
          <a:p>
            <a:r>
              <a:rPr lang="en-US" sz="2200" b="1" dirty="0" smtClean="0"/>
              <a:t>Institution </a:t>
            </a:r>
            <a:r>
              <a:rPr lang="en-US" sz="2200" b="1" dirty="0"/>
              <a:t>Responsibilities</a:t>
            </a:r>
            <a:endParaRPr lang="en-US" sz="2200" dirty="0"/>
          </a:p>
          <a:p>
            <a:pPr lvl="1"/>
            <a:r>
              <a:rPr lang="en-US" sz="1800" dirty="0"/>
              <a:t>Identify contact person(s) to receive student consent updates from web manager, process transcript requests from institutions, and communicate with ADHE and AATYC</a:t>
            </a:r>
          </a:p>
          <a:p>
            <a:pPr lvl="1"/>
            <a:r>
              <a:rPr lang="en-US" sz="1800" dirty="0"/>
              <a:t>Participate in statewide webinar </a:t>
            </a:r>
          </a:p>
          <a:p>
            <a:pPr lvl="1"/>
            <a:r>
              <a:rPr lang="en-US" sz="1800" dirty="0"/>
              <a:t>Share information packets with administrators and staff</a:t>
            </a:r>
          </a:p>
          <a:p>
            <a:pPr lvl="1"/>
            <a:r>
              <a:rPr lang="en-US" sz="1800" dirty="0"/>
              <a:t>Link to “DegreeMatters.org” website and share content via social media</a:t>
            </a:r>
          </a:p>
          <a:p>
            <a:pPr marL="457200" lvl="1" indent="0">
              <a:buNone/>
            </a:pPr>
            <a:endParaRPr lang="en-US" sz="1800" i="1" dirty="0"/>
          </a:p>
          <a:p>
            <a:pPr marL="457200" lvl="1" indent="0">
              <a:buNone/>
            </a:pPr>
            <a:r>
              <a:rPr lang="en-US" sz="1800" i="1" dirty="0" smtClean="0"/>
              <a:t>After </a:t>
            </a:r>
            <a:r>
              <a:rPr lang="en-US" sz="1800" i="1" dirty="0"/>
              <a:t>student consent is obtained, “majority institutions” will: </a:t>
            </a:r>
            <a:endParaRPr lang="en-US" sz="1800" dirty="0"/>
          </a:p>
          <a:p>
            <a:pPr lvl="1"/>
            <a:r>
              <a:rPr lang="en-US" sz="1800" dirty="0"/>
              <a:t>Send acknowledgement letter or email to student within five business days</a:t>
            </a:r>
          </a:p>
          <a:p>
            <a:pPr lvl="1"/>
            <a:r>
              <a:rPr lang="en-US" sz="1800" dirty="0"/>
              <a:t>Request transcripts</a:t>
            </a:r>
          </a:p>
          <a:p>
            <a:pPr lvl="1"/>
            <a:r>
              <a:rPr lang="en-US" sz="1800" dirty="0"/>
              <a:t>Conduct degree audits</a:t>
            </a:r>
          </a:p>
          <a:p>
            <a:pPr lvl="1"/>
            <a:r>
              <a:rPr lang="en-US" sz="1800" dirty="0"/>
              <a:t>Award degrees OR encourage completion</a:t>
            </a:r>
          </a:p>
          <a:p>
            <a:pPr lvl="1"/>
            <a:r>
              <a:rPr lang="en-US" sz="1800" dirty="0"/>
              <a:t>Report data to ADHE monthly</a:t>
            </a:r>
          </a:p>
        </p:txBody>
      </p:sp>
    </p:spTree>
    <p:extLst>
      <p:ext uri="{BB962C8B-B14F-4D97-AF65-F5344CB8AC3E}">
        <p14:creationId xmlns:p14="http://schemas.microsoft.com/office/powerpoint/2010/main" val="13875265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When It’s Due cont.</a:t>
            </a:r>
            <a:endParaRPr lang="en-US" dirty="0"/>
          </a:p>
        </p:txBody>
      </p:sp>
      <p:sp>
        <p:nvSpPr>
          <p:cNvPr id="5" name="Rectangle 4"/>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10"/>
          </p:nvPr>
        </p:nvSpPr>
        <p:spPr/>
        <p:txBody>
          <a:bodyPr/>
          <a:lstStyle/>
          <a:p>
            <a:pPr marL="0" indent="0">
              <a:buNone/>
            </a:pPr>
            <a:r>
              <a:rPr lang="en-US" sz="2400" dirty="0" smtClean="0">
                <a:solidFill>
                  <a:schemeClr val="tx1">
                    <a:lumMod val="95000"/>
                    <a:lumOff val="5000"/>
                  </a:schemeClr>
                </a:solidFill>
              </a:rPr>
              <a:t>April</a:t>
            </a:r>
          </a:p>
          <a:p>
            <a:pPr lvl="1"/>
            <a:r>
              <a:rPr lang="en-US" sz="2000" dirty="0" smtClean="0">
                <a:solidFill>
                  <a:schemeClr val="tx1">
                    <a:lumMod val="95000"/>
                    <a:lumOff val="5000"/>
                  </a:schemeClr>
                </a:solidFill>
              </a:rPr>
              <a:t>Website, communication materials, and information packets in development</a:t>
            </a:r>
          </a:p>
          <a:p>
            <a:pPr lvl="1"/>
            <a:r>
              <a:rPr lang="en-US" sz="2000" dirty="0" smtClean="0">
                <a:solidFill>
                  <a:schemeClr val="tx1">
                    <a:lumMod val="95000"/>
                    <a:lumOff val="5000"/>
                  </a:schemeClr>
                </a:solidFill>
              </a:rPr>
              <a:t>Institutional contacts identified (please send names, titles, and emails to Collin Callaway at </a:t>
            </a:r>
            <a:r>
              <a:rPr lang="en-US" sz="2000" b="1" dirty="0" smtClean="0">
                <a:solidFill>
                  <a:schemeClr val="accent2"/>
                </a:solidFill>
              </a:rPr>
              <a:t>ccallaway@aatyc.org</a:t>
            </a:r>
            <a:r>
              <a:rPr lang="en-US" sz="2000" dirty="0" smtClean="0">
                <a:solidFill>
                  <a:schemeClr val="tx1">
                    <a:lumMod val="95000"/>
                    <a:lumOff val="5000"/>
                  </a:schemeClr>
                </a:solidFill>
              </a:rPr>
              <a:t> by May 1</a:t>
            </a:r>
            <a:r>
              <a:rPr lang="en-US" sz="2000" baseline="30000" dirty="0" smtClean="0">
                <a:solidFill>
                  <a:schemeClr val="tx1">
                    <a:lumMod val="95000"/>
                    <a:lumOff val="5000"/>
                  </a:schemeClr>
                </a:solidFill>
              </a:rPr>
              <a:t>st</a:t>
            </a:r>
            <a:r>
              <a:rPr lang="en-US" sz="2000" dirty="0" smtClean="0">
                <a:solidFill>
                  <a:schemeClr val="tx1">
                    <a:lumMod val="95000"/>
                    <a:lumOff val="5000"/>
                  </a:schemeClr>
                </a:solidFill>
              </a:rPr>
              <a:t>) </a:t>
            </a:r>
          </a:p>
          <a:p>
            <a:pPr marL="0" indent="0">
              <a:buNone/>
            </a:pPr>
            <a:endParaRPr lang="en-US" sz="2400" dirty="0" smtClean="0"/>
          </a:p>
          <a:p>
            <a:pPr marL="0" indent="0">
              <a:buNone/>
            </a:pPr>
            <a:r>
              <a:rPr lang="en-US" sz="2400" dirty="0" smtClean="0"/>
              <a:t>Early May </a:t>
            </a:r>
          </a:p>
          <a:p>
            <a:pPr lvl="1"/>
            <a:r>
              <a:rPr lang="en-US" sz="2000" dirty="0" smtClean="0"/>
              <a:t>MOUs signed by institutions</a:t>
            </a:r>
          </a:p>
          <a:p>
            <a:pPr lvl="1"/>
            <a:r>
              <a:rPr lang="en-US" sz="2000" dirty="0" smtClean="0"/>
              <a:t>Website finalized</a:t>
            </a:r>
          </a:p>
          <a:p>
            <a:pPr lvl="1"/>
            <a:r>
              <a:rPr lang="en-US" sz="2000" dirty="0" smtClean="0"/>
              <a:t>Communication materials for students finalized</a:t>
            </a:r>
          </a:p>
          <a:p>
            <a:pPr lvl="1"/>
            <a:r>
              <a:rPr lang="en-US" sz="2000" dirty="0" smtClean="0"/>
              <a:t>Information packets for institutions and stakeholders finalized</a:t>
            </a:r>
          </a:p>
          <a:p>
            <a:pPr lvl="1"/>
            <a:r>
              <a:rPr lang="en-US" sz="2000" dirty="0" smtClean="0"/>
              <a:t>Webinar for campuses conducted on May 8</a:t>
            </a:r>
            <a:r>
              <a:rPr lang="en-US" sz="2000" baseline="30000" dirty="0" smtClean="0"/>
              <a:t>th</a:t>
            </a:r>
            <a:r>
              <a:rPr lang="en-US" sz="2000" dirty="0" smtClean="0"/>
              <a:t> from 3 to 4 p.m.</a:t>
            </a:r>
            <a:endParaRPr lang="en-US" sz="2400" dirty="0"/>
          </a:p>
        </p:txBody>
      </p:sp>
    </p:spTree>
    <p:extLst>
      <p:ext uri="{BB962C8B-B14F-4D97-AF65-F5344CB8AC3E}">
        <p14:creationId xmlns:p14="http://schemas.microsoft.com/office/powerpoint/2010/main" val="9599595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When It’s Due cont.</a:t>
            </a:r>
            <a:endParaRPr lang="en-US" dirty="0"/>
          </a:p>
        </p:txBody>
      </p:sp>
      <p:sp>
        <p:nvSpPr>
          <p:cNvPr id="5" name="Rectangle 4"/>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10"/>
          </p:nvPr>
        </p:nvSpPr>
        <p:spPr/>
        <p:txBody>
          <a:bodyPr/>
          <a:lstStyle/>
          <a:p>
            <a:pPr marL="0" indent="0">
              <a:buNone/>
            </a:pPr>
            <a:r>
              <a:rPr lang="en-US" sz="2400" dirty="0" smtClean="0"/>
              <a:t>Mid-May (approximately May 21</a:t>
            </a:r>
            <a:r>
              <a:rPr lang="en-US" sz="2400" baseline="30000" dirty="0" smtClean="0"/>
              <a:t>st</a:t>
            </a:r>
            <a:r>
              <a:rPr lang="en-US" sz="2400" dirty="0" smtClean="0"/>
              <a:t>)</a:t>
            </a:r>
          </a:p>
          <a:p>
            <a:pPr lvl="1"/>
            <a:r>
              <a:rPr lang="en-US" sz="2000" dirty="0" smtClean="0"/>
              <a:t>Website live</a:t>
            </a:r>
          </a:p>
          <a:p>
            <a:pPr lvl="1"/>
            <a:r>
              <a:rPr lang="en-US" sz="2000" dirty="0" smtClean="0"/>
              <a:t>Media campaign begins</a:t>
            </a:r>
          </a:p>
          <a:p>
            <a:pPr lvl="1"/>
            <a:r>
              <a:rPr lang="en-US" sz="2000" dirty="0" smtClean="0"/>
              <a:t>Letters and text messages go out to Phase 2 students</a:t>
            </a:r>
          </a:p>
          <a:p>
            <a:pPr marL="0" indent="0">
              <a:buNone/>
            </a:pPr>
            <a:endParaRPr lang="en-US" sz="2400" dirty="0" smtClean="0"/>
          </a:p>
          <a:p>
            <a:pPr marL="0" indent="0">
              <a:buNone/>
            </a:pPr>
            <a:r>
              <a:rPr lang="en-US" sz="2400" dirty="0" smtClean="0"/>
              <a:t>August to December</a:t>
            </a:r>
          </a:p>
          <a:p>
            <a:pPr lvl="1"/>
            <a:r>
              <a:rPr lang="en-US" sz="2000" dirty="0" smtClean="0"/>
              <a:t>Media campaign for fall enrollment ends mid August</a:t>
            </a:r>
          </a:p>
          <a:p>
            <a:pPr lvl="1"/>
            <a:r>
              <a:rPr lang="en-US" sz="2000" dirty="0" smtClean="0"/>
              <a:t>Continue to follow up with Phase 2 students and report to ADHE through December</a:t>
            </a:r>
          </a:p>
          <a:p>
            <a:pPr lvl="1"/>
            <a:r>
              <a:rPr lang="en-US" sz="2000" dirty="0" smtClean="0"/>
              <a:t>Depending on funds, a second media campaign could launch in October for spring enrollment</a:t>
            </a:r>
          </a:p>
          <a:p>
            <a:endParaRPr lang="en-US" sz="2400" dirty="0"/>
          </a:p>
        </p:txBody>
      </p:sp>
    </p:spTree>
    <p:extLst>
      <p:ext uri="{BB962C8B-B14F-4D97-AF65-F5344CB8AC3E}">
        <p14:creationId xmlns:p14="http://schemas.microsoft.com/office/powerpoint/2010/main" val="35773702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6003" y="-2298841"/>
            <a:ext cx="4467997" cy="9461641"/>
          </a:xfrm>
          <a:prstGeom prst="rect">
            <a:avLst/>
          </a:prstGeom>
        </p:spPr>
      </p:pic>
      <p:sp>
        <p:nvSpPr>
          <p:cNvPr id="4" name="Title 3"/>
          <p:cNvSpPr>
            <a:spLocks noGrp="1"/>
          </p:cNvSpPr>
          <p:nvPr>
            <p:ph type="title"/>
          </p:nvPr>
        </p:nvSpPr>
        <p:spPr/>
        <p:txBody>
          <a:bodyPr/>
          <a:lstStyle/>
          <a:p>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003" y="1739759"/>
            <a:ext cx="4467997" cy="9461641"/>
          </a:xfrm>
        </p:spPr>
      </p:pic>
      <p:sp>
        <p:nvSpPr>
          <p:cNvPr id="6" name="Content Placeholder 5"/>
          <p:cNvSpPr>
            <a:spLocks noGrp="1"/>
          </p:cNvSpPr>
          <p:nvPr>
            <p:ph sz="half" idx="2"/>
          </p:nvPr>
        </p:nvSpPr>
        <p:spPr/>
        <p:txBody>
          <a:bodyPr/>
          <a:lstStyle/>
          <a:p>
            <a:endParaRPr lang="en-US" dirty="0"/>
          </a:p>
        </p:txBody>
      </p:sp>
      <p:sp>
        <p:nvSpPr>
          <p:cNvPr id="10" name="Rectangle 9"/>
          <p:cNvSpPr/>
          <p:nvPr/>
        </p:nvSpPr>
        <p:spPr>
          <a:xfrm>
            <a:off x="4648200" y="-242208"/>
            <a:ext cx="6248400" cy="2909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p:cNvSpPr txBox="1">
            <a:spLocks/>
          </p:cNvSpPr>
          <p:nvPr/>
        </p:nvSpPr>
        <p:spPr>
          <a:xfrm>
            <a:off x="0" y="274638"/>
            <a:ext cx="9144000" cy="1143000"/>
          </a:xfrm>
          <a:prstGeom prst="rect">
            <a:avLst/>
          </a:prstGeom>
          <a:solidFill>
            <a:schemeClr val="accent2"/>
          </a:solid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algn="ctr"/>
            <a:r>
              <a:rPr lang="en-US" sz="4800" dirty="0" smtClean="0">
                <a:solidFill>
                  <a:schemeClr val="bg1"/>
                </a:solidFill>
                <a:effectLst>
                  <a:outerShdw blurRad="50800" dist="38100" dir="5400000" algn="t" rotWithShape="0">
                    <a:prstClr val="black">
                      <a:alpha val="40000"/>
                    </a:prstClr>
                  </a:outerShdw>
                </a:effectLst>
              </a:rPr>
              <a:t>Online Programs Webpage</a:t>
            </a:r>
            <a:endParaRPr lang="en-US" sz="4800"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7526663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smtClean="0"/>
              <a:t>Food Truck Friday</a:t>
            </a:r>
            <a:endParaRPr lang="en-US" dirty="0"/>
          </a:p>
        </p:txBody>
      </p:sp>
      <p:sp>
        <p:nvSpPr>
          <p:cNvPr id="4" name="Content Placeholder 3"/>
          <p:cNvSpPr>
            <a:spLocks noGrp="1"/>
          </p:cNvSpPr>
          <p:nvPr>
            <p:ph sz="half" idx="10"/>
          </p:nvPr>
        </p:nvSpPr>
        <p:spPr>
          <a:xfrm>
            <a:off x="609600" y="1600200"/>
            <a:ext cx="8077200" cy="3611563"/>
          </a:xfrm>
        </p:spPr>
        <p:txBody>
          <a:bodyPr/>
          <a:lstStyle/>
          <a:p>
            <a:r>
              <a:rPr lang="en-US" dirty="0" smtClean="0"/>
              <a:t>Corner of Main Street and Capitol Avenue</a:t>
            </a:r>
          </a:p>
          <a:p>
            <a:r>
              <a:rPr lang="en-US" dirty="0" smtClean="0"/>
              <a:t>11 </a:t>
            </a:r>
            <a:r>
              <a:rPr lang="en-US" dirty="0"/>
              <a:t>a.m. to 1:30 p.m.  </a:t>
            </a:r>
            <a:endParaRPr lang="en-US" dirty="0" smtClean="0"/>
          </a:p>
          <a:p>
            <a:r>
              <a:rPr lang="en-US" dirty="0" smtClean="0"/>
              <a:t>Live </a:t>
            </a:r>
            <a:r>
              <a:rPr lang="en-US" dirty="0"/>
              <a:t>music this week from Kirk Anderton and Quentin </a:t>
            </a:r>
            <a:r>
              <a:rPr lang="en-US" dirty="0" smtClean="0"/>
              <a:t>May</a:t>
            </a:r>
          </a:p>
          <a:p>
            <a:r>
              <a:rPr lang="en-US" dirty="0" smtClean="0"/>
              <a:t>Vendors: Southern </a:t>
            </a:r>
            <a:r>
              <a:rPr lang="en-US" dirty="0"/>
              <a:t>Gourmasian, Bryant’s Barbecue, Roxie’s Hot Dogs </a:t>
            </a:r>
            <a:r>
              <a:rPr lang="en-US" dirty="0" smtClean="0"/>
              <a:t>&amp; Loblolly Creamery</a:t>
            </a:r>
            <a:endParaRPr lang="en-US" dirty="0"/>
          </a:p>
          <a:p>
            <a:endParaRPr lang="en-US" dirty="0"/>
          </a:p>
        </p:txBody>
      </p:sp>
      <p:sp>
        <p:nvSpPr>
          <p:cNvPr id="5" name="Rectangle 4"/>
          <p:cNvSpPr/>
          <p:nvPr/>
        </p:nvSpPr>
        <p:spPr>
          <a:xfrm>
            <a:off x="6629400" y="5105400"/>
            <a:ext cx="2743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4568190" y="3425190"/>
            <a:ext cx="7620" cy="76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1153" y="4495800"/>
            <a:ext cx="1939694" cy="2157597"/>
          </a:xfrm>
          <a:prstGeom prst="rect">
            <a:avLst/>
          </a:prstGeom>
        </p:spPr>
      </p:pic>
    </p:spTree>
    <p:extLst>
      <p:ext uri="{BB962C8B-B14F-4D97-AF65-F5344CB8AC3E}">
        <p14:creationId xmlns:p14="http://schemas.microsoft.com/office/powerpoint/2010/main" val="13756098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AD51290-44F2-4F4E-8505-28B2BD5D6910}" type="slidenum">
              <a:rPr lang="en-US" smtClean="0">
                <a:solidFill>
                  <a:prstClr val="black">
                    <a:tint val="75000"/>
                  </a:prstClr>
                </a:solidFill>
              </a:rPr>
              <a:pPr>
                <a:defRPr/>
              </a:pPr>
              <a:t>69</a:t>
            </a:fld>
            <a:endParaRPr lang="en-US" dirty="0">
              <a:solidFill>
                <a:prstClr val="black">
                  <a:tint val="75000"/>
                </a:prstClr>
              </a:solidFill>
            </a:endParaRPr>
          </a:p>
        </p:txBody>
      </p:sp>
      <p:sp>
        <p:nvSpPr>
          <p:cNvPr id="5" name="Title 1"/>
          <p:cNvSpPr txBox="1">
            <a:spLocks/>
          </p:cNvSpPr>
          <p:nvPr/>
        </p:nvSpPr>
        <p:spPr>
          <a:xfrm>
            <a:off x="0" y="152400"/>
            <a:ext cx="9144000" cy="914400"/>
          </a:xfrm>
          <a:prstGeom prst="rect">
            <a:avLst/>
          </a:prstGeom>
          <a:solidFill>
            <a:schemeClr val="tx2"/>
          </a:solid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algn="ctr"/>
            <a:r>
              <a:rPr lang="en-US" sz="4800" dirty="0" smtClean="0">
                <a:solidFill>
                  <a:prstClr val="white"/>
                </a:solidFill>
              </a:rPr>
              <a:t>Kaneaster Hodges, Jr., </a:t>
            </a:r>
          </a:p>
        </p:txBody>
      </p:sp>
      <p:sp>
        <p:nvSpPr>
          <p:cNvPr id="3" name="Rectangle 2"/>
          <p:cNvSpPr/>
          <p:nvPr/>
        </p:nvSpPr>
        <p:spPr>
          <a:xfrm>
            <a:off x="6705600" y="5257800"/>
            <a:ext cx="25146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304800" y="1143000"/>
            <a:ext cx="8686800" cy="590931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Kaneaster was appointed to the Coordinating Board in 2002 and is currently serving his second term, which expires May 1, 2014.</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He previously served as a Board of Trustee member of the University of Arkansas and graduated from Princeton University.</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Kaneaster received his law degree from the University of Arkansas and practices in Newport.</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Kaneaster was the prosecuting attorney for Newport from 1967 to 1974 and served as a U.S. Senator from 1977 to 1979. He also served as Chair of the Coordinating Board from July 2005 to July 2007.</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You can find more information about Kaneaster on Wikipedia.</a:t>
            </a:r>
          </a:p>
          <a:p>
            <a:endParaRPr lang="en-US" dirty="0"/>
          </a:p>
        </p:txBody>
      </p:sp>
    </p:spTree>
    <p:extLst>
      <p:ext uri="{BB962C8B-B14F-4D97-AF65-F5344CB8AC3E}">
        <p14:creationId xmlns:p14="http://schemas.microsoft.com/office/powerpoint/2010/main" val="2619862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Two-Year Colleges</a:t>
            </a:r>
          </a:p>
        </p:txBody>
      </p:sp>
      <p:sp>
        <p:nvSpPr>
          <p:cNvPr id="4" name="TextBox 3"/>
          <p:cNvSpPr txBox="1"/>
          <p:nvPr/>
        </p:nvSpPr>
        <p:spPr>
          <a:xfrm>
            <a:off x="517071" y="2056686"/>
            <a:ext cx="8077200" cy="4185761"/>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Student Services Rates</a:t>
            </a:r>
            <a:r>
              <a:rPr lang="en-US" sz="2400" dirty="0" smtClean="0">
                <a:latin typeface="Times New Roman" pitchFamily="18" charset="0"/>
                <a:cs typeface="Times New Roman" pitchFamily="18" charset="0"/>
              </a:rPr>
              <a:t>:  Student </a:t>
            </a:r>
            <a:r>
              <a:rPr lang="en-US" sz="2400" dirty="0">
                <a:latin typeface="Times New Roman" pitchFamily="18" charset="0"/>
                <a:cs typeface="Times New Roman" pitchFamily="18" charset="0"/>
              </a:rPr>
              <a:t>Services is calculated based on a variable rate per student </a:t>
            </a:r>
            <a:r>
              <a:rPr lang="en-US" sz="2400" dirty="0" smtClean="0">
                <a:latin typeface="Times New Roman" pitchFamily="18" charset="0"/>
                <a:cs typeface="Times New Roman" pitchFamily="18" charset="0"/>
              </a:rPr>
              <a:t>using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    mean </a:t>
            </a:r>
            <a:r>
              <a:rPr lang="en-US" sz="2400" dirty="0">
                <a:latin typeface="Times New Roman" pitchFamily="18" charset="0"/>
                <a:cs typeface="Times New Roman" pitchFamily="18" charset="0"/>
              </a:rPr>
              <a:t>of FTE students and headcount.  </a:t>
            </a:r>
            <a:r>
              <a:rPr lang="en-US" sz="2400" dirty="0" smtClean="0">
                <a:latin typeface="Times New Roman" pitchFamily="18" charset="0"/>
                <a:cs typeface="Times New Roman" pitchFamily="18" charset="0"/>
              </a:rPr>
              <a:t>The updated rates are:</a:t>
            </a:r>
          </a:p>
          <a:p>
            <a:endParaRPr lang="en-US" sz="2000" dirty="0">
              <a:latin typeface="Times New Roman" pitchFamily="18" charset="0"/>
              <a:cs typeface="Times New Roman" pitchFamily="18" charset="0"/>
            </a:endParaRPr>
          </a:p>
          <a:p>
            <a:pPr>
              <a:spcBef>
                <a:spcPct val="50000"/>
              </a:spcBef>
            </a:pPr>
            <a:r>
              <a:rPr lang="en-US" altLang="en-US" sz="2000" dirty="0" smtClean="0">
                <a:latin typeface="Arial" panose="020B0604020202020204" pitchFamily="34" charset="0"/>
                <a:cs typeface="Arial" panose="020B0604020202020204" pitchFamily="34" charset="0"/>
              </a:rPr>
              <a:t>		</a:t>
            </a:r>
            <a:r>
              <a:rPr lang="en-US" altLang="en-US" sz="2000" dirty="0" smtClean="0">
                <a:latin typeface="Times New Roman" panose="02020603050405020304" pitchFamily="18" charset="0"/>
                <a:cs typeface="Times New Roman" panose="02020603050405020304" pitchFamily="18" charset="0"/>
              </a:rPr>
              <a:t>$772/student </a:t>
            </a:r>
            <a:r>
              <a:rPr lang="en-US" altLang="en-US" sz="2000" dirty="0">
                <a:latin typeface="Times New Roman" panose="02020603050405020304" pitchFamily="18" charset="0"/>
                <a:cs typeface="Times New Roman" panose="02020603050405020304" pitchFamily="18" charset="0"/>
              </a:rPr>
              <a:t>for the first 750 students</a:t>
            </a:r>
          </a:p>
          <a:p>
            <a:pPr>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548/student </a:t>
            </a:r>
            <a:r>
              <a:rPr lang="en-US" altLang="en-US" sz="2000" dirty="0">
                <a:latin typeface="Times New Roman" panose="02020603050405020304" pitchFamily="18" charset="0"/>
                <a:cs typeface="Times New Roman" panose="02020603050405020304" pitchFamily="18" charset="0"/>
              </a:rPr>
              <a:t>for the next 2,250 students</a:t>
            </a:r>
          </a:p>
          <a:p>
            <a:pPr>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340/student </a:t>
            </a:r>
            <a:r>
              <a:rPr lang="en-US" altLang="en-US" sz="2000" dirty="0">
                <a:latin typeface="Times New Roman" panose="02020603050405020304" pitchFamily="18" charset="0"/>
                <a:cs typeface="Times New Roman" panose="02020603050405020304" pitchFamily="18" charset="0"/>
              </a:rPr>
              <a:t>for all students over 3,000    </a:t>
            </a:r>
          </a:p>
          <a:p>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20300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4300" y="280137"/>
            <a:ext cx="8915400" cy="5181600"/>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6597035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Credentials Awarded</a:t>
            </a:r>
            <a:endParaRPr lang="en-US" sz="16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85000" lnSpcReduction="10000"/>
          </a:bodyPr>
          <a:lstStyle/>
          <a:p>
            <a:pPr algn="ctr"/>
            <a:r>
              <a:rPr lang="en-US" dirty="0" smtClean="0"/>
              <a:t>AHECB Meeting of April 25, 2014</a:t>
            </a:r>
          </a:p>
          <a:p>
            <a:pPr algn="ctr"/>
            <a:r>
              <a:rPr lang="en-US" dirty="0" smtClean="0"/>
              <a:t>Rick Jenkins</a:t>
            </a:r>
          </a:p>
          <a:p>
            <a:pPr algn="ctr"/>
            <a:r>
              <a:rPr lang="en-US" dirty="0" smtClean="0"/>
              <a:t>Associate Director, Planning and Accountability</a:t>
            </a:r>
            <a:endParaRPr lang="en-US" dirty="0"/>
          </a:p>
        </p:txBody>
      </p:sp>
    </p:spTree>
    <p:extLst>
      <p:ext uri="{BB962C8B-B14F-4D97-AF65-F5344CB8AC3E}">
        <p14:creationId xmlns:p14="http://schemas.microsoft.com/office/powerpoint/2010/main" val="34517901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Credentials Awarded: AY2009-AY2013</a:t>
            </a:r>
            <a:endParaRPr lang="en-US" sz="4000" b="1" dirty="0">
              <a:solidFill>
                <a:prstClr val="white"/>
              </a:solidFill>
              <a:latin typeface="Times New Roman" pitchFamily="18" charset="0"/>
              <a:cs typeface="Times New Roman" pitchFamily="18" charset="0"/>
            </a:endParaRPr>
          </a:p>
        </p:txBody>
      </p:sp>
      <p:sp>
        <p:nvSpPr>
          <p:cNvPr id="2" name="TextBox 1"/>
          <p:cNvSpPr txBox="1"/>
          <p:nvPr/>
        </p:nvSpPr>
        <p:spPr>
          <a:xfrm>
            <a:off x="304800" y="5925234"/>
            <a:ext cx="8534400" cy="646331"/>
          </a:xfrm>
          <a:prstGeom prst="rect">
            <a:avLst/>
          </a:prstGeom>
          <a:noFill/>
        </p:spPr>
        <p:txBody>
          <a:bodyPr wrap="square" rtlCol="0">
            <a:spAutoFit/>
          </a:bodyPr>
          <a:lstStyle/>
          <a:p>
            <a:pPr algn="ctr"/>
            <a:r>
              <a:rPr lang="en-US" b="1" dirty="0" smtClean="0">
                <a:solidFill>
                  <a:prstClr val="black"/>
                </a:solidFill>
              </a:rPr>
              <a:t>1-Year Growth Rate = 1.4%</a:t>
            </a:r>
          </a:p>
          <a:p>
            <a:pPr algn="ctr"/>
            <a:r>
              <a:rPr lang="en-US" b="1" dirty="0" smtClean="0">
                <a:solidFill>
                  <a:prstClr val="black"/>
                </a:solidFill>
              </a:rPr>
              <a:t>5-Year Growth Rate = 26.8%</a:t>
            </a:r>
            <a:endParaRPr lang="en-US" b="1" dirty="0">
              <a:solidFill>
                <a:prstClr val="black"/>
              </a:solidFill>
            </a:endParaRPr>
          </a:p>
        </p:txBody>
      </p:sp>
      <p:graphicFrame>
        <p:nvGraphicFramePr>
          <p:cNvPr id="6" name="Chart 5"/>
          <p:cNvGraphicFramePr>
            <a:graphicFrameLocks/>
          </p:cNvGraphicFramePr>
          <p:nvPr>
            <p:extLst/>
          </p:nvPr>
        </p:nvGraphicFramePr>
        <p:xfrm>
          <a:off x="1447800" y="1295400"/>
          <a:ext cx="62484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9731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830997"/>
          </a:xfrm>
          <a:prstGeom prst="rect">
            <a:avLst/>
          </a:prstGeom>
          <a:solidFill>
            <a:schemeClr val="tx2"/>
          </a:solidFill>
        </p:spPr>
        <p:txBody>
          <a:bodyPr wrap="square" rtlCol="0">
            <a:spAutoFit/>
          </a:bodyPr>
          <a:lstStyle/>
          <a:p>
            <a:pPr algn="ctr"/>
            <a:r>
              <a:rPr lang="en-US" sz="4800" b="1" dirty="0" smtClean="0">
                <a:solidFill>
                  <a:prstClr val="white"/>
                </a:solidFill>
                <a:latin typeface="Times New Roman" pitchFamily="18" charset="0"/>
                <a:cs typeface="Times New Roman" pitchFamily="18" charset="0"/>
              </a:rPr>
              <a:t>by Institution Type</a:t>
            </a:r>
            <a:endParaRPr lang="en-US" sz="48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914400" y="1600200"/>
          <a:ext cx="73152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nvPr>
        </p:nvGraphicFramePr>
        <p:xfrm>
          <a:off x="2286000" y="5562600"/>
          <a:ext cx="4114801" cy="809625"/>
        </p:xfrm>
        <a:graphic>
          <a:graphicData uri="http://schemas.openxmlformats.org/drawingml/2006/table">
            <a:tbl>
              <a:tblPr>
                <a:tableStyleId>{5C22544A-7EE6-4342-B048-85BDC9FD1C3A}</a:tableStyleId>
              </a:tblPr>
              <a:tblGrid>
                <a:gridCol w="1501609"/>
                <a:gridCol w="1306596"/>
                <a:gridCol w="1306596"/>
              </a:tblGrid>
              <a:tr h="161925">
                <a:tc>
                  <a:txBody>
                    <a:bodyPr/>
                    <a:lstStyle/>
                    <a:p>
                      <a:pPr algn="ctr" fontAlgn="b"/>
                      <a:r>
                        <a:rPr lang="en-US" sz="1000" b="1" u="none" strike="noStrike" dirty="0">
                          <a:effectLst/>
                        </a:rPr>
                        <a:t>Inst. Type</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effectLst/>
                        </a:rPr>
                        <a:t>1-Year Growth</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effectLst/>
                        </a:rPr>
                        <a:t>5-Year Growth</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rPr>
                        <a:t>4-Year Universities</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2.9%</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28.5%</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rPr>
                        <a:t>2-Year Colleges</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solidFill>
                            <a:srgbClr val="C00000"/>
                          </a:solidFill>
                          <a:effectLst/>
                        </a:rPr>
                        <a:t>-0.2%</a:t>
                      </a:r>
                      <a:endParaRPr lang="en-US" sz="1000" b="0" i="0" u="none" strike="noStrike" dirty="0">
                        <a:solidFill>
                          <a:srgbClr val="C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27.8%</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rPr>
                        <a:t>Private/Independents</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0.0%</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12.5%</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rPr>
                        <a:t>Total</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1.4%</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26.8%</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327608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830997"/>
          </a:xfrm>
          <a:prstGeom prst="rect">
            <a:avLst/>
          </a:prstGeom>
          <a:solidFill>
            <a:schemeClr val="tx2"/>
          </a:solidFill>
        </p:spPr>
        <p:txBody>
          <a:bodyPr wrap="square" rtlCol="0">
            <a:spAutoFit/>
          </a:bodyPr>
          <a:lstStyle/>
          <a:p>
            <a:pPr algn="ctr"/>
            <a:r>
              <a:rPr lang="en-US" sz="4800" b="1" dirty="0" smtClean="0">
                <a:solidFill>
                  <a:prstClr val="white"/>
                </a:solidFill>
                <a:latin typeface="Times New Roman" pitchFamily="18" charset="0"/>
                <a:cs typeface="Times New Roman" pitchFamily="18" charset="0"/>
              </a:rPr>
              <a:t>by Gender</a:t>
            </a:r>
            <a:endParaRPr lang="en-US" sz="4800" b="1" dirty="0">
              <a:solidFill>
                <a:prstClr val="white"/>
              </a:solidFill>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1524000" y="1524000"/>
          <a:ext cx="60198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nvPr>
        </p:nvGraphicFramePr>
        <p:xfrm>
          <a:off x="2362200" y="5943600"/>
          <a:ext cx="4191000" cy="485775"/>
        </p:xfrm>
        <a:graphic>
          <a:graphicData uri="http://schemas.openxmlformats.org/drawingml/2006/table">
            <a:tbl>
              <a:tblPr>
                <a:tableStyleId>{5C22544A-7EE6-4342-B048-85BDC9FD1C3A}</a:tableStyleId>
              </a:tblPr>
              <a:tblGrid>
                <a:gridCol w="1397000"/>
                <a:gridCol w="1397000"/>
                <a:gridCol w="1397000"/>
              </a:tblGrid>
              <a:tr h="161925">
                <a:tc>
                  <a:txBody>
                    <a:bodyPr/>
                    <a:lstStyle/>
                    <a:p>
                      <a:pPr algn="ctr" fontAlgn="b"/>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effectLst/>
                        </a:rPr>
                        <a:t>Male</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effectLst/>
                        </a:rPr>
                        <a:t>Female</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r" fontAlgn="b"/>
                      <a:r>
                        <a:rPr lang="en-US" sz="1000" u="none" strike="noStrike" dirty="0">
                          <a:effectLst/>
                        </a:rPr>
                        <a:t>1-Year Growth Rate</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2.9%</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0.5%</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r" fontAlgn="b"/>
                      <a:r>
                        <a:rPr lang="en-US" sz="1000" u="none" strike="noStrike" dirty="0">
                          <a:effectLst/>
                        </a:rPr>
                        <a:t>5-Year Growth Rate</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25.6%</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rPr>
                        <a:t>27.6%</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763190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by Race/Ethnicity</a:t>
            </a:r>
            <a:endParaRPr lang="en-US" sz="4000" b="1" dirty="0">
              <a:solidFill>
                <a:prstClr val="white"/>
              </a:solidFill>
              <a:latin typeface="Times New Roman" pitchFamily="18" charset="0"/>
              <a:cs typeface="Times New Roman" pitchFamily="18" charset="0"/>
            </a:endParaRPr>
          </a:p>
        </p:txBody>
      </p:sp>
      <p:graphicFrame>
        <p:nvGraphicFramePr>
          <p:cNvPr id="7" name="Chart 6"/>
          <p:cNvGraphicFramePr>
            <a:graphicFrameLocks/>
          </p:cNvGraphicFramePr>
          <p:nvPr>
            <p:extLst/>
          </p:nvPr>
        </p:nvGraphicFramePr>
        <p:xfrm>
          <a:off x="1295400" y="1295400"/>
          <a:ext cx="629285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nvPr>
        </p:nvGraphicFramePr>
        <p:xfrm>
          <a:off x="2438400" y="5410200"/>
          <a:ext cx="3962400" cy="1133475"/>
        </p:xfrm>
        <a:graphic>
          <a:graphicData uri="http://schemas.openxmlformats.org/drawingml/2006/table">
            <a:tbl>
              <a:tblPr>
                <a:tableStyleId>{5C22544A-7EE6-4342-B048-85BDC9FD1C3A}</a:tableStyleId>
              </a:tblPr>
              <a:tblGrid>
                <a:gridCol w="1981201"/>
                <a:gridCol w="838200"/>
                <a:gridCol w="1142999"/>
              </a:tblGrid>
              <a:tr h="161925">
                <a:tc>
                  <a:txBody>
                    <a:bodyPr/>
                    <a:lstStyle/>
                    <a:p>
                      <a:pPr algn="ctr" fontAlgn="b"/>
                      <a:r>
                        <a:rPr lang="en-US" sz="1000" b="1" i="0" u="none" strike="noStrike" dirty="0" smtClean="0">
                          <a:solidFill>
                            <a:srgbClr val="000000"/>
                          </a:solidFill>
                          <a:effectLst/>
                          <a:latin typeface="Times New Roman" pitchFamily="18" charset="0"/>
                          <a:cs typeface="Times New Roman" pitchFamily="18" charset="0"/>
                        </a:rPr>
                        <a:t>Race/Ethnicity</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effectLst/>
                          <a:latin typeface="Times New Roman" pitchFamily="18" charset="0"/>
                          <a:cs typeface="Times New Roman" pitchFamily="18" charset="0"/>
                        </a:rPr>
                        <a:t>1-Yr. Growth</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effectLst/>
                          <a:latin typeface="Times New Roman" pitchFamily="18" charset="0"/>
                          <a:cs typeface="Times New Roman" pitchFamily="18" charset="0"/>
                        </a:rPr>
                        <a:t>5-Yr. Growth</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latin typeface="Times New Roman" pitchFamily="18" charset="0"/>
                          <a:cs typeface="Times New Roman" pitchFamily="18" charset="0"/>
                        </a:rPr>
                        <a:t>Asians Only</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25.4%</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33.6%</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latin typeface="Times New Roman" pitchFamily="18" charset="0"/>
                          <a:cs typeface="Times New Roman" pitchFamily="18" charset="0"/>
                        </a:rPr>
                        <a:t>Blacks Only</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3.2%</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27.4%</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latin typeface="Times New Roman" pitchFamily="18" charset="0"/>
                          <a:cs typeface="Times New Roman" pitchFamily="18" charset="0"/>
                        </a:rPr>
                        <a:t>Hispanics Any</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23.5%</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102.3%</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latin typeface="Times New Roman" pitchFamily="18" charset="0"/>
                          <a:cs typeface="Times New Roman" pitchFamily="18" charset="0"/>
                        </a:rPr>
                        <a:t>Amer. </a:t>
                      </a:r>
                      <a:r>
                        <a:rPr lang="en-US" sz="1000" u="none" strike="noStrike" dirty="0" smtClean="0">
                          <a:effectLst/>
                          <a:latin typeface="Times New Roman" pitchFamily="18" charset="0"/>
                          <a:cs typeface="Times New Roman" pitchFamily="18" charset="0"/>
                        </a:rPr>
                        <a:t>Indians/Alaskans </a:t>
                      </a:r>
                      <a:r>
                        <a:rPr lang="en-US" sz="1000" u="none" strike="noStrike" dirty="0">
                          <a:effectLst/>
                          <a:latin typeface="Times New Roman" pitchFamily="18" charset="0"/>
                          <a:cs typeface="Times New Roman" pitchFamily="18" charset="0"/>
                        </a:rPr>
                        <a:t>Only</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solidFill>
                            <a:srgbClr val="C00000"/>
                          </a:solidFill>
                          <a:effectLst/>
                          <a:latin typeface="Times New Roman" pitchFamily="18" charset="0"/>
                          <a:cs typeface="Times New Roman" pitchFamily="18" charset="0"/>
                        </a:rPr>
                        <a:t>-2.5%</a:t>
                      </a:r>
                      <a:endParaRPr lang="en-US" sz="1000" b="0" i="0" u="none" strike="noStrike" dirty="0">
                        <a:solidFill>
                          <a:srgbClr val="C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solidFill>
                            <a:srgbClr val="C00000"/>
                          </a:solidFill>
                          <a:effectLst/>
                          <a:latin typeface="Times New Roman" pitchFamily="18" charset="0"/>
                          <a:cs typeface="Times New Roman" pitchFamily="18" charset="0"/>
                        </a:rPr>
                        <a:t>-6.1%</a:t>
                      </a:r>
                      <a:endParaRPr lang="en-US" sz="1000" b="0" i="0" u="none" strike="noStrike" dirty="0">
                        <a:solidFill>
                          <a:srgbClr val="C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a:effectLst/>
                          <a:latin typeface="Times New Roman" pitchFamily="18" charset="0"/>
                          <a:cs typeface="Times New Roman" pitchFamily="18" charset="0"/>
                        </a:rPr>
                        <a:t>Whites Only</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5.7%</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26.7%</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000" u="none" strike="noStrike" dirty="0" smtClean="0">
                          <a:effectLst/>
                          <a:latin typeface="Times New Roman" pitchFamily="18" charset="0"/>
                          <a:cs typeface="Times New Roman" pitchFamily="18" charset="0"/>
                        </a:rPr>
                        <a:t>Hawaiian/Pacific Islanders </a:t>
                      </a:r>
                      <a:r>
                        <a:rPr lang="en-US" sz="1000" u="none" strike="noStrike" dirty="0">
                          <a:effectLst/>
                          <a:latin typeface="Times New Roman" pitchFamily="18" charset="0"/>
                          <a:cs typeface="Times New Roman" pitchFamily="18" charset="0"/>
                        </a:rPr>
                        <a:t>Only</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solidFill>
                            <a:srgbClr val="C00000"/>
                          </a:solidFill>
                          <a:effectLst/>
                          <a:latin typeface="Times New Roman" pitchFamily="18" charset="0"/>
                          <a:cs typeface="Times New Roman" pitchFamily="18" charset="0"/>
                        </a:rPr>
                        <a:t>-23.7%</a:t>
                      </a:r>
                      <a:endParaRPr lang="en-US" sz="1000" b="0" i="0" u="none" strike="noStrike" dirty="0">
                        <a:solidFill>
                          <a:srgbClr val="C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dirty="0">
                          <a:effectLst/>
                          <a:latin typeface="Times New Roman" pitchFamily="18" charset="0"/>
                          <a:cs typeface="Times New Roman" pitchFamily="18" charset="0"/>
                        </a:rPr>
                        <a:t>NA</a:t>
                      </a:r>
                      <a:endParaRPr lang="en-US" sz="1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648408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029200"/>
            <a:ext cx="5486400" cy="1295400"/>
          </a:xfrm>
        </p:spPr>
        <p:txBody>
          <a:bodyPr>
            <a:normAutofit fontScale="90000"/>
          </a:bodyPr>
          <a:lstStyle/>
          <a:p>
            <a:pPr algn="ctr"/>
            <a:r>
              <a:rPr lang="en-US" dirty="0" smtClean="0"/>
              <a:t>Retention and Graduation Rates</a:t>
            </a:r>
            <a:br>
              <a:rPr lang="en-US" dirty="0" smtClean="0"/>
            </a:br>
            <a:r>
              <a:rPr lang="en-US" sz="1600" dirty="0"/>
              <a:t>AHECB Meeting of April 25, </a:t>
            </a:r>
            <a:r>
              <a:rPr lang="en-US" sz="1600" dirty="0" smtClean="0"/>
              <a:t>2014</a:t>
            </a:r>
            <a:br>
              <a:rPr lang="en-US" sz="1600" dirty="0" smtClean="0"/>
            </a:br>
            <a:r>
              <a:rPr lang="en-US" sz="2000" b="0" dirty="0" smtClean="0"/>
              <a:t>Rick Jenkins</a:t>
            </a:r>
            <a:r>
              <a:rPr lang="en-US" sz="1600" b="0" dirty="0" smtClean="0"/>
              <a:t/>
            </a:r>
            <a:br>
              <a:rPr lang="en-US" sz="1600" b="0" dirty="0" smtClean="0"/>
            </a:br>
            <a:r>
              <a:rPr lang="en-US" sz="1600" b="0" dirty="0" smtClean="0"/>
              <a:t>Associate Director, Planning and Accountability</a:t>
            </a:r>
            <a:r>
              <a:rPr lang="en-US" sz="1600" dirty="0"/>
              <a:t/>
            </a:r>
            <a:br>
              <a:rPr lang="en-US" sz="1600" dirty="0"/>
            </a:br>
            <a:endParaRPr lang="en-US" sz="1600" dirty="0"/>
          </a:p>
        </p:txBody>
      </p:sp>
      <p:sp>
        <p:nvSpPr>
          <p:cNvPr id="3" name="Picture Placeholder 2"/>
          <p:cNvSpPr>
            <a:spLocks noGrp="1"/>
          </p:cNvSpPr>
          <p:nvPr>
            <p:ph type="pic" idx="1"/>
          </p:nvPr>
        </p:nvSpPr>
        <p:spPr/>
      </p:sp>
    </p:spTree>
    <p:extLst>
      <p:ext uri="{BB962C8B-B14F-4D97-AF65-F5344CB8AC3E}">
        <p14:creationId xmlns:p14="http://schemas.microsoft.com/office/powerpoint/2010/main" val="14254940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1-Year Fall-to-Fall Retention</a:t>
            </a:r>
            <a:endParaRPr lang="en-US" sz="3600" b="1" dirty="0">
              <a:solidFill>
                <a:prstClr val="white"/>
              </a:solidFill>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914400" y="1447800"/>
          <a:ext cx="73152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nvPr>
        </p:nvGraphicFramePr>
        <p:xfrm>
          <a:off x="2514600" y="5791200"/>
          <a:ext cx="4114800" cy="647700"/>
        </p:xfrm>
        <a:graphic>
          <a:graphicData uri="http://schemas.openxmlformats.org/drawingml/2006/table">
            <a:tbl>
              <a:tblPr>
                <a:tableStyleId>{5C22544A-7EE6-4342-B048-85BDC9FD1C3A}</a:tableStyleId>
              </a:tblPr>
              <a:tblGrid>
                <a:gridCol w="1371600"/>
                <a:gridCol w="1371600"/>
                <a:gridCol w="1371600"/>
              </a:tblGrid>
              <a:tr h="161925">
                <a:tc>
                  <a:txBody>
                    <a:bodyPr/>
                    <a:lstStyle/>
                    <a:p>
                      <a:pPr algn="ctr" fontAlgn="b"/>
                      <a:r>
                        <a:rPr lang="en-US" sz="1000" b="1" u="none" strike="noStrike" dirty="0">
                          <a:effectLst/>
                        </a:rPr>
                        <a:t>Inst. Type</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u="none" strike="noStrike" dirty="0">
                          <a:effectLst/>
                        </a:rPr>
                        <a:t>1-Year Change</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u="none" strike="noStrike" dirty="0">
                          <a:effectLst/>
                        </a:rPr>
                        <a:t>5-Year Change</a:t>
                      </a:r>
                      <a:endParaRPr lang="en-US" sz="10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1925">
                <a:tc>
                  <a:txBody>
                    <a:bodyPr/>
                    <a:lstStyle/>
                    <a:p>
                      <a:pPr algn="l" fontAlgn="b"/>
                      <a:r>
                        <a:rPr lang="en-US" sz="1000" u="none" strike="noStrike" dirty="0">
                          <a:effectLst/>
                        </a:rPr>
                        <a:t>4-Year Universities</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u="none" strike="noStrike" dirty="0">
                          <a:effectLst/>
                        </a:rPr>
                        <a:t>1.4%</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u="none" strike="noStrike" dirty="0">
                          <a:effectLst/>
                        </a:rPr>
                        <a:t>0.1%</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1925">
                <a:tc>
                  <a:txBody>
                    <a:bodyPr/>
                    <a:lstStyle/>
                    <a:p>
                      <a:pPr algn="l" fontAlgn="b"/>
                      <a:r>
                        <a:rPr lang="en-US" sz="1000" u="none" strike="noStrike" dirty="0">
                          <a:effectLst/>
                        </a:rPr>
                        <a:t>2-Year Colleges</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u="none" strike="noStrike" dirty="0">
                          <a:effectLst/>
                        </a:rPr>
                        <a:t>0.2%</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u="none" strike="noStrike" dirty="0">
                          <a:solidFill>
                            <a:srgbClr val="C00000"/>
                          </a:solidFill>
                          <a:effectLst/>
                        </a:rPr>
                        <a:t>-5.0%</a:t>
                      </a:r>
                      <a:endParaRPr lang="en-US" sz="1000" b="0" i="0" u="none" strike="noStrike" dirty="0">
                        <a:solidFill>
                          <a:srgbClr val="C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1925">
                <a:tc>
                  <a:txBody>
                    <a:bodyPr/>
                    <a:lstStyle/>
                    <a:p>
                      <a:pPr algn="l" fontAlgn="b"/>
                      <a:r>
                        <a:rPr lang="en-US" sz="1000" u="none" strike="noStrike" dirty="0">
                          <a:effectLst/>
                        </a:rPr>
                        <a:t>Grand Total</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u="none" strike="noStrike" dirty="0">
                          <a:effectLst/>
                        </a:rPr>
                        <a:t>1.1%</a:t>
                      </a:r>
                      <a:endParaRPr lang="en-US" sz="1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u="none" strike="noStrike" dirty="0">
                          <a:solidFill>
                            <a:srgbClr val="C00000"/>
                          </a:solidFill>
                          <a:effectLst/>
                        </a:rPr>
                        <a:t>-1.6%</a:t>
                      </a:r>
                      <a:endParaRPr lang="en-US" sz="1000" b="0" i="0" u="none" strike="noStrike" dirty="0">
                        <a:solidFill>
                          <a:srgbClr val="C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409480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smtClean="0">
                <a:solidFill>
                  <a:prstClr val="white"/>
                </a:solidFill>
                <a:latin typeface="Times New Roman" pitchFamily="18" charset="0"/>
                <a:cs typeface="Times New Roman" pitchFamily="18" charset="0"/>
              </a:rPr>
              <a:t>Retention Rates: Remediated v. Non-Remediated Students</a:t>
            </a:r>
            <a:endParaRPr lang="en-US" sz="2800" b="1" dirty="0">
              <a:solidFill>
                <a:prstClr val="white"/>
              </a:solidFill>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1371600" y="1066800"/>
          <a:ext cx="6400800" cy="2630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1371600" y="3810000"/>
          <a:ext cx="6400800" cy="2621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1921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84775"/>
          </a:xfrm>
          <a:prstGeom prst="rect">
            <a:avLst/>
          </a:prstGeom>
          <a:solidFill>
            <a:schemeClr val="tx2"/>
          </a:solid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Statewide Retention</a:t>
            </a:r>
            <a:endParaRPr lang="en-US" sz="3200" b="1" dirty="0">
              <a:solidFill>
                <a:schemeClr val="bg1"/>
              </a:solidFill>
              <a:latin typeface="Times New Roman" pitchFamily="18" charset="0"/>
              <a:cs typeface="Times New Roman" pitchFamily="18" charset="0"/>
            </a:endParaRPr>
          </a:p>
        </p:txBody>
      </p:sp>
      <p:sp>
        <p:nvSpPr>
          <p:cNvPr id="3" name="TextBox 2"/>
          <p:cNvSpPr txBox="1"/>
          <p:nvPr/>
        </p:nvSpPr>
        <p:spPr>
          <a:xfrm>
            <a:off x="856673" y="6248400"/>
            <a:ext cx="76200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From 11% to 18% of students are retained, but at a different institution.</a:t>
            </a:r>
            <a:endParaRPr lang="en-US" dirty="0">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168766062"/>
              </p:ext>
            </p:extLst>
          </p:nvPr>
        </p:nvGraphicFramePr>
        <p:xfrm>
          <a:off x="304800" y="1073666"/>
          <a:ext cx="8534400" cy="505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403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a:xfrm>
            <a:off x="0" y="1417638"/>
            <a:ext cx="9144000" cy="715962"/>
          </a:xfrm>
        </p:spPr>
        <p:txBody>
          <a:bodyPr/>
          <a:lstStyle/>
          <a:p>
            <a:r>
              <a:rPr lang="en-US" dirty="0"/>
              <a:t>Needs-based Elements – </a:t>
            </a:r>
            <a:r>
              <a:rPr lang="en-US" dirty="0" smtClean="0"/>
              <a:t>Technical Institutes</a:t>
            </a:r>
            <a:endParaRPr lang="en-US" dirty="0"/>
          </a:p>
        </p:txBody>
      </p:sp>
      <p:sp>
        <p:nvSpPr>
          <p:cNvPr id="4" name="TextBox 3"/>
          <p:cNvSpPr txBox="1"/>
          <p:nvPr/>
        </p:nvSpPr>
        <p:spPr>
          <a:xfrm>
            <a:off x="517071" y="2056686"/>
            <a:ext cx="8077200" cy="4647426"/>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itchFamily="18" charset="0"/>
                <a:cs typeface="Times New Roman" pitchFamily="18" charset="0"/>
              </a:rPr>
              <a:t>Only changes for new biennium are inflationary adjustments to tuition rates, faculty salary and student services rates</a:t>
            </a:r>
          </a:p>
          <a:p>
            <a:pPr lvl="0"/>
            <a:endParaRPr lang="en-US" sz="2400" b="1" dirty="0" smtClean="0">
              <a:latin typeface="Times New Roman" pitchFamily="18" charset="0"/>
              <a:cs typeface="Times New Roman" pitchFamily="18" charset="0"/>
            </a:endParaRPr>
          </a:p>
          <a:p>
            <a:pPr lvl="0"/>
            <a:r>
              <a:rPr lang="en-US" sz="2000" u="sng" dirty="0" smtClean="0">
                <a:latin typeface="Times New Roman" pitchFamily="18" charset="0"/>
                <a:cs typeface="Times New Roman" pitchFamily="18" charset="0"/>
              </a:rPr>
              <a:t>Full-Time </a:t>
            </a:r>
            <a:r>
              <a:rPr lang="en-US" sz="2000" u="sng" dirty="0">
                <a:latin typeface="Times New Roman" pitchFamily="18" charset="0"/>
                <a:cs typeface="Times New Roman" pitchFamily="18" charset="0"/>
              </a:rPr>
              <a:t>Equivalent (FTE) Faculty</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Total number of FTE faculty needed is calculated by assigning SSCH generated to one of four weighted categories.</a:t>
            </a:r>
          </a:p>
          <a:p>
            <a:r>
              <a:rPr lang="en-US" sz="2400" dirty="0">
                <a:latin typeface="Times New Roman" pitchFamily="18" charset="0"/>
                <a:cs typeface="Times New Roman" pitchFamily="18" charset="0"/>
              </a:rPr>
              <a:t> 	</a:t>
            </a:r>
            <a:r>
              <a:rPr lang="en-US" dirty="0">
                <a:latin typeface="Times New Roman" pitchFamily="18" charset="0"/>
                <a:cs typeface="Times New Roman" pitchFamily="18" charset="0"/>
              </a:rPr>
              <a:t>General Education 	</a:t>
            </a:r>
            <a:r>
              <a:rPr lang="en-US" dirty="0" smtClean="0">
                <a:latin typeface="Times New Roman" pitchFamily="18" charset="0"/>
                <a:cs typeface="Times New Roman" pitchFamily="18" charset="0"/>
              </a:rPr>
              <a:t>	22 </a:t>
            </a:r>
            <a:r>
              <a:rPr lang="en-US" dirty="0">
                <a:latin typeface="Times New Roman" pitchFamily="18" charset="0"/>
                <a:cs typeface="Times New Roman" pitchFamily="18" charset="0"/>
              </a:rPr>
              <a:t>students / 660 SSCH</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Technical </a:t>
            </a:r>
            <a:r>
              <a:rPr lang="en-US" dirty="0">
                <a:latin typeface="Times New Roman" pitchFamily="18" charset="0"/>
                <a:cs typeface="Times New Roman" pitchFamily="18" charset="0"/>
              </a:rPr>
              <a:t>Education	16 students / 480 SSCH</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Basic </a:t>
            </a:r>
            <a:r>
              <a:rPr lang="en-US" dirty="0">
                <a:latin typeface="Times New Roman" pitchFamily="18" charset="0"/>
                <a:cs typeface="Times New Roman" pitchFamily="18" charset="0"/>
              </a:rPr>
              <a:t>Skills		</a:t>
            </a:r>
            <a:r>
              <a:rPr lang="en-US" dirty="0" smtClean="0">
                <a:latin typeface="Times New Roman" pitchFamily="18" charset="0"/>
                <a:cs typeface="Times New Roman" pitchFamily="18" charset="0"/>
              </a:rPr>
              <a:t>16 </a:t>
            </a:r>
            <a:r>
              <a:rPr lang="en-US" dirty="0">
                <a:latin typeface="Times New Roman" pitchFamily="18" charset="0"/>
                <a:cs typeface="Times New Roman" pitchFamily="18" charset="0"/>
              </a:rPr>
              <a:t>students / 480 SSCH</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Allied </a:t>
            </a:r>
            <a:r>
              <a:rPr lang="en-US" dirty="0">
                <a:latin typeface="Times New Roman" pitchFamily="18" charset="0"/>
                <a:cs typeface="Times New Roman" pitchFamily="18" charset="0"/>
              </a:rPr>
              <a:t>Health		</a:t>
            </a:r>
            <a:r>
              <a:rPr lang="en-US" dirty="0" smtClean="0">
                <a:latin typeface="Times New Roman" pitchFamily="18" charset="0"/>
                <a:cs typeface="Times New Roman" pitchFamily="18" charset="0"/>
              </a:rPr>
              <a:t>12 </a:t>
            </a:r>
            <a:r>
              <a:rPr lang="en-US" dirty="0">
                <a:latin typeface="Times New Roman" pitchFamily="18" charset="0"/>
                <a:cs typeface="Times New Roman" pitchFamily="18" charset="0"/>
              </a:rPr>
              <a:t>students / 360 </a:t>
            </a:r>
            <a:r>
              <a:rPr lang="en-US" dirty="0" smtClean="0">
                <a:latin typeface="Times New Roman" pitchFamily="18" charset="0"/>
                <a:cs typeface="Times New Roman" pitchFamily="18" charset="0"/>
              </a:rPr>
              <a:t>SSCH</a:t>
            </a:r>
          </a:p>
          <a:p>
            <a:pPr lvl="0"/>
            <a:endParaRPr lang="en-US" sz="2200" b="1" dirty="0" smtClean="0">
              <a:latin typeface="Times New Roman" pitchFamily="18" charset="0"/>
              <a:cs typeface="Times New Roman" pitchFamily="18" charset="0"/>
            </a:endParaRPr>
          </a:p>
          <a:p>
            <a:pPr lvl="0"/>
            <a:r>
              <a:rPr lang="en-US" sz="2000" u="sng" dirty="0" smtClean="0">
                <a:latin typeface="Times New Roman" pitchFamily="18" charset="0"/>
                <a:cs typeface="Times New Roman" pitchFamily="18" charset="0"/>
              </a:rPr>
              <a:t>Faculty </a:t>
            </a:r>
            <a:r>
              <a:rPr lang="en-US" sz="2000" u="sng" dirty="0">
                <a:latin typeface="Times New Roman" pitchFamily="18" charset="0"/>
                <a:cs typeface="Times New Roman" pitchFamily="18" charset="0"/>
              </a:rPr>
              <a:t>Salaries</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The total FTE faculty generated above is multiplied by the average faculty salary for technical institutes in the SREB region.  </a:t>
            </a: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016221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Graduation Rates</a:t>
            </a:r>
            <a:endParaRPr lang="en-US" sz="36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685800" y="1143000"/>
          <a:ext cx="7772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685800" y="3962400"/>
          <a:ext cx="77724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14106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Graduation Rates of Remediated Students</a:t>
            </a:r>
            <a:endParaRPr lang="en-US" sz="3600" b="1" dirty="0">
              <a:solidFill>
                <a:prstClr val="white"/>
              </a:solidFill>
              <a:latin typeface="Times New Roman" pitchFamily="18" charset="0"/>
              <a:cs typeface="Times New Roman" pitchFamily="18" charset="0"/>
            </a:endParaRPr>
          </a:p>
        </p:txBody>
      </p:sp>
      <p:graphicFrame>
        <p:nvGraphicFramePr>
          <p:cNvPr id="3" name="Chart 2"/>
          <p:cNvGraphicFramePr>
            <a:graphicFrameLocks/>
          </p:cNvGraphicFramePr>
          <p:nvPr>
            <p:extLst/>
          </p:nvPr>
        </p:nvGraphicFramePr>
        <p:xfrm>
          <a:off x="1143000" y="1295400"/>
          <a:ext cx="6629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80586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954107"/>
          </a:xfrm>
          <a:prstGeom prst="rect">
            <a:avLst/>
          </a:prstGeom>
          <a:solidFill>
            <a:schemeClr val="tx2"/>
          </a:solidFill>
        </p:spPr>
        <p:txBody>
          <a:bodyPr wrap="square" rtlCol="0">
            <a:spAutoFit/>
          </a:bodyPr>
          <a:lstStyle/>
          <a:p>
            <a:pPr algn="ctr"/>
            <a:r>
              <a:rPr lang="en-US" sz="2800" b="1" dirty="0" smtClean="0">
                <a:solidFill>
                  <a:prstClr val="white"/>
                </a:solidFill>
                <a:latin typeface="Times New Roman" pitchFamily="18" charset="0"/>
                <a:cs typeface="Times New Roman" pitchFamily="18" charset="0"/>
              </a:rPr>
              <a:t>Graduation Rates: </a:t>
            </a:r>
            <a:br>
              <a:rPr lang="en-US" sz="2800" b="1" dirty="0" smtClean="0">
                <a:solidFill>
                  <a:prstClr val="white"/>
                </a:solidFill>
                <a:latin typeface="Times New Roman" pitchFamily="18" charset="0"/>
                <a:cs typeface="Times New Roman" pitchFamily="18" charset="0"/>
              </a:rPr>
            </a:br>
            <a:r>
              <a:rPr lang="en-US" sz="2800" b="1" dirty="0" smtClean="0">
                <a:solidFill>
                  <a:prstClr val="white"/>
                </a:solidFill>
                <a:latin typeface="Times New Roman" pitchFamily="18" charset="0"/>
                <a:cs typeface="Times New Roman" pitchFamily="18" charset="0"/>
              </a:rPr>
              <a:t>Remediated v. Non-Remediated Students</a:t>
            </a:r>
            <a:endParaRPr lang="en-US" sz="2800" b="1" dirty="0">
              <a:solidFill>
                <a:prstClr val="white"/>
              </a:solidFill>
              <a:latin typeface="Times New Roman" pitchFamily="18" charset="0"/>
              <a:cs typeface="Times New Roman" pitchFamily="18" charset="0"/>
            </a:endParaRPr>
          </a:p>
        </p:txBody>
      </p:sp>
      <p:graphicFrame>
        <p:nvGraphicFramePr>
          <p:cNvPr id="3" name="Chart 2"/>
          <p:cNvGraphicFramePr>
            <a:graphicFrameLocks/>
          </p:cNvGraphicFramePr>
          <p:nvPr>
            <p:extLst/>
          </p:nvPr>
        </p:nvGraphicFramePr>
        <p:xfrm>
          <a:off x="152400" y="1447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4419600" y="3962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800600" y="1905000"/>
            <a:ext cx="3657600" cy="1200329"/>
          </a:xfrm>
          <a:prstGeom prst="rect">
            <a:avLst/>
          </a:prstGeom>
          <a:noFill/>
        </p:spPr>
        <p:txBody>
          <a:bodyPr wrap="square" rtlCol="0">
            <a:spAutoFit/>
          </a:bodyPr>
          <a:lstStyle/>
          <a:p>
            <a:r>
              <a:rPr lang="en-US" dirty="0" smtClean="0">
                <a:solidFill>
                  <a:prstClr val="black"/>
                </a:solidFill>
                <a:latin typeface="Times New Roman" pitchFamily="18" charset="0"/>
                <a:cs typeface="Times New Roman" pitchFamily="18" charset="0"/>
              </a:rPr>
              <a:t>Graduation rates of non-remediated students are approximately 30% higher than remediated students at 4-Year Universities.</a:t>
            </a:r>
            <a:endParaRPr lang="en-US" dirty="0">
              <a:solidFill>
                <a:prstClr val="black"/>
              </a:solidFill>
              <a:latin typeface="Times New Roman" pitchFamily="18" charset="0"/>
              <a:cs typeface="Times New Roman" pitchFamily="18" charset="0"/>
            </a:endParaRPr>
          </a:p>
        </p:txBody>
      </p:sp>
      <p:sp>
        <p:nvSpPr>
          <p:cNvPr id="7" name="TextBox 6"/>
          <p:cNvSpPr txBox="1"/>
          <p:nvPr/>
        </p:nvSpPr>
        <p:spPr>
          <a:xfrm>
            <a:off x="685800" y="4800600"/>
            <a:ext cx="3657600" cy="1200329"/>
          </a:xfrm>
          <a:prstGeom prst="rect">
            <a:avLst/>
          </a:prstGeom>
          <a:noFill/>
        </p:spPr>
        <p:txBody>
          <a:bodyPr wrap="square" rtlCol="0">
            <a:spAutoFit/>
          </a:bodyPr>
          <a:lstStyle/>
          <a:p>
            <a:pPr algn="r"/>
            <a:r>
              <a:rPr lang="en-US" dirty="0" smtClean="0">
                <a:solidFill>
                  <a:prstClr val="black"/>
                </a:solidFill>
                <a:latin typeface="Times New Roman" pitchFamily="18" charset="0"/>
                <a:cs typeface="Times New Roman" pitchFamily="18" charset="0"/>
              </a:rPr>
              <a:t>Graduation rates of non-remediated students are approximately 18% higher than remediated students at 2-Year Colleges.</a:t>
            </a:r>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291731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schemeClr val="bg1"/>
                </a:solidFill>
                <a:latin typeface="Times New Roman" pitchFamily="18" charset="0"/>
                <a:cs typeface="Times New Roman" pitchFamily="18" charset="0"/>
              </a:rPr>
              <a:t>Alternative Annual Graduation Rates</a:t>
            </a:r>
            <a:endParaRPr lang="en-US" sz="3600" b="1" dirty="0">
              <a:solidFill>
                <a:schemeClr val="bg1"/>
              </a:solidFill>
              <a:latin typeface="Times New Roman" pitchFamily="18" charset="0"/>
              <a:cs typeface="Times New Roman"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val="2405672696"/>
              </p:ext>
            </p:extLst>
          </p:nvPr>
        </p:nvGraphicFramePr>
        <p:xfrm>
          <a:off x="838200" y="1143000"/>
          <a:ext cx="5181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394273321"/>
              </p:ext>
            </p:extLst>
          </p:nvPr>
        </p:nvGraphicFramePr>
        <p:xfrm>
          <a:off x="838200" y="3962400"/>
          <a:ext cx="5181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22291" y="1295400"/>
            <a:ext cx="2438400" cy="5016758"/>
          </a:xfrm>
          <a:prstGeom prst="rect">
            <a:avLst/>
          </a:prstGeom>
          <a:noFill/>
        </p:spPr>
        <p:txBody>
          <a:bodyPr wrap="square" rtlCol="0">
            <a:spAutoFit/>
          </a:bodyPr>
          <a:lstStyle/>
          <a:p>
            <a:r>
              <a:rPr lang="en-US" sz="1600" dirty="0" smtClean="0"/>
              <a:t>This </a:t>
            </a:r>
            <a:r>
              <a:rPr lang="en-US" sz="1600" b="1" dirty="0" smtClean="0"/>
              <a:t>supplemental graduation rate calculation</a:t>
            </a:r>
            <a:r>
              <a:rPr lang="en-US" sz="1600" dirty="0" smtClean="0"/>
              <a:t> is different from IPEDS graduation rate. This cohort includes: </a:t>
            </a:r>
            <a:r>
              <a:rPr lang="en-US" sz="1600" dirty="0"/>
              <a:t>(1) </a:t>
            </a:r>
            <a:r>
              <a:rPr lang="en-US" sz="1600" dirty="0" smtClean="0"/>
              <a:t>first-time entering  students for the entire academic year (not just the fall term); (2) both full-time and part-time students; and (3) tracks students for a full ten (10) years.</a:t>
            </a:r>
          </a:p>
          <a:p>
            <a:endParaRPr lang="en-US" sz="1600" dirty="0"/>
          </a:p>
          <a:p>
            <a:r>
              <a:rPr lang="en-US" sz="1600" dirty="0" smtClean="0"/>
              <a:t>Current 4-Year </a:t>
            </a:r>
            <a:r>
              <a:rPr lang="en-US" sz="1600" dirty="0"/>
              <a:t>University Graduation Rates (</a:t>
            </a:r>
            <a:r>
              <a:rPr lang="en-US" sz="1600" dirty="0" smtClean="0"/>
              <a:t>IPEDS/ADHE) </a:t>
            </a:r>
            <a:r>
              <a:rPr lang="en-US" sz="1600" dirty="0"/>
              <a:t>are </a:t>
            </a:r>
            <a:r>
              <a:rPr lang="en-US" sz="1600" dirty="0" smtClean="0"/>
              <a:t>from 38.0%-40.8% and for 2-Year Colleges are from 17.9%-20.8%.</a:t>
            </a:r>
            <a:endParaRPr lang="en-US" sz="1600" dirty="0"/>
          </a:p>
        </p:txBody>
      </p:sp>
    </p:spTree>
    <p:extLst>
      <p:ext uri="{BB962C8B-B14F-4D97-AF65-F5344CB8AC3E}">
        <p14:creationId xmlns:p14="http://schemas.microsoft.com/office/powerpoint/2010/main" val="2861944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Athletic Retention and Graduation Rates</a:t>
            </a:r>
            <a:endParaRPr lang="en-US" sz="16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85000" lnSpcReduction="10000"/>
          </a:bodyPr>
          <a:lstStyle/>
          <a:p>
            <a:pPr algn="ctr"/>
            <a:r>
              <a:rPr lang="en-US" dirty="0" smtClean="0"/>
              <a:t>AHECB Meeting of April 25, 2014</a:t>
            </a:r>
          </a:p>
          <a:p>
            <a:pPr algn="ctr"/>
            <a:r>
              <a:rPr lang="en-US" dirty="0" smtClean="0"/>
              <a:t>Rick Jenkins</a:t>
            </a:r>
          </a:p>
          <a:p>
            <a:pPr algn="ctr"/>
            <a:r>
              <a:rPr lang="en-US" dirty="0" smtClean="0"/>
              <a:t>Associate Director, Planning and Accountability</a:t>
            </a:r>
            <a:endParaRPr lang="en-US" dirty="0"/>
          </a:p>
        </p:txBody>
      </p:sp>
    </p:spTree>
    <p:extLst>
      <p:ext uri="{BB962C8B-B14F-4D97-AF65-F5344CB8AC3E}">
        <p14:creationId xmlns:p14="http://schemas.microsoft.com/office/powerpoint/2010/main" val="30584327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schemeClr val="bg1"/>
                </a:solidFill>
                <a:latin typeface="Times New Roman" pitchFamily="18" charset="0"/>
                <a:cs typeface="Times New Roman" pitchFamily="18" charset="0"/>
              </a:rPr>
              <a:t>Participation</a:t>
            </a:r>
            <a:endParaRPr lang="en-US" sz="3600" b="1" dirty="0">
              <a:solidFill>
                <a:schemeClr val="bg1"/>
              </a:solidFill>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369137611"/>
              </p:ext>
            </p:extLst>
          </p:nvPr>
        </p:nvGraphicFramePr>
        <p:xfrm>
          <a:off x="1066800" y="1143000"/>
          <a:ext cx="71628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227852276"/>
              </p:ext>
            </p:extLst>
          </p:nvPr>
        </p:nvGraphicFramePr>
        <p:xfrm>
          <a:off x="1066800" y="3962400"/>
          <a:ext cx="71628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51615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Scholarship Status</a:t>
            </a:r>
            <a:endParaRPr lang="en-US" sz="3600" b="1" dirty="0">
              <a:solidFill>
                <a:prstClr val="white"/>
              </a:solidFill>
              <a:latin typeface="Times New Roman" pitchFamily="18" charset="0"/>
              <a:cs typeface="Times New Roman" pitchFamily="18" charset="0"/>
            </a:endParaRPr>
          </a:p>
        </p:txBody>
      </p:sp>
      <p:graphicFrame>
        <p:nvGraphicFramePr>
          <p:cNvPr id="3" name="Chart 2"/>
          <p:cNvGraphicFramePr>
            <a:graphicFrameLocks/>
          </p:cNvGraphicFramePr>
          <p:nvPr>
            <p:extLst/>
          </p:nvPr>
        </p:nvGraphicFramePr>
        <p:xfrm>
          <a:off x="1143000" y="1371600"/>
          <a:ext cx="67818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6725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84775"/>
          </a:xfrm>
          <a:prstGeom prst="rect">
            <a:avLst/>
          </a:prstGeom>
          <a:solidFill>
            <a:schemeClr val="tx2"/>
          </a:solidFill>
        </p:spPr>
        <p:txBody>
          <a:bodyPr wrap="square" rtlCol="0">
            <a:spAutoFit/>
          </a:bodyPr>
          <a:lstStyle/>
          <a:p>
            <a:pPr algn="ctr"/>
            <a:r>
              <a:rPr lang="en-US" sz="3200" b="1" dirty="0" smtClean="0">
                <a:solidFill>
                  <a:prstClr val="white"/>
                </a:solidFill>
                <a:latin typeface="Times New Roman" pitchFamily="18" charset="0"/>
                <a:cs typeface="Times New Roman" pitchFamily="18" charset="0"/>
              </a:rPr>
              <a:t>Retention</a:t>
            </a:r>
            <a:endParaRPr lang="en-US" sz="32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2286000" y="1066800"/>
          <a:ext cx="45720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1478280" y="3810000"/>
          <a:ext cx="6187440" cy="284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7895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Retention </a:t>
            </a:r>
            <a:r>
              <a:rPr lang="en-US" sz="2000" b="1" dirty="0">
                <a:solidFill>
                  <a:schemeClr val="bg1"/>
                </a:solidFill>
                <a:latin typeface="Times New Roman" pitchFamily="18" charset="0"/>
                <a:cs typeface="Times New Roman" pitchFamily="18" charset="0"/>
              </a:rPr>
              <a:t>of Non- Remediated Student </a:t>
            </a:r>
            <a:r>
              <a:rPr lang="en-US" sz="2000" b="1" dirty="0" smtClean="0">
                <a:solidFill>
                  <a:schemeClr val="bg1"/>
                </a:solidFill>
                <a:latin typeface="Times New Roman" pitchFamily="18" charset="0"/>
                <a:cs typeface="Times New Roman" pitchFamily="18" charset="0"/>
              </a:rPr>
              <a:t>Athletes, Remediated Student Athletes, All Remediated </a:t>
            </a:r>
            <a:r>
              <a:rPr lang="en-US" sz="2000" b="1" dirty="0">
                <a:solidFill>
                  <a:schemeClr val="bg1"/>
                </a:solidFill>
                <a:latin typeface="Times New Roman" pitchFamily="18" charset="0"/>
                <a:cs typeface="Times New Roman" pitchFamily="18" charset="0"/>
              </a:rPr>
              <a:t>Students, and All </a:t>
            </a:r>
            <a:r>
              <a:rPr lang="en-US" sz="2000" b="1" dirty="0" smtClean="0">
                <a:solidFill>
                  <a:schemeClr val="bg1"/>
                </a:solidFill>
                <a:latin typeface="Times New Roman" pitchFamily="18" charset="0"/>
                <a:cs typeface="Times New Roman" pitchFamily="18" charset="0"/>
              </a:rPr>
              <a:t>Non-Remediated </a:t>
            </a:r>
            <a:r>
              <a:rPr lang="en-US" sz="2000" b="1" dirty="0">
                <a:solidFill>
                  <a:schemeClr val="bg1"/>
                </a:solidFill>
                <a:latin typeface="Times New Roman" pitchFamily="18" charset="0"/>
                <a:cs typeface="Times New Roman" pitchFamily="18" charset="0"/>
              </a:rPr>
              <a:t>Students</a:t>
            </a:r>
          </a:p>
        </p:txBody>
      </p:sp>
      <p:graphicFrame>
        <p:nvGraphicFramePr>
          <p:cNvPr id="5" name="Chart 4"/>
          <p:cNvGraphicFramePr>
            <a:graphicFrameLocks/>
          </p:cNvGraphicFramePr>
          <p:nvPr>
            <p:extLst>
              <p:ext uri="{D42A27DB-BD31-4B8C-83A1-F6EECF244321}">
                <p14:modId xmlns:p14="http://schemas.microsoft.com/office/powerpoint/2010/main" val="597806360"/>
              </p:ext>
            </p:extLst>
          </p:nvPr>
        </p:nvGraphicFramePr>
        <p:xfrm>
          <a:off x="1066800" y="1524000"/>
          <a:ext cx="70104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94670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Graduation Rates</a:t>
            </a:r>
            <a:endParaRPr lang="en-US" sz="3600" b="1" dirty="0">
              <a:solidFill>
                <a:prstClr val="white"/>
              </a:solidFill>
              <a:latin typeface="Times New Roman" pitchFamily="18" charset="0"/>
              <a:cs typeface="Times New Roman" pitchFamily="18" charset="0"/>
            </a:endParaRPr>
          </a:p>
        </p:txBody>
      </p:sp>
      <p:graphicFrame>
        <p:nvGraphicFramePr>
          <p:cNvPr id="3" name="Chart 2"/>
          <p:cNvGraphicFramePr>
            <a:graphicFrameLocks/>
          </p:cNvGraphicFramePr>
          <p:nvPr>
            <p:extLst/>
          </p:nvPr>
        </p:nvGraphicFramePr>
        <p:xfrm>
          <a:off x="1600200" y="1143000"/>
          <a:ext cx="5943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1600200" y="4038600"/>
          <a:ext cx="5943600"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950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a:t>
            </a:r>
            <a:r>
              <a:rPr lang="en-US" dirty="0" smtClean="0"/>
              <a:t>Technical Institutes</a:t>
            </a:r>
            <a:endParaRPr lang="en-US" dirty="0"/>
          </a:p>
        </p:txBody>
      </p:sp>
      <p:sp>
        <p:nvSpPr>
          <p:cNvPr id="4" name="TextBox 3"/>
          <p:cNvSpPr txBox="1"/>
          <p:nvPr/>
        </p:nvSpPr>
        <p:spPr>
          <a:xfrm>
            <a:off x="517071" y="2056686"/>
            <a:ext cx="8077200" cy="3354765"/>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Student Services Rates</a:t>
            </a:r>
            <a:r>
              <a:rPr lang="en-US" sz="2400" dirty="0" smtClean="0">
                <a:latin typeface="Times New Roman" pitchFamily="18" charset="0"/>
                <a:cs typeface="Times New Roman" pitchFamily="18" charset="0"/>
              </a:rPr>
              <a:t>:  Student </a:t>
            </a:r>
            <a:r>
              <a:rPr lang="en-US" sz="2400" dirty="0">
                <a:latin typeface="Times New Roman" pitchFamily="18" charset="0"/>
                <a:cs typeface="Times New Roman" pitchFamily="18" charset="0"/>
              </a:rPr>
              <a:t>Services is calculated based on a variable rate per FTE.  </a:t>
            </a:r>
            <a:r>
              <a:rPr lang="en-US" sz="2400" dirty="0" smtClean="0">
                <a:latin typeface="Times New Roman" pitchFamily="18" charset="0"/>
                <a:cs typeface="Times New Roman" pitchFamily="18" charset="0"/>
              </a:rPr>
              <a:t>The updated rates are:</a:t>
            </a:r>
          </a:p>
          <a:p>
            <a:endParaRPr lang="en-US" sz="2000" dirty="0">
              <a:latin typeface="Times New Roman" pitchFamily="18" charset="0"/>
              <a:cs typeface="Times New Roman" pitchFamily="18" charset="0"/>
            </a:endParaRPr>
          </a:p>
          <a:p>
            <a:pPr>
              <a:spcBef>
                <a:spcPct val="50000"/>
              </a:spcBef>
            </a:pPr>
            <a:r>
              <a:rPr lang="en-US" altLang="en-US" sz="2000" dirty="0" smtClean="0">
                <a:latin typeface="Arial" panose="020B0604020202020204" pitchFamily="34" charset="0"/>
                <a:cs typeface="Arial" panose="020B0604020202020204" pitchFamily="34" charset="0"/>
              </a:rPr>
              <a:t>		</a:t>
            </a:r>
            <a:r>
              <a:rPr lang="en-US" altLang="en-US" sz="2000" dirty="0">
                <a:latin typeface="Times New Roman" panose="02020603050405020304" pitchFamily="18" charset="0"/>
                <a:cs typeface="Times New Roman" panose="02020603050405020304" pitchFamily="18" charset="0"/>
              </a:rPr>
              <a:t>$150,000 flat </a:t>
            </a:r>
            <a:r>
              <a:rPr lang="en-US" altLang="en-US" sz="2000" dirty="0" smtClean="0">
                <a:latin typeface="Times New Roman" panose="02020603050405020304" pitchFamily="18" charset="0"/>
                <a:cs typeface="Times New Roman" panose="02020603050405020304" pitchFamily="18" charset="0"/>
              </a:rPr>
              <a:t>amount for the first 200 FTE</a:t>
            </a:r>
            <a:endParaRPr lang="en-US" altLang="en-US" sz="2000" dirty="0">
              <a:latin typeface="Times New Roman" panose="02020603050405020304" pitchFamily="18" charset="0"/>
              <a:cs typeface="Times New Roman" panose="02020603050405020304" pitchFamily="18" charset="0"/>
            </a:endParaRPr>
          </a:p>
          <a:p>
            <a:pPr>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$536/FTE </a:t>
            </a:r>
            <a:r>
              <a:rPr lang="en-US" altLang="en-US" sz="2000" dirty="0">
                <a:latin typeface="Times New Roman" panose="02020603050405020304" pitchFamily="18" charset="0"/>
                <a:cs typeface="Times New Roman" panose="02020603050405020304" pitchFamily="18" charset="0"/>
              </a:rPr>
              <a:t>for all FTE above 200</a:t>
            </a:r>
          </a:p>
          <a:p>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597149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Graduation Rates by Sport</a:t>
            </a:r>
            <a:endParaRPr lang="en-US" sz="36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876300" y="1143000"/>
          <a:ext cx="7391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876300" y="3962400"/>
          <a:ext cx="73914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96814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84775"/>
          </a:xfrm>
          <a:prstGeom prst="rect">
            <a:avLst/>
          </a:prstGeom>
          <a:solidFill>
            <a:schemeClr val="tx2"/>
          </a:solidFill>
        </p:spPr>
        <p:txBody>
          <a:bodyPr wrap="square" rtlCol="0">
            <a:spAutoFit/>
          </a:bodyPr>
          <a:lstStyle/>
          <a:p>
            <a:pPr algn="ctr"/>
            <a:r>
              <a:rPr lang="en-US" sz="3200" b="1" dirty="0" smtClean="0">
                <a:solidFill>
                  <a:prstClr val="white"/>
                </a:solidFill>
                <a:latin typeface="Times New Roman" pitchFamily="18" charset="0"/>
                <a:cs typeface="Times New Roman" pitchFamily="18" charset="0"/>
              </a:rPr>
              <a:t>Graduation Rates of Remediated Student Athletes</a:t>
            </a:r>
            <a:endParaRPr lang="en-US" sz="32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1219200" y="1143000"/>
          <a:ext cx="6705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1219200" y="3962400"/>
          <a:ext cx="6705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17413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Remediation </a:t>
            </a:r>
            <a:r>
              <a:rPr lang="en-US" sz="3600" b="1" dirty="0">
                <a:solidFill>
                  <a:prstClr val="white"/>
                </a:solidFill>
                <a:latin typeface="Times New Roman" pitchFamily="18" charset="0"/>
                <a:cs typeface="Times New Roman" pitchFamily="18" charset="0"/>
              </a:rPr>
              <a:t>Rates </a:t>
            </a:r>
            <a:r>
              <a:rPr lang="en-US" sz="3600" b="1" dirty="0" smtClean="0">
                <a:solidFill>
                  <a:prstClr val="white"/>
                </a:solidFill>
                <a:latin typeface="Times New Roman" pitchFamily="18" charset="0"/>
                <a:cs typeface="Times New Roman" pitchFamily="18" charset="0"/>
              </a:rPr>
              <a:t>of Student Athletes</a:t>
            </a:r>
            <a:endParaRPr lang="en-US" sz="36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1219200" y="1295400"/>
          <a:ext cx="67056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69209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smtClean="0">
                <a:solidFill>
                  <a:prstClr val="white"/>
                </a:solidFill>
                <a:latin typeface="Times New Roman" pitchFamily="18" charset="0"/>
                <a:cs typeface="Times New Roman" pitchFamily="18" charset="0"/>
              </a:rPr>
              <a:t>Remediation </a:t>
            </a:r>
            <a:r>
              <a:rPr lang="en-US" sz="2800" b="1" dirty="0">
                <a:solidFill>
                  <a:prstClr val="white"/>
                </a:solidFill>
                <a:latin typeface="Times New Roman" pitchFamily="18" charset="0"/>
                <a:cs typeface="Times New Roman" pitchFamily="18" charset="0"/>
              </a:rPr>
              <a:t>Rates </a:t>
            </a:r>
            <a:r>
              <a:rPr lang="en-US" sz="2800" b="1" dirty="0" smtClean="0">
                <a:solidFill>
                  <a:prstClr val="white"/>
                </a:solidFill>
                <a:latin typeface="Times New Roman" pitchFamily="18" charset="0"/>
                <a:cs typeface="Times New Roman" pitchFamily="18" charset="0"/>
              </a:rPr>
              <a:t>of Student Athletes v. All Students</a:t>
            </a:r>
            <a:endParaRPr lang="en-US" sz="2800" b="1" dirty="0">
              <a:solidFill>
                <a:prstClr val="white"/>
              </a:solidFill>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1427654566"/>
              </p:ext>
            </p:extLst>
          </p:nvPr>
        </p:nvGraphicFramePr>
        <p:xfrm>
          <a:off x="1295400" y="1295400"/>
          <a:ext cx="6553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26125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Program Productivity</a:t>
            </a:r>
            <a:endParaRPr lang="en-US" sz="16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85000" lnSpcReduction="10000"/>
          </a:bodyPr>
          <a:lstStyle/>
          <a:p>
            <a:pPr algn="ctr"/>
            <a:r>
              <a:rPr lang="en-US" dirty="0" smtClean="0"/>
              <a:t>AHECB Meeting of April 25, 2014</a:t>
            </a:r>
          </a:p>
          <a:p>
            <a:pPr algn="ctr"/>
            <a:r>
              <a:rPr lang="en-US" dirty="0" smtClean="0"/>
              <a:t>Rick Jenkins</a:t>
            </a:r>
          </a:p>
          <a:p>
            <a:pPr algn="ctr"/>
            <a:r>
              <a:rPr lang="en-US" dirty="0" smtClean="0"/>
              <a:t>Associate Director, Planning and Accountability</a:t>
            </a:r>
            <a:endParaRPr lang="en-US" dirty="0"/>
          </a:p>
        </p:txBody>
      </p:sp>
    </p:spTree>
    <p:extLst>
      <p:ext uri="{BB962C8B-B14F-4D97-AF65-F5344CB8AC3E}">
        <p14:creationId xmlns:p14="http://schemas.microsoft.com/office/powerpoint/2010/main" val="38863842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schemeClr val="bg1"/>
                </a:solidFill>
                <a:latin typeface="Times New Roman" pitchFamily="18" charset="0"/>
                <a:cs typeface="Times New Roman" pitchFamily="18" charset="0"/>
              </a:rPr>
              <a:t>Active and On-Track Programs</a:t>
            </a:r>
            <a:endParaRPr lang="en-US" sz="3600" b="1" dirty="0">
              <a:solidFill>
                <a:schemeClr val="bg1"/>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65883761"/>
              </p:ext>
            </p:extLst>
          </p:nvPr>
        </p:nvGraphicFramePr>
        <p:xfrm>
          <a:off x="609598" y="1524000"/>
          <a:ext cx="7924803" cy="3397567"/>
        </p:xfrm>
        <a:graphic>
          <a:graphicData uri="http://schemas.openxmlformats.org/drawingml/2006/table">
            <a:tbl>
              <a:tblPr>
                <a:tableStyleId>{5C22544A-7EE6-4342-B048-85BDC9FD1C3A}</a:tableStyleId>
              </a:tblPr>
              <a:tblGrid>
                <a:gridCol w="2095815"/>
                <a:gridCol w="971498"/>
                <a:gridCol w="971498"/>
                <a:gridCol w="971498"/>
                <a:gridCol w="971498"/>
                <a:gridCol w="971498"/>
                <a:gridCol w="971498"/>
              </a:tblGrid>
              <a:tr h="383223">
                <a:tc gridSpan="7">
                  <a:txBody>
                    <a:bodyPr/>
                    <a:lstStyle/>
                    <a:p>
                      <a:pPr algn="ctr" fontAlgn="ctr"/>
                      <a:r>
                        <a:rPr lang="en-US" sz="1800" b="1" u="none" strike="noStrike" dirty="0">
                          <a:effectLst/>
                          <a:latin typeface="Times New Roman" pitchFamily="18" charset="0"/>
                          <a:cs typeface="Times New Roman" pitchFamily="18" charset="0"/>
                        </a:rPr>
                        <a:t>Active and On-Track Programs</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3949">
                <a:tc rowSpan="2">
                  <a:txBody>
                    <a:bodyPr/>
                    <a:lstStyle/>
                    <a:p>
                      <a:pPr algn="ctr" fontAlgn="ctr"/>
                      <a:r>
                        <a:rPr lang="en-US" sz="1800" b="1" u="none" strike="noStrike" dirty="0">
                          <a:effectLst/>
                          <a:latin typeface="Times New Roman" pitchFamily="18" charset="0"/>
                          <a:cs typeface="Times New Roman" pitchFamily="18" charset="0"/>
                        </a:rPr>
                        <a:t>New Programs</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1800" b="1" u="none" strike="noStrike" dirty="0">
                          <a:effectLst/>
                          <a:latin typeface="Times New Roman" pitchFamily="18" charset="0"/>
                          <a:cs typeface="Times New Roman" pitchFamily="18" charset="0"/>
                        </a:rPr>
                        <a:t>Certificate and Associate</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ctr"/>
                      <a:r>
                        <a:rPr lang="en-US" sz="1800" b="1" u="none" strike="noStrike" dirty="0">
                          <a:effectLst/>
                          <a:latin typeface="Times New Roman" pitchFamily="18" charset="0"/>
                          <a:cs typeface="Times New Roman" pitchFamily="18" charset="0"/>
                        </a:rPr>
                        <a:t>Bachelor's, Graduate, Professional</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ctr"/>
                      <a:r>
                        <a:rPr lang="en-US" sz="1800" b="1" u="none" strike="noStrike" dirty="0">
                          <a:effectLst/>
                          <a:latin typeface="Times New Roman" pitchFamily="18" charset="0"/>
                          <a:cs typeface="Times New Roman" pitchFamily="18" charset="0"/>
                        </a:rPr>
                        <a:t>Total</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383223">
                <a:tc vMerge="1">
                  <a:txBody>
                    <a:bodyPr/>
                    <a:lstStyle/>
                    <a:p>
                      <a:endParaRPr lang="en-US"/>
                    </a:p>
                  </a:txBody>
                  <a:tcPr/>
                </a:tc>
                <a:tc>
                  <a:txBody>
                    <a:bodyPr/>
                    <a:lstStyle/>
                    <a:p>
                      <a:pPr algn="ctr" fontAlgn="ctr"/>
                      <a:r>
                        <a:rPr lang="en-US" sz="1800" b="1" u="none" strike="noStrike" dirty="0">
                          <a:effectLst/>
                          <a:latin typeface="Times New Roman" pitchFamily="18" charset="0"/>
                          <a:cs typeface="Times New Roman" pitchFamily="18" charset="0"/>
                        </a:rPr>
                        <a:t>Number</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latin typeface="Times New Roman" pitchFamily="18" charset="0"/>
                          <a:cs typeface="Times New Roman" pitchFamily="18" charset="0"/>
                        </a:rPr>
                        <a:t>Percent</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latin typeface="Times New Roman" pitchFamily="18" charset="0"/>
                          <a:cs typeface="Times New Roman" pitchFamily="18" charset="0"/>
                        </a:rPr>
                        <a:t>Number</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latin typeface="Times New Roman" pitchFamily="18" charset="0"/>
                          <a:cs typeface="Times New Roman" pitchFamily="18" charset="0"/>
                        </a:rPr>
                        <a:t>Percent</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latin typeface="Times New Roman" pitchFamily="18" charset="0"/>
                          <a:cs typeface="Times New Roman" pitchFamily="18" charset="0"/>
                        </a:rPr>
                        <a:t>Number</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latin typeface="Times New Roman" pitchFamily="18" charset="0"/>
                          <a:cs typeface="Times New Roman" pitchFamily="18" charset="0"/>
                        </a:rPr>
                        <a:t>Percent</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3586">
                <a:tc>
                  <a:txBody>
                    <a:bodyPr/>
                    <a:lstStyle/>
                    <a:p>
                      <a:pPr algn="l" fontAlgn="b"/>
                      <a:r>
                        <a:rPr lang="en-US" sz="1800" u="none" strike="noStrike" dirty="0">
                          <a:effectLst/>
                          <a:latin typeface="Times New Roman" pitchFamily="18" charset="0"/>
                          <a:cs typeface="Times New Roman" pitchFamily="18" charset="0"/>
                        </a:rPr>
                        <a:t>All Active Programs</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71</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77.2%</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21</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22.8%</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92</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 </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53586">
                <a:tc>
                  <a:txBody>
                    <a:bodyPr/>
                    <a:lstStyle/>
                    <a:p>
                      <a:pPr algn="l" fontAlgn="b"/>
                      <a:r>
                        <a:rPr lang="en-US" sz="1800" u="none" strike="noStrike" dirty="0" smtClean="0">
                          <a:effectLst/>
                          <a:latin typeface="Times New Roman" pitchFamily="18" charset="0"/>
                          <a:cs typeface="Times New Roman" pitchFamily="18" charset="0"/>
                        </a:rPr>
                        <a:t>Programs </a:t>
                      </a:r>
                      <a:r>
                        <a:rPr lang="en-US" sz="1800" u="none" strike="noStrike" dirty="0">
                          <a:effectLst/>
                          <a:latin typeface="Times New Roman" pitchFamily="18" charset="0"/>
                          <a:cs typeface="Times New Roman" pitchFamily="18" charset="0"/>
                        </a:rPr>
                        <a:t>On-Track to Meet Standard</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46</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50.0%</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21</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22.8%</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67</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72.8%</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695036" y="5181600"/>
            <a:ext cx="7848600" cy="1477328"/>
          </a:xfrm>
          <a:prstGeom prst="rect">
            <a:avLst/>
          </a:prstGeom>
          <a:noFill/>
        </p:spPr>
        <p:txBody>
          <a:bodyPr wrap="square" rtlCol="0">
            <a:spAutoFit/>
          </a:bodyPr>
          <a:lstStyle/>
          <a:p>
            <a:pPr marL="285750" lvl="0" indent="-285750">
              <a:buFont typeface="Arial" pitchFamily="34" charset="0"/>
              <a:buChar char="•"/>
            </a:pPr>
            <a:r>
              <a:rPr lang="en-US" dirty="0"/>
              <a:t>Baccalaureate and Graduate programs approved between July 1, 2007 and June 30, 2008 (Academic Year 2008); and </a:t>
            </a:r>
          </a:p>
          <a:p>
            <a:pPr marL="285750" lvl="0" indent="-285750">
              <a:buFont typeface="Arial" pitchFamily="34" charset="0"/>
              <a:buChar char="•"/>
            </a:pPr>
            <a:r>
              <a:rPr lang="en-US" dirty="0"/>
              <a:t>Associate and Certificate programs approved between July 1, 2009 and June 30, 2010 (Academic Year 2010).</a:t>
            </a:r>
          </a:p>
          <a:p>
            <a:endParaRPr lang="en-US" dirty="0"/>
          </a:p>
        </p:txBody>
      </p:sp>
    </p:spTree>
    <p:extLst>
      <p:ext uri="{BB962C8B-B14F-4D97-AF65-F5344CB8AC3E}">
        <p14:creationId xmlns:p14="http://schemas.microsoft.com/office/powerpoint/2010/main" val="10079945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400110"/>
          </a:xfrm>
          <a:prstGeom prst="rect">
            <a:avLst/>
          </a:prstGeom>
          <a:solidFill>
            <a:schemeClr val="tx2"/>
          </a:solidFill>
        </p:spPr>
        <p:txBody>
          <a:bodyPr wrap="square" rtlCol="0">
            <a:spAutoFit/>
          </a:bodyPr>
          <a:lstStyle/>
          <a:p>
            <a:pPr algn="ctr"/>
            <a:r>
              <a:rPr lang="en-US" sz="2000" b="1" dirty="0" smtClean="0">
                <a:solidFill>
                  <a:prstClr val="white"/>
                </a:solidFill>
                <a:latin typeface="Times New Roman" pitchFamily="18" charset="0"/>
                <a:cs typeface="Times New Roman" pitchFamily="18" charset="0"/>
              </a:rPr>
              <a:t>Active and On-Track Programs by Institution Type and Degree Level</a:t>
            </a:r>
            <a:endParaRPr lang="en-US" sz="20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685800" y="1219200"/>
          <a:ext cx="77724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275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4-Year Universities</a:t>
            </a:r>
            <a:endParaRPr lang="en-US" sz="36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838200" y="1600200"/>
          <a:ext cx="75438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63644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2-Year Colleges</a:t>
            </a:r>
            <a:endParaRPr lang="en-US" sz="3600" b="1" dirty="0">
              <a:solidFill>
                <a:prstClr val="white"/>
              </a:solidFill>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762000" y="1143000"/>
          <a:ext cx="75438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20417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2" y="3581400"/>
            <a:ext cx="8345487" cy="2133600"/>
          </a:xfrm>
        </p:spPr>
        <p:txBody>
          <a:bodyPr/>
          <a:lstStyle/>
          <a:p>
            <a:r>
              <a:rPr lang="en-US" sz="2200" dirty="0"/>
              <a:t>Agenda item no. </a:t>
            </a:r>
            <a:r>
              <a:rPr lang="en-US" sz="2200" dirty="0" smtClean="0"/>
              <a:t>7</a:t>
            </a:r>
            <a:br>
              <a:rPr lang="en-US" sz="2200" dirty="0" smtClean="0"/>
            </a:br>
            <a:r>
              <a:rPr lang="en-US" sz="2200" dirty="0" smtClean="0"/>
              <a:t>POLICY AMENDMENT (5.20): Role and Scope Process</a:t>
            </a:r>
            <a:r>
              <a:rPr lang="en-US" sz="2400" dirty="0"/>
              <a:t/>
            </a:r>
            <a:br>
              <a:rPr lang="en-US" sz="2400" dirty="0"/>
            </a:br>
            <a:endParaRPr lang="en-US" sz="2400" dirty="0"/>
          </a:p>
        </p:txBody>
      </p:sp>
      <p:sp>
        <p:nvSpPr>
          <p:cNvPr id="3" name="Subtitle 2"/>
          <p:cNvSpPr>
            <a:spLocks noGrp="1"/>
          </p:cNvSpPr>
          <p:nvPr>
            <p:ph type="body" idx="1"/>
          </p:nvPr>
        </p:nvSpPr>
        <p:spPr>
          <a:xfrm>
            <a:off x="762000" y="1905000"/>
            <a:ext cx="7772400" cy="1524000"/>
          </a:xfrm>
        </p:spPr>
        <p:txBody>
          <a:bodyPr>
            <a:normAutofit/>
          </a:bodyPr>
          <a:lstStyle/>
          <a:p>
            <a:endParaRPr lang="en-US" sz="2000" dirty="0" smtClean="0">
              <a:solidFill>
                <a:schemeClr val="accent2"/>
              </a:solidFill>
            </a:endParaRPr>
          </a:p>
          <a:p>
            <a:r>
              <a:rPr lang="en-US" dirty="0" smtClean="0">
                <a:solidFill>
                  <a:schemeClr val="accent2"/>
                </a:solidFill>
              </a:rPr>
              <a:t>Cynthia Moten</a:t>
            </a:r>
          </a:p>
          <a:p>
            <a:r>
              <a:rPr lang="en-US" dirty="0" smtClean="0">
                <a:solidFill>
                  <a:schemeClr val="accent2"/>
                </a:solidFill>
              </a:rPr>
              <a:t>Associate Director, Academic Affairs</a:t>
            </a:r>
          </a:p>
          <a:p>
            <a:endParaRPr lang="en-US" dirty="0"/>
          </a:p>
        </p:txBody>
      </p:sp>
    </p:spTree>
    <p:extLst>
      <p:ext uri="{BB962C8B-B14F-4D97-AF65-F5344CB8AC3E}">
        <p14:creationId xmlns:p14="http://schemas.microsoft.com/office/powerpoint/2010/main" val="3929063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2443</TotalTime>
  <Words>3489</Words>
  <Application>Microsoft Office PowerPoint</Application>
  <PresentationFormat>On-screen Show (4:3)</PresentationFormat>
  <Paragraphs>774</Paragraphs>
  <Slides>102</Slides>
  <Notes>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102</vt:i4>
      </vt:variant>
    </vt:vector>
  </HeadingPairs>
  <TitlesOfParts>
    <vt:vector size="109" baseType="lpstr">
      <vt:lpstr>Arial</vt:lpstr>
      <vt:lpstr>Calibri</vt:lpstr>
      <vt:lpstr>Georgia</vt:lpstr>
      <vt:lpstr>Times New Roman</vt:lpstr>
      <vt:lpstr>Office Theme</vt:lpstr>
      <vt:lpstr>4_Office Theme</vt:lpstr>
      <vt:lpstr>Worksheet</vt:lpstr>
      <vt:lpstr>AHECB Finance Committee Meeting</vt:lpstr>
      <vt:lpstr>Agenda item no. 9: Funding Formula for the  2015-17 biennium      </vt:lpstr>
      <vt:lpstr>Funding Formula Overview</vt:lpstr>
      <vt:lpstr>Funding Formula Components</vt:lpstr>
      <vt:lpstr>Funding Formula Components</vt:lpstr>
      <vt:lpstr>Funding Formula Components</vt:lpstr>
      <vt:lpstr>Funding Formula Components</vt:lpstr>
      <vt:lpstr>Funding Formula Components</vt:lpstr>
      <vt:lpstr>Funding Formula Components</vt:lpstr>
      <vt:lpstr>Funding Formula Components</vt:lpstr>
      <vt:lpstr>Funding Formula Components</vt:lpstr>
      <vt:lpstr>Funding Formula Components</vt:lpstr>
      <vt:lpstr>Funding Formula Components</vt:lpstr>
      <vt:lpstr>Agenda item no. 10: performance funding outcomes      </vt:lpstr>
      <vt:lpstr>Universities</vt:lpstr>
      <vt:lpstr>Universities</vt:lpstr>
      <vt:lpstr>Universities - Results</vt:lpstr>
      <vt:lpstr>Colleges</vt:lpstr>
      <vt:lpstr>Colleges</vt:lpstr>
      <vt:lpstr>Colleges - Results</vt:lpstr>
      <vt:lpstr>Funding Impact</vt:lpstr>
      <vt:lpstr>Agenda item no. 11: Distribution of Mineral lease funds      </vt:lpstr>
      <vt:lpstr>Distribution of Mineral Lease Funds</vt:lpstr>
      <vt:lpstr>Agenda item no. 12: Economic Feasibility of LoAn ISSUE for  COLLEGE OF THE OUACHITAS      </vt:lpstr>
      <vt:lpstr>Relevant Information</vt:lpstr>
      <vt:lpstr>Agenda item no. 13: Economic Feasibility of BOND ISSUE for SOUTH ARKANSAS University </vt:lpstr>
      <vt:lpstr>Relevant Information</vt:lpstr>
      <vt:lpstr>Agenda item no. 14: Economic Feasibility of BOND ISSUE for University OF Central Arkansas</vt:lpstr>
      <vt:lpstr>Relevant Information</vt:lpstr>
      <vt:lpstr>Agenda item no. 15 ASSOCIATE OF SCIENCE IN AVIATION – PROFESSIONAL PILOT OZARKA COLLEGE</vt:lpstr>
      <vt:lpstr> Associate of Science in Aviation –  Professional Pilot      </vt:lpstr>
      <vt:lpstr> Agenda item no. 16 BACHELOR OF SCIENCE IN EDUCATION  IN SPECIAL EDUCATION, K-12 University of Arkansas, Fayetteville</vt:lpstr>
      <vt:lpstr> Bachelor of Science in Education  in Special Education K-12      </vt:lpstr>
      <vt:lpstr>Agenda item no. 17 COSMETOLOGY TECHNICAL CERTIFICATE University of Arkansas COMMUNITY COLLEGE at Batesville</vt:lpstr>
      <vt:lpstr>Cosmetology Technical Certificate </vt:lpstr>
      <vt:lpstr> Agenda item no. 18 Technical Certificate INDUSTRIAL Technology Cossatot COMMUNITY COLLEGE  of the University of Arkansas</vt:lpstr>
      <vt:lpstr>Technical Certificate in Industrial Technology  </vt:lpstr>
      <vt:lpstr>Agenda item no. 19  ICAC RESOLUTIONS</vt:lpstr>
      <vt:lpstr>Institutional Certification Advisory Committee (ICAC)</vt:lpstr>
      <vt:lpstr>PowerPoint Presentation</vt:lpstr>
      <vt:lpstr> Previously Certified Institutions </vt:lpstr>
      <vt:lpstr>Agenda Item  no. 20 Letters of Notification</vt:lpstr>
      <vt:lpstr>   Letters of Notification   </vt:lpstr>
      <vt:lpstr>Associate of Arts Teaching (AAT)</vt:lpstr>
      <vt:lpstr>Agenda Item  no. 17 Letters  of  Intent</vt:lpstr>
      <vt:lpstr>  Letters of Intent  </vt:lpstr>
      <vt:lpstr>Agenda item no. 22 HENDERSON STATE UNIVERSITY-  DOWNTOWN HOT SPRINGS EDUCATION CENTER </vt:lpstr>
      <vt:lpstr>Agenda item no. 23 ARKANSAS STATE UNIVERSITY- QUERETARO, MEXICO </vt:lpstr>
      <vt:lpstr>Agenda item no. 24 ARKANSAS TECH UNIVERSITY: Role and Scope change </vt:lpstr>
      <vt:lpstr> ATU Role and Scope Change (For Information and Discussion Only)      </vt:lpstr>
      <vt:lpstr>AHECB Meeting</vt:lpstr>
      <vt:lpstr>Agency  Overview</vt:lpstr>
      <vt:lpstr>Agency Updates</vt:lpstr>
      <vt:lpstr>Campus Leadership Changes</vt:lpstr>
      <vt:lpstr>Investitures</vt:lpstr>
      <vt:lpstr>Fast Track</vt:lpstr>
      <vt:lpstr>Academic Challenge Scholarship</vt:lpstr>
      <vt:lpstr>Governor’s Distinguished</vt:lpstr>
      <vt:lpstr>1-Year Fall-to-Fall Retention</vt:lpstr>
      <vt:lpstr>Credit When It’s Due</vt:lpstr>
      <vt:lpstr>Credit When It’s Due cont.</vt:lpstr>
      <vt:lpstr>Credit When It’s Due cont.</vt:lpstr>
      <vt:lpstr>Credit When It’s Due cont.</vt:lpstr>
      <vt:lpstr>Credit When It’s Due cont.</vt:lpstr>
      <vt:lpstr>Credit When It’s Due cont.</vt:lpstr>
      <vt:lpstr>Credit When It’s Due cont.</vt:lpstr>
      <vt:lpstr>PowerPoint Presentation</vt:lpstr>
      <vt:lpstr>Food Truck Friday</vt:lpstr>
      <vt:lpstr>PowerPoint Presentation</vt:lpstr>
      <vt:lpstr>PowerPoint Presentation</vt:lpstr>
      <vt:lpstr>Credentials Awarded</vt:lpstr>
      <vt:lpstr>PowerPoint Presentation</vt:lpstr>
      <vt:lpstr>PowerPoint Presentation</vt:lpstr>
      <vt:lpstr>PowerPoint Presentation</vt:lpstr>
      <vt:lpstr>PowerPoint Presentation</vt:lpstr>
      <vt:lpstr>Retention and Graduation Rates AHECB Meeting of April 25, 2014 Rick Jenkins Associate Director, Planning and Accountability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Athletic Retention and Graduation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Program Productivity</vt:lpstr>
      <vt:lpstr>PowerPoint Presentation</vt:lpstr>
      <vt:lpstr>PowerPoint Presentation</vt:lpstr>
      <vt:lpstr>PowerPoint Presentation</vt:lpstr>
      <vt:lpstr>PowerPoint Presentation</vt:lpstr>
      <vt:lpstr>Agenda item no. 7 POLICY AMENDMENT (5.20): Role and Scope Process </vt:lpstr>
      <vt:lpstr> Role and Scope Change Process      </vt:lpstr>
      <vt:lpstr>Agenda item no. 8: Arkansas academic challenge scholarship rules and regulations</vt:lpstr>
      <vt:lpstr>Arkansas Academic Challenge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Manual</dc:title>
  <dc:creator>BrandiH</dc:creator>
  <cp:lastModifiedBy>Nichole Abernathy</cp:lastModifiedBy>
  <cp:revision>535</cp:revision>
  <cp:lastPrinted>2014-04-24T14:43:14Z</cp:lastPrinted>
  <dcterms:created xsi:type="dcterms:W3CDTF">2011-02-07T19:10:58Z</dcterms:created>
  <dcterms:modified xsi:type="dcterms:W3CDTF">2014-04-25T12:08:11Z</dcterms:modified>
</cp:coreProperties>
</file>