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6" r:id="rId3"/>
    <p:sldMasterId id="2147483726" r:id="rId4"/>
    <p:sldMasterId id="2147483739" r:id="rId5"/>
  </p:sldMasterIdLst>
  <p:notesMasterIdLst>
    <p:notesMasterId r:id="rId54"/>
  </p:notesMasterIdLst>
  <p:sldIdLst>
    <p:sldId id="341" r:id="rId6"/>
    <p:sldId id="316" r:id="rId7"/>
    <p:sldId id="317" r:id="rId8"/>
    <p:sldId id="318" r:id="rId9"/>
    <p:sldId id="284" r:id="rId10"/>
    <p:sldId id="285" r:id="rId11"/>
    <p:sldId id="289" r:id="rId12"/>
    <p:sldId id="291" r:id="rId13"/>
    <p:sldId id="292" r:id="rId14"/>
    <p:sldId id="293" r:id="rId15"/>
    <p:sldId id="294" r:id="rId16"/>
    <p:sldId id="295" r:id="rId17"/>
    <p:sldId id="296" r:id="rId18"/>
    <p:sldId id="297" r:id="rId19"/>
    <p:sldId id="319" r:id="rId20"/>
    <p:sldId id="320" r:id="rId21"/>
    <p:sldId id="336" r:id="rId22"/>
    <p:sldId id="337"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5" r:id="rId36"/>
    <p:sldId id="333" r:id="rId37"/>
    <p:sldId id="334" r:id="rId38"/>
    <p:sldId id="298" r:id="rId39"/>
    <p:sldId id="305" r:id="rId40"/>
    <p:sldId id="304" r:id="rId41"/>
    <p:sldId id="310" r:id="rId42"/>
    <p:sldId id="314" r:id="rId43"/>
    <p:sldId id="340" r:id="rId44"/>
    <p:sldId id="315" r:id="rId45"/>
    <p:sldId id="342" r:id="rId46"/>
    <p:sldId id="343" r:id="rId47"/>
    <p:sldId id="347" r:id="rId48"/>
    <p:sldId id="344" r:id="rId49"/>
    <p:sldId id="345" r:id="rId50"/>
    <p:sldId id="346" r:id="rId51"/>
    <p:sldId id="338" r:id="rId52"/>
    <p:sldId id="33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524" autoAdjust="0"/>
  </p:normalViewPr>
  <p:slideViewPr>
    <p:cSldViewPr snapToGrid="0">
      <p:cViewPr varScale="1">
        <p:scale>
          <a:sx n="124" d="100"/>
          <a:sy n="124" d="100"/>
        </p:scale>
        <p:origin x="1092" y="102"/>
      </p:cViewPr>
      <p:guideLst/>
    </p:cSldViewPr>
  </p:slideViewPr>
  <p:notesTextViewPr>
    <p:cViewPr>
      <p:scale>
        <a:sx n="3" d="2"/>
        <a:sy n="3" d="2"/>
      </p:scale>
      <p:origin x="0" y="0"/>
    </p:cViewPr>
  </p:notesTextViewPr>
  <p:sorterViewPr>
    <p:cViewPr>
      <p:scale>
        <a:sx n="100" d="100"/>
        <a:sy n="100" d="100"/>
      </p:scale>
      <p:origin x="0" y="-5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oleObject" Target="file:///\\10.0.1.45\Shared\Agenda\2010-2019\2017\2017%2010%20Oct%2027%20Regular%20Meeting\%2311b%20-%20Intercollegiate%20Athletics%202016-1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'[#11b - Intercollegiate Athletics 2016-17.xlsx]Revenue Categories'!$A$13</c:f>
              <c:strCache>
                <c:ptCount val="1"/>
                <c:pt idx="0">
                  <c:v>Athletic Generated Income</c:v>
                </c:pt>
              </c:strCache>
            </c:strRef>
          </c:tx>
          <c:spPr>
            <a:solidFill>
              <a:srgbClr val="4F81BD"/>
            </a:solidFill>
            <a:ln w="25400">
              <a:noFill/>
            </a:ln>
          </c:spPr>
          <c:invertIfNegative val="0"/>
          <c:cat>
            <c:strRef>
              <c:f>'[#11b - Intercollegiate Athletics 2016-17.xlsx]Revenue Categories'!$B$12:$N$12</c:f>
              <c:strCache>
                <c:ptCount val="13"/>
                <c:pt idx="0">
                  <c:v>ASUJ</c:v>
                </c:pt>
                <c:pt idx="1">
                  <c:v>ATU</c:v>
                </c:pt>
                <c:pt idx="2">
                  <c:v>HSU</c:v>
                </c:pt>
                <c:pt idx="3">
                  <c:v>SAUM</c:v>
                </c:pt>
                <c:pt idx="4">
                  <c:v>UAF</c:v>
                </c:pt>
                <c:pt idx="5">
                  <c:v>UAFS</c:v>
                </c:pt>
                <c:pt idx="6">
                  <c:v>UALR </c:v>
                </c:pt>
                <c:pt idx="7">
                  <c:v>UAM</c:v>
                </c:pt>
                <c:pt idx="8">
                  <c:v>UAPB</c:v>
                </c:pt>
                <c:pt idx="9">
                  <c:v>UCA</c:v>
                </c:pt>
                <c:pt idx="10">
                  <c:v>ASUMS</c:v>
                </c:pt>
                <c:pt idx="11">
                  <c:v>CCCUA</c:v>
                </c:pt>
                <c:pt idx="12">
                  <c:v>NAC</c:v>
                </c:pt>
              </c:strCache>
            </c:strRef>
          </c:cat>
          <c:val>
            <c:numRef>
              <c:f>'[#11b - Intercollegiate Athletics 2016-17.xlsx]Revenue Categories'!$B$13:$N$13</c:f>
              <c:numCache>
                <c:formatCode>0.0%</c:formatCode>
                <c:ptCount val="13"/>
                <c:pt idx="0">
                  <c:v>0.36448228322676218</c:v>
                </c:pt>
                <c:pt idx="1">
                  <c:v>6.3820062622576612E-2</c:v>
                </c:pt>
                <c:pt idx="2">
                  <c:v>3.7717746684483362E-2</c:v>
                </c:pt>
                <c:pt idx="3">
                  <c:v>1.6589000038305199E-2</c:v>
                </c:pt>
                <c:pt idx="4">
                  <c:v>0.87709420981508723</c:v>
                </c:pt>
                <c:pt idx="5">
                  <c:v>6.5824567601601658E-2</c:v>
                </c:pt>
                <c:pt idx="6">
                  <c:v>0.26023919467048651</c:v>
                </c:pt>
                <c:pt idx="7">
                  <c:v>1.4811763670627852E-2</c:v>
                </c:pt>
                <c:pt idx="8">
                  <c:v>0.21446184826457709</c:v>
                </c:pt>
                <c:pt idx="9">
                  <c:v>0.25260007661432227</c:v>
                </c:pt>
                <c:pt idx="10">
                  <c:v>0.40304775849114766</c:v>
                </c:pt>
                <c:pt idx="11">
                  <c:v>0.20626536269023588</c:v>
                </c:pt>
                <c:pt idx="12">
                  <c:v>2.1098420971945423E-2</c:v>
                </c:pt>
              </c:numCache>
            </c:numRef>
          </c:val>
          <c:extLst>
            <c:ext xmlns:c16="http://schemas.microsoft.com/office/drawing/2014/chart" uri="{C3380CC4-5D6E-409C-BE32-E72D297353CC}">
              <c16:uniqueId val="{00000000-0863-4A69-9DF0-5BEA2F908CA8}"/>
            </c:ext>
          </c:extLst>
        </c:ser>
        <c:ser>
          <c:idx val="1"/>
          <c:order val="1"/>
          <c:tx>
            <c:strRef>
              <c:f>'[#11b - Intercollegiate Athletics 2016-17.xlsx]Revenue Categories'!$A$14</c:f>
              <c:strCache>
                <c:ptCount val="1"/>
                <c:pt idx="0">
                  <c:v>Student Athletic Fees</c:v>
                </c:pt>
              </c:strCache>
            </c:strRef>
          </c:tx>
          <c:spPr>
            <a:solidFill>
              <a:srgbClr val="C0504D"/>
            </a:solidFill>
            <a:ln w="25400">
              <a:noFill/>
            </a:ln>
          </c:spPr>
          <c:invertIfNegative val="0"/>
          <c:cat>
            <c:strRef>
              <c:f>'[#11b - Intercollegiate Athletics 2016-17.xlsx]Revenue Categories'!$B$12:$N$12</c:f>
              <c:strCache>
                <c:ptCount val="13"/>
                <c:pt idx="0">
                  <c:v>ASUJ</c:v>
                </c:pt>
                <c:pt idx="1">
                  <c:v>ATU</c:v>
                </c:pt>
                <c:pt idx="2">
                  <c:v>HSU</c:v>
                </c:pt>
                <c:pt idx="3">
                  <c:v>SAUM</c:v>
                </c:pt>
                <c:pt idx="4">
                  <c:v>UAF</c:v>
                </c:pt>
                <c:pt idx="5">
                  <c:v>UAFS</c:v>
                </c:pt>
                <c:pt idx="6">
                  <c:v>UALR </c:v>
                </c:pt>
                <c:pt idx="7">
                  <c:v>UAM</c:v>
                </c:pt>
                <c:pt idx="8">
                  <c:v>UAPB</c:v>
                </c:pt>
                <c:pt idx="9">
                  <c:v>UCA</c:v>
                </c:pt>
                <c:pt idx="10">
                  <c:v>ASUMS</c:v>
                </c:pt>
                <c:pt idx="11">
                  <c:v>CCCUA</c:v>
                </c:pt>
                <c:pt idx="12">
                  <c:v>NAC</c:v>
                </c:pt>
              </c:strCache>
            </c:strRef>
          </c:cat>
          <c:val>
            <c:numRef>
              <c:f>'[#11b - Intercollegiate Athletics 2016-17.xlsx]Revenue Categories'!$B$14:$N$14</c:f>
              <c:numCache>
                <c:formatCode>0.0%</c:formatCode>
                <c:ptCount val="13"/>
                <c:pt idx="0">
                  <c:v>0.25526560943671672</c:v>
                </c:pt>
                <c:pt idx="1">
                  <c:v>0.61172540560729582</c:v>
                </c:pt>
                <c:pt idx="2">
                  <c:v>0.35676747624894251</c:v>
                </c:pt>
                <c:pt idx="3">
                  <c:v>0.49715001747648602</c:v>
                </c:pt>
                <c:pt idx="4">
                  <c:v>0</c:v>
                </c:pt>
                <c:pt idx="5">
                  <c:v>0.64234386560968404</c:v>
                </c:pt>
                <c:pt idx="6">
                  <c:v>0.42132926260563935</c:v>
                </c:pt>
                <c:pt idx="7">
                  <c:v>0.21329556414240011</c:v>
                </c:pt>
                <c:pt idx="8">
                  <c:v>0.18201152983784638</c:v>
                </c:pt>
                <c:pt idx="9">
                  <c:v>0.40783290790419979</c:v>
                </c:pt>
                <c:pt idx="10">
                  <c:v>0</c:v>
                </c:pt>
                <c:pt idx="11">
                  <c:v>0</c:v>
                </c:pt>
                <c:pt idx="12">
                  <c:v>0</c:v>
                </c:pt>
              </c:numCache>
            </c:numRef>
          </c:val>
          <c:extLst>
            <c:ext xmlns:c16="http://schemas.microsoft.com/office/drawing/2014/chart" uri="{C3380CC4-5D6E-409C-BE32-E72D297353CC}">
              <c16:uniqueId val="{00000001-0863-4A69-9DF0-5BEA2F908CA8}"/>
            </c:ext>
          </c:extLst>
        </c:ser>
        <c:ser>
          <c:idx val="2"/>
          <c:order val="2"/>
          <c:tx>
            <c:strRef>
              <c:f>'[#11b - Intercollegiate Athletics 2016-17.xlsx]Revenue Categories'!$A$15</c:f>
              <c:strCache>
                <c:ptCount val="1"/>
                <c:pt idx="0">
                  <c:v>Other Athletic Income</c:v>
                </c:pt>
              </c:strCache>
            </c:strRef>
          </c:tx>
          <c:spPr>
            <a:solidFill>
              <a:srgbClr val="9BBB59"/>
            </a:solidFill>
            <a:ln w="25400">
              <a:noFill/>
            </a:ln>
          </c:spPr>
          <c:invertIfNegative val="0"/>
          <c:cat>
            <c:strRef>
              <c:f>'[#11b - Intercollegiate Athletics 2016-17.xlsx]Revenue Categories'!$B$12:$N$12</c:f>
              <c:strCache>
                <c:ptCount val="13"/>
                <c:pt idx="0">
                  <c:v>ASUJ</c:v>
                </c:pt>
                <c:pt idx="1">
                  <c:v>ATU</c:v>
                </c:pt>
                <c:pt idx="2">
                  <c:v>HSU</c:v>
                </c:pt>
                <c:pt idx="3">
                  <c:v>SAUM</c:v>
                </c:pt>
                <c:pt idx="4">
                  <c:v>UAF</c:v>
                </c:pt>
                <c:pt idx="5">
                  <c:v>UAFS</c:v>
                </c:pt>
                <c:pt idx="6">
                  <c:v>UALR </c:v>
                </c:pt>
                <c:pt idx="7">
                  <c:v>UAM</c:v>
                </c:pt>
                <c:pt idx="8">
                  <c:v>UAPB</c:v>
                </c:pt>
                <c:pt idx="9">
                  <c:v>UCA</c:v>
                </c:pt>
                <c:pt idx="10">
                  <c:v>ASUMS</c:v>
                </c:pt>
                <c:pt idx="11">
                  <c:v>CCCUA</c:v>
                </c:pt>
                <c:pt idx="12">
                  <c:v>NAC</c:v>
                </c:pt>
              </c:strCache>
            </c:strRef>
          </c:cat>
          <c:val>
            <c:numRef>
              <c:f>'[#11b - Intercollegiate Athletics 2016-17.xlsx]Revenue Categories'!$B$15:$N$15</c:f>
              <c:numCache>
                <c:formatCode>0.0%</c:formatCode>
                <c:ptCount val="13"/>
                <c:pt idx="0">
                  <c:v>3.8538937803338669E-2</c:v>
                </c:pt>
                <c:pt idx="1">
                  <c:v>4.5967941751050331E-2</c:v>
                </c:pt>
                <c:pt idx="2">
                  <c:v>1.6420768242738075E-3</c:v>
                </c:pt>
                <c:pt idx="3">
                  <c:v>2.1833881038979715E-2</c:v>
                </c:pt>
                <c:pt idx="4">
                  <c:v>0.12282714322348573</c:v>
                </c:pt>
                <c:pt idx="5">
                  <c:v>4.9595116541172449E-2</c:v>
                </c:pt>
                <c:pt idx="6">
                  <c:v>5.9252841857062137E-2</c:v>
                </c:pt>
                <c:pt idx="7">
                  <c:v>3.063085061656558E-3</c:v>
                </c:pt>
                <c:pt idx="8">
                  <c:v>6.9073977938569038E-3</c:v>
                </c:pt>
                <c:pt idx="9">
                  <c:v>2.5778569476705222E-2</c:v>
                </c:pt>
                <c:pt idx="10">
                  <c:v>0</c:v>
                </c:pt>
                <c:pt idx="11">
                  <c:v>2.6868364625281103E-2</c:v>
                </c:pt>
                <c:pt idx="12">
                  <c:v>0.13565780060299454</c:v>
                </c:pt>
              </c:numCache>
            </c:numRef>
          </c:val>
          <c:extLst>
            <c:ext xmlns:c16="http://schemas.microsoft.com/office/drawing/2014/chart" uri="{C3380CC4-5D6E-409C-BE32-E72D297353CC}">
              <c16:uniqueId val="{00000002-0863-4A69-9DF0-5BEA2F908CA8}"/>
            </c:ext>
          </c:extLst>
        </c:ser>
        <c:ser>
          <c:idx val="3"/>
          <c:order val="3"/>
          <c:tx>
            <c:strRef>
              <c:f>'[#11b - Intercollegiate Athletics 2016-17.xlsx]Revenue Categories'!$A$16</c:f>
              <c:strCache>
                <c:ptCount val="1"/>
                <c:pt idx="0">
                  <c:v>CWSP Federally Funded Portion</c:v>
                </c:pt>
              </c:strCache>
            </c:strRef>
          </c:tx>
          <c:spPr>
            <a:solidFill>
              <a:srgbClr val="8064A2"/>
            </a:solidFill>
            <a:ln w="25400">
              <a:noFill/>
            </a:ln>
          </c:spPr>
          <c:invertIfNegative val="0"/>
          <c:cat>
            <c:strRef>
              <c:f>'[#11b - Intercollegiate Athletics 2016-17.xlsx]Revenue Categories'!$B$12:$N$12</c:f>
              <c:strCache>
                <c:ptCount val="13"/>
                <c:pt idx="0">
                  <c:v>ASUJ</c:v>
                </c:pt>
                <c:pt idx="1">
                  <c:v>ATU</c:v>
                </c:pt>
                <c:pt idx="2">
                  <c:v>HSU</c:v>
                </c:pt>
                <c:pt idx="3">
                  <c:v>SAUM</c:v>
                </c:pt>
                <c:pt idx="4">
                  <c:v>UAF</c:v>
                </c:pt>
                <c:pt idx="5">
                  <c:v>UAFS</c:v>
                </c:pt>
                <c:pt idx="6">
                  <c:v>UALR </c:v>
                </c:pt>
                <c:pt idx="7">
                  <c:v>UAM</c:v>
                </c:pt>
                <c:pt idx="8">
                  <c:v>UAPB</c:v>
                </c:pt>
                <c:pt idx="9">
                  <c:v>UCA</c:v>
                </c:pt>
                <c:pt idx="10">
                  <c:v>ASUMS</c:v>
                </c:pt>
                <c:pt idx="11">
                  <c:v>CCCUA</c:v>
                </c:pt>
                <c:pt idx="12">
                  <c:v>NAC</c:v>
                </c:pt>
              </c:strCache>
            </c:strRef>
          </c:cat>
          <c:val>
            <c:numRef>
              <c:f>'[#11b - Intercollegiate Athletics 2016-17.xlsx]Revenue Categories'!$B$16:$N$16</c:f>
              <c:numCache>
                <c:formatCode>0.0%</c:formatCode>
                <c:ptCount val="13"/>
                <c:pt idx="0">
                  <c:v>0</c:v>
                </c:pt>
                <c:pt idx="1">
                  <c:v>1.9767079972826391E-3</c:v>
                </c:pt>
                <c:pt idx="2">
                  <c:v>2.6994502598489046E-4</c:v>
                </c:pt>
                <c:pt idx="3">
                  <c:v>1.7672233801189624E-2</c:v>
                </c:pt>
                <c:pt idx="4">
                  <c:v>7.8646961427081941E-5</c:v>
                </c:pt>
                <c:pt idx="5">
                  <c:v>1.6395254684415148E-4</c:v>
                </c:pt>
                <c:pt idx="6">
                  <c:v>0</c:v>
                </c:pt>
                <c:pt idx="7">
                  <c:v>1.4061661321268185E-2</c:v>
                </c:pt>
                <c:pt idx="8">
                  <c:v>0</c:v>
                </c:pt>
                <c:pt idx="9">
                  <c:v>8.8710993740258003E-3</c:v>
                </c:pt>
                <c:pt idx="10">
                  <c:v>0</c:v>
                </c:pt>
                <c:pt idx="11">
                  <c:v>0</c:v>
                </c:pt>
                <c:pt idx="12">
                  <c:v>0</c:v>
                </c:pt>
              </c:numCache>
            </c:numRef>
          </c:val>
          <c:extLst>
            <c:ext xmlns:c16="http://schemas.microsoft.com/office/drawing/2014/chart" uri="{C3380CC4-5D6E-409C-BE32-E72D297353CC}">
              <c16:uniqueId val="{00000003-0863-4A69-9DF0-5BEA2F908CA8}"/>
            </c:ext>
          </c:extLst>
        </c:ser>
        <c:ser>
          <c:idx val="4"/>
          <c:order val="4"/>
          <c:tx>
            <c:strRef>
              <c:f>'[#11b - Intercollegiate Athletics 2016-17.xlsx]Revenue Categories'!$A$17</c:f>
              <c:strCache>
                <c:ptCount val="1"/>
                <c:pt idx="0">
                  <c:v>Other Auxiliary Profits</c:v>
                </c:pt>
              </c:strCache>
            </c:strRef>
          </c:tx>
          <c:spPr>
            <a:solidFill>
              <a:srgbClr val="4BACC6"/>
            </a:solidFill>
            <a:ln w="25400">
              <a:noFill/>
            </a:ln>
          </c:spPr>
          <c:invertIfNegative val="0"/>
          <c:cat>
            <c:strRef>
              <c:f>'[#11b - Intercollegiate Athletics 2016-17.xlsx]Revenue Categories'!$B$12:$N$12</c:f>
              <c:strCache>
                <c:ptCount val="13"/>
                <c:pt idx="0">
                  <c:v>ASUJ</c:v>
                </c:pt>
                <c:pt idx="1">
                  <c:v>ATU</c:v>
                </c:pt>
                <c:pt idx="2">
                  <c:v>HSU</c:v>
                </c:pt>
                <c:pt idx="3">
                  <c:v>SAUM</c:v>
                </c:pt>
                <c:pt idx="4">
                  <c:v>UAF</c:v>
                </c:pt>
                <c:pt idx="5">
                  <c:v>UAFS</c:v>
                </c:pt>
                <c:pt idx="6">
                  <c:v>UALR </c:v>
                </c:pt>
                <c:pt idx="7">
                  <c:v>UAM</c:v>
                </c:pt>
                <c:pt idx="8">
                  <c:v>UAPB</c:v>
                </c:pt>
                <c:pt idx="9">
                  <c:v>UCA</c:v>
                </c:pt>
                <c:pt idx="10">
                  <c:v>ASUMS</c:v>
                </c:pt>
                <c:pt idx="11">
                  <c:v>CCCUA</c:v>
                </c:pt>
                <c:pt idx="12">
                  <c:v>NAC</c:v>
                </c:pt>
              </c:strCache>
            </c:strRef>
          </c:cat>
          <c:val>
            <c:numRef>
              <c:f>'[#11b - Intercollegiate Athletics 2016-17.xlsx]Revenue Categories'!$B$17:$N$17</c:f>
              <c:numCache>
                <c:formatCode>0.0%</c:formatCode>
                <c:ptCount val="13"/>
                <c:pt idx="0">
                  <c:v>0.2215698703876996</c:v>
                </c:pt>
                <c:pt idx="1">
                  <c:v>0</c:v>
                </c:pt>
                <c:pt idx="2">
                  <c:v>0.32523062630906852</c:v>
                </c:pt>
                <c:pt idx="3">
                  <c:v>0.11296756732558745</c:v>
                </c:pt>
                <c:pt idx="4">
                  <c:v>0</c:v>
                </c:pt>
                <c:pt idx="5">
                  <c:v>0.21861432596199157</c:v>
                </c:pt>
                <c:pt idx="6">
                  <c:v>3.3420002539920194E-4</c:v>
                </c:pt>
                <c:pt idx="7">
                  <c:v>0.56224683732330794</c:v>
                </c:pt>
                <c:pt idx="8">
                  <c:v>0.42386702557529687</c:v>
                </c:pt>
                <c:pt idx="9">
                  <c:v>0.20723990228279177</c:v>
                </c:pt>
                <c:pt idx="10">
                  <c:v>0</c:v>
                </c:pt>
                <c:pt idx="11">
                  <c:v>0</c:v>
                </c:pt>
                <c:pt idx="12">
                  <c:v>0.46085006898666259</c:v>
                </c:pt>
              </c:numCache>
            </c:numRef>
          </c:val>
          <c:extLst>
            <c:ext xmlns:c16="http://schemas.microsoft.com/office/drawing/2014/chart" uri="{C3380CC4-5D6E-409C-BE32-E72D297353CC}">
              <c16:uniqueId val="{00000004-0863-4A69-9DF0-5BEA2F908CA8}"/>
            </c:ext>
          </c:extLst>
        </c:ser>
        <c:ser>
          <c:idx val="5"/>
          <c:order val="5"/>
          <c:tx>
            <c:strRef>
              <c:f>'[#11b - Intercollegiate Athletics 2016-17.xlsx]Revenue Categories'!$A$18</c:f>
              <c:strCache>
                <c:ptCount val="1"/>
                <c:pt idx="0">
                  <c:v>Transfers from Unrestricted E&amp;G</c:v>
                </c:pt>
              </c:strCache>
            </c:strRef>
          </c:tx>
          <c:spPr>
            <a:solidFill>
              <a:srgbClr val="F79646"/>
            </a:solidFill>
            <a:ln w="25400">
              <a:noFill/>
            </a:ln>
          </c:spPr>
          <c:invertIfNegative val="0"/>
          <c:cat>
            <c:strRef>
              <c:f>'[#11b - Intercollegiate Athletics 2016-17.xlsx]Revenue Categories'!$B$12:$N$12</c:f>
              <c:strCache>
                <c:ptCount val="13"/>
                <c:pt idx="0">
                  <c:v>ASUJ</c:v>
                </c:pt>
                <c:pt idx="1">
                  <c:v>ATU</c:v>
                </c:pt>
                <c:pt idx="2">
                  <c:v>HSU</c:v>
                </c:pt>
                <c:pt idx="3">
                  <c:v>SAUM</c:v>
                </c:pt>
                <c:pt idx="4">
                  <c:v>UAF</c:v>
                </c:pt>
                <c:pt idx="5">
                  <c:v>UAFS</c:v>
                </c:pt>
                <c:pt idx="6">
                  <c:v>UALR </c:v>
                </c:pt>
                <c:pt idx="7">
                  <c:v>UAM</c:v>
                </c:pt>
                <c:pt idx="8">
                  <c:v>UAPB</c:v>
                </c:pt>
                <c:pt idx="9">
                  <c:v>UCA</c:v>
                </c:pt>
                <c:pt idx="10">
                  <c:v>ASUMS</c:v>
                </c:pt>
                <c:pt idx="11">
                  <c:v>CCCUA</c:v>
                </c:pt>
                <c:pt idx="12">
                  <c:v>NAC</c:v>
                </c:pt>
              </c:strCache>
            </c:strRef>
          </c:cat>
          <c:val>
            <c:numRef>
              <c:f>'[#11b - Intercollegiate Athletics 2016-17.xlsx]Revenue Categories'!$B$18:$N$18</c:f>
              <c:numCache>
                <c:formatCode>0.0%</c:formatCode>
                <c:ptCount val="13"/>
                <c:pt idx="0">
                  <c:v>0.1201432991454828</c:v>
                </c:pt>
                <c:pt idx="1">
                  <c:v>0.2765098820217945</c:v>
                </c:pt>
                <c:pt idx="2">
                  <c:v>0.27837212890724705</c:v>
                </c:pt>
                <c:pt idx="3">
                  <c:v>0.33378730031945192</c:v>
                </c:pt>
                <c:pt idx="4">
                  <c:v>0</c:v>
                </c:pt>
                <c:pt idx="5">
                  <c:v>0</c:v>
                </c:pt>
                <c:pt idx="6">
                  <c:v>0.25884450084141281</c:v>
                </c:pt>
                <c:pt idx="7">
                  <c:v>0.1925210884807394</c:v>
                </c:pt>
                <c:pt idx="8">
                  <c:v>0.17275219852842275</c:v>
                </c:pt>
                <c:pt idx="9">
                  <c:v>9.7677444347955236E-2</c:v>
                </c:pt>
                <c:pt idx="10">
                  <c:v>0.5969522415088524</c:v>
                </c:pt>
                <c:pt idx="11">
                  <c:v>0.76686627268448304</c:v>
                </c:pt>
                <c:pt idx="12">
                  <c:v>0.38239370943839746</c:v>
                </c:pt>
              </c:numCache>
            </c:numRef>
          </c:val>
          <c:extLst>
            <c:ext xmlns:c16="http://schemas.microsoft.com/office/drawing/2014/chart" uri="{C3380CC4-5D6E-409C-BE32-E72D297353CC}">
              <c16:uniqueId val="{00000005-0863-4A69-9DF0-5BEA2F908CA8}"/>
            </c:ext>
          </c:extLst>
        </c:ser>
        <c:ser>
          <c:idx val="6"/>
          <c:order val="6"/>
          <c:tx>
            <c:strRef>
              <c:f>'[#11b - Intercollegiate Athletics 2016-17.xlsx]Revenue Categories'!$A$19</c:f>
              <c:strCache>
                <c:ptCount val="1"/>
                <c:pt idx="0">
                  <c:v>Prior Year Fund Balance</c:v>
                </c:pt>
              </c:strCache>
            </c:strRef>
          </c:tx>
          <c:spPr>
            <a:solidFill>
              <a:schemeClr val="accent1">
                <a:lumMod val="60000"/>
              </a:schemeClr>
            </a:solidFill>
            <a:ln>
              <a:noFill/>
            </a:ln>
            <a:effectLst/>
          </c:spPr>
          <c:invertIfNegative val="0"/>
          <c:cat>
            <c:strRef>
              <c:f>'[#11b - Intercollegiate Athletics 2016-17.xlsx]Revenue Categories'!$B$12:$N$12</c:f>
              <c:strCache>
                <c:ptCount val="13"/>
                <c:pt idx="0">
                  <c:v>ASUJ</c:v>
                </c:pt>
                <c:pt idx="1">
                  <c:v>ATU</c:v>
                </c:pt>
                <c:pt idx="2">
                  <c:v>HSU</c:v>
                </c:pt>
                <c:pt idx="3">
                  <c:v>SAUM</c:v>
                </c:pt>
                <c:pt idx="4">
                  <c:v>UAF</c:v>
                </c:pt>
                <c:pt idx="5">
                  <c:v>UAFS</c:v>
                </c:pt>
                <c:pt idx="6">
                  <c:v>UALR </c:v>
                </c:pt>
                <c:pt idx="7">
                  <c:v>UAM</c:v>
                </c:pt>
                <c:pt idx="8">
                  <c:v>UAPB</c:v>
                </c:pt>
                <c:pt idx="9">
                  <c:v>UCA</c:v>
                </c:pt>
                <c:pt idx="10">
                  <c:v>ASUMS</c:v>
                </c:pt>
                <c:pt idx="11">
                  <c:v>CCCUA</c:v>
                </c:pt>
                <c:pt idx="12">
                  <c:v>NAC</c:v>
                </c:pt>
              </c:strCache>
            </c:strRef>
          </c:cat>
          <c:val>
            <c:numRef>
              <c:f>'[#11b - Intercollegiate Athletics 2016-17.xlsx]Revenue Categories'!$B$19:$N$19</c:f>
              <c:numCache>
                <c:formatCode>0.0%</c:formatCode>
                <c:ptCount val="13"/>
                <c:pt idx="0">
                  <c:v>0</c:v>
                </c:pt>
                <c:pt idx="1">
                  <c:v>0</c:v>
                </c:pt>
                <c:pt idx="2">
                  <c:v>0</c:v>
                </c:pt>
                <c:pt idx="3">
                  <c:v>0</c:v>
                </c:pt>
                <c:pt idx="4">
                  <c:v>0</c:v>
                </c:pt>
                <c:pt idx="5">
                  <c:v>2.3458171738706183E-2</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6-0863-4A69-9DF0-5BEA2F908CA8}"/>
            </c:ext>
          </c:extLst>
        </c:ser>
        <c:dLbls>
          <c:showLegendKey val="0"/>
          <c:showVal val="0"/>
          <c:showCatName val="0"/>
          <c:showSerName val="0"/>
          <c:showPercent val="0"/>
          <c:showBubbleSize val="0"/>
        </c:dLbls>
        <c:gapWidth val="150"/>
        <c:overlap val="100"/>
        <c:axId val="480667360"/>
        <c:axId val="480661480"/>
      </c:barChart>
      <c:catAx>
        <c:axId val="48066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480661480"/>
        <c:crosses val="autoZero"/>
        <c:auto val="1"/>
        <c:lblAlgn val="ctr"/>
        <c:lblOffset val="100"/>
        <c:noMultiLvlLbl val="0"/>
      </c:catAx>
      <c:valAx>
        <c:axId val="480661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480667360"/>
        <c:crosses val="autoZero"/>
        <c:crossBetween val="between"/>
      </c:valAx>
      <c:spPr>
        <a:noFill/>
        <a:ln w="25400">
          <a:noFill/>
        </a:ln>
      </c:spPr>
    </c:plotArea>
    <c:legend>
      <c:legendPos val="b"/>
      <c:layout/>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1EE29-9884-4FA3-B784-0737D8522D6F}" type="datetimeFigureOut">
              <a:rPr lang="en-US" smtClean="0"/>
              <a:t>10/26/2017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7BA13-B558-4C49-BC8C-CF801E0D7571}" type="slidenum">
              <a:rPr lang="en-US" smtClean="0"/>
              <a:t>‹#›</a:t>
            </a:fld>
            <a:endParaRPr lang="en-US"/>
          </a:p>
        </p:txBody>
      </p:sp>
    </p:spTree>
    <p:extLst>
      <p:ext uri="{BB962C8B-B14F-4D97-AF65-F5344CB8AC3E}">
        <p14:creationId xmlns:p14="http://schemas.microsoft.com/office/powerpoint/2010/main" val="78514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25023-36B1-4611-AC7C-DDB5E2564E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92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25023-36B1-4611-AC7C-DDB5E2564E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571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25023-36B1-4611-AC7C-DDB5E2564E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24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25023-36B1-4611-AC7C-DDB5E2564E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36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25023-36B1-4611-AC7C-DDB5E2564E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17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7BA13-B558-4C49-BC8C-CF801E0D75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91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ED7BA13-B558-4C49-BC8C-CF801E0D757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3994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11</a:t>
            </a:fld>
            <a:endParaRPr lang="en-US" dirty="0"/>
          </a:p>
        </p:txBody>
      </p:sp>
    </p:spTree>
    <p:extLst>
      <p:ext uri="{BB962C8B-B14F-4D97-AF65-F5344CB8AC3E}">
        <p14:creationId xmlns:p14="http://schemas.microsoft.com/office/powerpoint/2010/main" val="414592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1.  What is the projected date the bonds will be sold?</a:t>
            </a:r>
          </a:p>
          <a:p>
            <a:endParaRPr lang="en-US" dirty="0" smtClean="0"/>
          </a:p>
          <a:p>
            <a:pPr lvl="0"/>
            <a:r>
              <a:rPr lang="en-US" dirty="0" smtClean="0"/>
              <a:t>2.  Please provide a detailed description of the new facility facilities.  Please include the square feet, type of space that will make up the facility and location of the facility on the campus as well as any other relevant    information.  </a:t>
            </a:r>
          </a:p>
          <a:p>
            <a:r>
              <a:rPr lang="en-US" dirty="0" smtClean="0"/>
              <a:t> </a:t>
            </a:r>
          </a:p>
          <a:p>
            <a:r>
              <a:rPr lang="en-US" dirty="0" smtClean="0"/>
              <a:t>3.  Will the bond issue include furnishings?</a:t>
            </a:r>
          </a:p>
          <a:p>
            <a:r>
              <a:rPr lang="en-US" dirty="0" smtClean="0"/>
              <a:t> </a:t>
            </a:r>
          </a:p>
          <a:p>
            <a:pPr lvl="0"/>
            <a:r>
              <a:rPr lang="en-US" dirty="0" smtClean="0"/>
              <a:t>4.  What is the projected start date and completion date for facility? </a:t>
            </a:r>
          </a:p>
          <a:p>
            <a:r>
              <a:rPr lang="en-US" dirty="0" smtClean="0"/>
              <a:t>  </a:t>
            </a:r>
          </a:p>
          <a:p>
            <a:r>
              <a:rPr lang="en-US" dirty="0" smtClean="0"/>
              <a:t>5.   Please list a few programs that will be housed in the facility.</a:t>
            </a:r>
          </a:p>
          <a:p>
            <a:r>
              <a:rPr lang="en-US" dirty="0" smtClean="0"/>
              <a:t>     </a:t>
            </a:r>
          </a:p>
          <a:p>
            <a:r>
              <a:rPr lang="en-US" dirty="0" smtClean="0"/>
              <a:t>6.   Are there any other sources of income being used for this project? (i.e. private gifts)</a:t>
            </a:r>
          </a:p>
          <a:p>
            <a:endParaRPr lang="en-US" dirty="0" smtClean="0"/>
          </a:p>
          <a:p>
            <a:r>
              <a:rPr lang="en-US" dirty="0" smtClean="0"/>
              <a:t>7.  What is the total project cost including all funding sources?  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25001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13</a:t>
            </a:fld>
            <a:endParaRPr lang="en-US" dirty="0"/>
          </a:p>
        </p:txBody>
      </p:sp>
    </p:spTree>
    <p:extLst>
      <p:ext uri="{BB962C8B-B14F-4D97-AF65-F5344CB8AC3E}">
        <p14:creationId xmlns:p14="http://schemas.microsoft.com/office/powerpoint/2010/main" val="88991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1.  What is the projected date the bonds will be sold?</a:t>
            </a:r>
          </a:p>
          <a:p>
            <a:endParaRPr lang="en-US" dirty="0" smtClean="0"/>
          </a:p>
          <a:p>
            <a:pPr lvl="0"/>
            <a:r>
              <a:rPr lang="en-US" dirty="0" smtClean="0"/>
              <a:t>2.  Please provide a detailed description of the new facility facilities.  Please include the square feet, type of space that will make up the facility and location of the facility on the campus as well as any other relevant    information.  </a:t>
            </a:r>
          </a:p>
          <a:p>
            <a:r>
              <a:rPr lang="en-US" dirty="0" smtClean="0"/>
              <a:t> </a:t>
            </a:r>
          </a:p>
          <a:p>
            <a:r>
              <a:rPr lang="en-US" dirty="0" smtClean="0"/>
              <a:t>3.  Will the bond issue include furnishings?</a:t>
            </a:r>
          </a:p>
          <a:p>
            <a:r>
              <a:rPr lang="en-US" dirty="0" smtClean="0"/>
              <a:t> </a:t>
            </a:r>
          </a:p>
          <a:p>
            <a:pPr lvl="0"/>
            <a:r>
              <a:rPr lang="en-US" dirty="0" smtClean="0"/>
              <a:t>4.  What is the projected start date and completion date for facility? </a:t>
            </a:r>
          </a:p>
          <a:p>
            <a:r>
              <a:rPr lang="en-US" dirty="0" smtClean="0"/>
              <a:t>  </a:t>
            </a:r>
          </a:p>
          <a:p>
            <a:r>
              <a:rPr lang="en-US" dirty="0" smtClean="0"/>
              <a:t>5.   Please list a few programs that will be housed in the facility.</a:t>
            </a:r>
          </a:p>
          <a:p>
            <a:r>
              <a:rPr lang="en-US" dirty="0" smtClean="0"/>
              <a:t>     </a:t>
            </a:r>
          </a:p>
          <a:p>
            <a:r>
              <a:rPr lang="en-US" dirty="0" smtClean="0"/>
              <a:t>6.   Are there any other sources of income being used for this project? (i.e. private gifts)</a:t>
            </a:r>
          </a:p>
          <a:p>
            <a:endParaRPr lang="en-US" dirty="0" smtClean="0"/>
          </a:p>
          <a:p>
            <a:r>
              <a:rPr lang="en-US" dirty="0" smtClean="0"/>
              <a:t>7.  What is the total project cost including all funding sources?  Does this include all sources? </a:t>
            </a:r>
          </a:p>
          <a:p>
            <a:endParaRPr lang="en-US" dirty="0"/>
          </a:p>
        </p:txBody>
      </p:sp>
      <p:sp>
        <p:nvSpPr>
          <p:cNvPr id="4" name="Slide Number Placeholder 3"/>
          <p:cNvSpPr>
            <a:spLocks noGrp="1"/>
          </p:cNvSpPr>
          <p:nvPr>
            <p:ph type="sldNum" sz="quarter" idx="10"/>
          </p:nvPr>
        </p:nvSpPr>
        <p:spPr/>
        <p:txBody>
          <a:bodyPr/>
          <a:lstStyle/>
          <a:p>
            <a:fld id="{E9469383-ECD7-4538-9208-952067C3976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7176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25023-36B1-4611-AC7C-DDB5E2564E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764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25023-36B1-4611-AC7C-DDB5E2564E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62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3146641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10/26/2017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5996738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6051996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315794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321162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209802"/>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77872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216710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51283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algn="r">
              <a:spcBef>
                <a:spcPct val="0"/>
              </a:spcBef>
              <a:defRPr/>
            </a:pPr>
            <a:endParaRPr lang="en-US" sz="1800" b="1" dirty="0">
              <a:solidFill>
                <a:prstClr val="white"/>
              </a:solidFill>
              <a:cs typeface="Times New Roman" pitchFamily="18" charset="0"/>
            </a:endParaRPr>
          </a:p>
        </p:txBody>
      </p:sp>
      <p:sp>
        <p:nvSpPr>
          <p:cNvPr id="4"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76200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8149989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03692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1689256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439078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8792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4734190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992777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21532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ctr">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6969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F2B051-72C7-4082-88F9-BFF7F24933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214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extLst>
      <p:ext uri="{BB962C8B-B14F-4D97-AF65-F5344CB8AC3E}">
        <p14:creationId xmlns:p14="http://schemas.microsoft.com/office/powerpoint/2010/main" val="3095302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3057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pPr/>
              <a:t>‹#›</a:t>
            </a:fld>
            <a:endParaRPr lang="en-US" dirty="0"/>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extLst>
      <p:ext uri="{BB962C8B-B14F-4D97-AF65-F5344CB8AC3E}">
        <p14:creationId xmlns:p14="http://schemas.microsoft.com/office/powerpoint/2010/main" val="18046933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4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0687135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9192843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114823809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dirty="0"/>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99147904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pPr/>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dirty="0"/>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30526407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02167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25451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670570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(Source: XXXXX</a:t>
            </a:r>
            <a:r>
              <a:rPr kumimoji="0" lang="en-US" b="1" i="0" u="none" strike="noStrike" kern="1200" cap="none" spc="0" normalizeH="0" noProof="0" dirty="0" smtClean="0">
                <a:ln>
                  <a:noFill/>
                </a:ln>
                <a:solidFill>
                  <a:schemeClr val="bg1"/>
                </a:solidFill>
                <a:effectLst/>
                <a:uLnTx/>
                <a:uFillTx/>
                <a:latin typeface="Times New Roman" pitchFamily="18" charset="0"/>
                <a:ea typeface="+mj-ea"/>
                <a:cs typeface="Times New Roman" pitchFamily="18" charset="0"/>
              </a:rPr>
              <a:t>) </a:t>
            </a:r>
            <a:endParaRPr kumimoji="0" lang="en-US"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07480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678462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797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28105283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extLst>
      <p:ext uri="{BB962C8B-B14F-4D97-AF65-F5344CB8AC3E}">
        <p14:creationId xmlns:p14="http://schemas.microsoft.com/office/powerpoint/2010/main" val="8605739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8640136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88146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8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2009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606999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34032823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82032492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6ECF940-69B7-4315-AE2B-758C18B21129}" type="datetimeFigureOut">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23088464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436361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8169506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9468888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33028318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ECF940-69B7-4315-AE2B-758C18B21129}" type="datetimeFigureOut">
              <a:rPr lang="en-US" smtClean="0">
                <a:solidFill>
                  <a:prstClr val="black">
                    <a:tint val="75000"/>
                  </a:prstClr>
                </a:solidFill>
              </a:rPr>
              <a:pPr/>
              <a:t>10/26/2017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63563234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257327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6824279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422055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algn="r">
              <a:spcBef>
                <a:spcPct val="0"/>
              </a:spcBef>
              <a:defRPr/>
            </a:pPr>
            <a:r>
              <a:rPr lang="en-US" sz="1350" b="1" dirty="0">
                <a:solidFill>
                  <a:prstClr val="white"/>
                </a:solidFill>
                <a:latin typeface="Times New Roman" pitchFamily="18" charset="0"/>
                <a:cs typeface="Times New Roman" pitchFamily="18" charset="0"/>
              </a:rPr>
              <a:t>(Source: XXXXX) </a:t>
            </a: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487877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8993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81778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75725437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3361237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368727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143835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3156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37259-5793-4459-B86C-569F86429933}" type="datetimeFigureOut">
              <a:rPr lang="en-US" smtClean="0">
                <a:solidFill>
                  <a:prstClr val="black">
                    <a:tint val="75000"/>
                  </a:prstClr>
                </a:solidFill>
              </a:rPr>
              <a:pPr/>
              <a:t>10/26/2017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16245-3EE8-43B1-AB0E-149F105A12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5309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556183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36245336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1192422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611083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39926967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1552518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129808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43366399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958421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1094737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28802133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549717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64EDA-C15E-4F8D-8317-543088BF04F3}"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3178F8-26F4-4736-A8E6-D9B85C50F400}" type="slidenum">
              <a:rPr lang="en-US" smtClean="0"/>
              <a:t>‹#›</a:t>
            </a:fld>
            <a:endParaRPr lang="en-US" dirty="0"/>
          </a:p>
        </p:txBody>
      </p:sp>
    </p:spTree>
    <p:extLst>
      <p:ext uri="{BB962C8B-B14F-4D97-AF65-F5344CB8AC3E}">
        <p14:creationId xmlns:p14="http://schemas.microsoft.com/office/powerpoint/2010/main" val="24173787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1600202"/>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62119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35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10/26/2017</a:t>
            </a:fld>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9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Tree>
    <p:extLst>
      <p:ext uri="{BB962C8B-B14F-4D97-AF65-F5344CB8AC3E}">
        <p14:creationId xmlns:p14="http://schemas.microsoft.com/office/powerpoint/2010/main" val="303609211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4"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15600767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7"/>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35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10/26/2017</a:t>
            </a:fld>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lvl1pPr>
              <a:defRPr sz="1350">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135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pic>
        <p:nvPicPr>
          <p:cNvPr id="7" name="Picture 6" descr="adhe-logo2.eps"/>
          <p:cNvPicPr>
            <a:picLocks noChangeAspect="1"/>
          </p:cNvPicPr>
          <p:nvPr userDrawn="1"/>
        </p:nvPicPr>
        <p:blipFill>
          <a:blip r:embed="rId2" cstate="print"/>
          <a:stretch>
            <a:fillRect/>
          </a:stretch>
        </p:blipFill>
        <p:spPr>
          <a:xfrm>
            <a:off x="2590801" y="434975"/>
            <a:ext cx="3894791" cy="2743200"/>
          </a:xfrm>
          <a:prstGeom prst="rect">
            <a:avLst/>
          </a:prstGeom>
        </p:spPr>
      </p:pic>
    </p:spTree>
    <p:extLst>
      <p:ext uri="{BB962C8B-B14F-4D97-AF65-F5344CB8AC3E}">
        <p14:creationId xmlns:p14="http://schemas.microsoft.com/office/powerpoint/2010/main" val="78384338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5448171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950152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Autofit/>
          </a:bodyPr>
          <a:lstStyle>
            <a:lvl1pPr algn="l">
              <a:defRPr sz="33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244482400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35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10/26/2017</a:t>
            </a:fld>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9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53262315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ct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297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35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10/26/2017</a:t>
            </a:fld>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9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pic>
        <p:nvPicPr>
          <p:cNvPr id="10" name="Picture 9"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55536672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921518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2238374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421919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3600" b="1" i="0" baseline="0">
                <a:solidFill>
                  <a:schemeClr val="bg1"/>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68580" tIns="34290" rIns="68580" bIns="3429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(Source: XXXXX) </a:t>
            </a:r>
          </a:p>
        </p:txBody>
      </p:sp>
      <p:sp>
        <p:nvSpPr>
          <p:cNvPr id="4"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320030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769734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2"/>
            <a:ext cx="8229600" cy="3611563"/>
          </a:xfrm>
        </p:spPr>
        <p:txBody>
          <a:bodyPr>
            <a:noAutofit/>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9060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normAutofit/>
          </a:bodyPr>
          <a:lstStyle>
            <a:lvl1pPr algn="l">
              <a:defRPr sz="1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noAutofit/>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no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4584281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6ECF940-69B7-4315-AE2B-758C18B21129}" type="datetimeFigureOut">
              <a:rPr lang="en-US" smtClean="0">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A250F-868C-41A6-9D90-09E2CBE02F85}" type="slidenum">
              <a:rPr lang="en-US" smtClean="0">
                <a:solidFill>
                  <a:prstClr val="black">
                    <a:tint val="75000"/>
                  </a:prstClr>
                </a:solidFill>
              </a:rPr>
              <a:pPr/>
              <a:t>‹#›</a:t>
            </a:fld>
            <a:endParaRPr lang="en-US">
              <a:solidFill>
                <a:prstClr val="black">
                  <a:tint val="75000"/>
                </a:prstClr>
              </a:solidFill>
            </a:endParaRPr>
          </a:p>
        </p:txBody>
      </p:sp>
      <p:pic>
        <p:nvPicPr>
          <p:cNvPr id="8" name="Picture 7" descr="adhe-logo2.eps"/>
          <p:cNvPicPr>
            <a:picLocks noChangeAspect="1"/>
          </p:cNvPicPr>
          <p:nvPr userDrawn="1"/>
        </p:nvPicPr>
        <p:blipFill>
          <a:blip r:embed="rId2" cstate="print"/>
          <a:stretch>
            <a:fillRect/>
          </a:stretch>
        </p:blipFill>
        <p:spPr>
          <a:xfrm>
            <a:off x="6934201" y="5486400"/>
            <a:ext cx="1947395" cy="1371600"/>
          </a:xfrm>
          <a:prstGeom prst="rect">
            <a:avLst/>
          </a:prstGeom>
        </p:spPr>
      </p:pic>
    </p:spTree>
    <p:extLst>
      <p:ext uri="{BB962C8B-B14F-4D97-AF65-F5344CB8AC3E}">
        <p14:creationId xmlns:p14="http://schemas.microsoft.com/office/powerpoint/2010/main" val="106452643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12037052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36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1800" baseline="0">
                <a:latin typeface="Calibri" pitchFamily="34" charset="0"/>
                <a:cs typeface="Calibri" pitchFamily="34" charset="0"/>
              </a:defRPr>
            </a:lvl3pPr>
            <a:lvl4pPr>
              <a:defRPr sz="1800" baseline="0">
                <a:latin typeface="Calibri" pitchFamily="34" charset="0"/>
                <a:cs typeface="Calibri" pitchFamily="34" charset="0"/>
              </a:defRPr>
            </a:lvl4pPr>
            <a:lvl5pPr>
              <a:defRPr sz="1800" baseline="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32697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lgn="l">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noAutofit/>
          </a:bodyPr>
          <a:lstStyle>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824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5.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8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pPr/>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pPr/>
              <a:t>‹#›</a:t>
            </a:fld>
            <a:endParaRPr lang="en-US" dirty="0"/>
          </a:p>
        </p:txBody>
      </p:sp>
    </p:spTree>
    <p:extLst>
      <p:ext uri="{BB962C8B-B14F-4D97-AF65-F5344CB8AC3E}">
        <p14:creationId xmlns:p14="http://schemas.microsoft.com/office/powerpoint/2010/main" val="36246212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solidFill>
                  <a:prstClr val="black">
                    <a:tint val="75000"/>
                  </a:prstClr>
                </a:solidFill>
              </a:rPr>
              <a:pPr/>
              <a:t>10/26/2017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A250F-868C-41A6-9D90-09E2CBE02F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623274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64EDA-C15E-4F8D-8317-543088BF04F3}" type="datetimeFigureOut">
              <a:rPr lang="en-US" smtClean="0"/>
              <a:t>10/26/2017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178F8-26F4-4736-A8E6-D9B85C50F400}" type="slidenum">
              <a:rPr lang="en-US" smtClean="0"/>
              <a:t>‹#›</a:t>
            </a:fld>
            <a:endParaRPr lang="en-US" dirty="0"/>
          </a:p>
        </p:txBody>
      </p:sp>
    </p:spTree>
    <p:extLst>
      <p:ext uri="{BB962C8B-B14F-4D97-AF65-F5344CB8AC3E}">
        <p14:creationId xmlns:p14="http://schemas.microsoft.com/office/powerpoint/2010/main" val="35422360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350">
                <a:solidFill>
                  <a:schemeClr val="tx1">
                    <a:tint val="75000"/>
                  </a:schemeClr>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ECF940-69B7-4315-AE2B-758C18B21129}" type="datetimeFigureOut">
              <a:rPr kumimoji="0" lang="en-US" sz="135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Times New Roman"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10/26/2017</a:t>
            </a:fld>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350">
                <a:solidFill>
                  <a:schemeClr val="tx1">
                    <a:tint val="75000"/>
                  </a:schemeClr>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DA250F-868C-41A6-9D90-09E2CBE02F85}" type="slidenum">
              <a:rPr kumimoji="0" lang="en-US" sz="900" b="0" i="0" u="none" strike="noStrike" kern="1200" cap="none" spc="0" normalizeH="0" baseline="0" noProof="0" smtClean="0">
                <a:ln>
                  <a:noFill/>
                </a:ln>
                <a:solidFill>
                  <a:prstClr val="black">
                    <a:tint val="75000"/>
                  </a:prstClr>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Georgia"/>
              <a:ea typeface="+mn-ea"/>
              <a:cs typeface="+mn-cs"/>
            </a:endParaRPr>
          </a:p>
        </p:txBody>
      </p:sp>
    </p:spTree>
    <p:extLst>
      <p:ext uri="{BB962C8B-B14F-4D97-AF65-F5344CB8AC3E}">
        <p14:creationId xmlns:p14="http://schemas.microsoft.com/office/powerpoint/2010/main" val="30492609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iming>
    <p:tnLst>
      <p:par>
        <p:cTn id="1" dur="indefinite" restart="never" nodeType="tmRoot"/>
      </p:par>
    </p:tnLst>
  </p:timing>
  <p:txStyles>
    <p:titleStyle>
      <a:lvl1pPr algn="ctr"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p:titleStyle>
    <p:bodyStyle>
      <a:lvl1pPr marL="257175" indent="-257175" algn="l" defTabSz="685800" rtl="0" eaLnBrk="1" latinLnBrk="0" hangingPunct="1">
        <a:spcBef>
          <a:spcPct val="20000"/>
        </a:spcBef>
        <a:buFont typeface="Arial" pitchFamily="34" charset="0"/>
        <a:buChar char="•"/>
        <a:defRPr sz="24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21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80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5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44.xml"/><Relationship Id="rId4" Type="http://schemas.openxmlformats.org/officeDocument/2006/relationships/image" Target="../media/image20.emf"/></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717" y="614477"/>
            <a:ext cx="8661197" cy="3825849"/>
          </a:xfrm>
          <a:solidFill>
            <a:schemeClr val="tx2"/>
          </a:solidFill>
        </p:spPr>
        <p:txBody>
          <a:bodyPr>
            <a:normAutofit/>
          </a:bodyPr>
          <a:lstStyle/>
          <a:p>
            <a:r>
              <a:rPr lang="en-US" sz="4000" dirty="0" smtClean="0">
                <a:solidFill>
                  <a:schemeClr val="bg1"/>
                </a:solidFill>
              </a:rPr>
              <a:t>REGULAR </a:t>
            </a:r>
            <a:r>
              <a:rPr lang="en-US" sz="4000" dirty="0">
                <a:solidFill>
                  <a:schemeClr val="bg1"/>
                </a:solidFill>
              </a:rPr>
              <a:t>MEETING OF THE </a:t>
            </a:r>
            <a:br>
              <a:rPr lang="en-US" sz="4000" dirty="0">
                <a:solidFill>
                  <a:schemeClr val="bg1"/>
                </a:solidFill>
              </a:rPr>
            </a:br>
            <a:r>
              <a:rPr lang="en-US" sz="4000" dirty="0">
                <a:solidFill>
                  <a:schemeClr val="bg1"/>
                </a:solidFill>
              </a:rPr>
              <a:t>ARKANSAS HIGHER EDUCATION </a:t>
            </a:r>
            <a:br>
              <a:rPr lang="en-US" sz="4000" dirty="0">
                <a:solidFill>
                  <a:schemeClr val="bg1"/>
                </a:solidFill>
              </a:rPr>
            </a:br>
            <a:r>
              <a:rPr lang="en-US" sz="4000" dirty="0">
                <a:solidFill>
                  <a:schemeClr val="bg1"/>
                </a:solidFill>
              </a:rPr>
              <a:t>COORDINATING BOARD </a:t>
            </a:r>
          </a:p>
        </p:txBody>
      </p:sp>
      <p:sp>
        <p:nvSpPr>
          <p:cNvPr id="3" name="Subtitle 2"/>
          <p:cNvSpPr>
            <a:spLocks noGrp="1"/>
          </p:cNvSpPr>
          <p:nvPr>
            <p:ph type="subTitle" idx="1"/>
          </p:nvPr>
        </p:nvSpPr>
        <p:spPr>
          <a:xfrm>
            <a:off x="0" y="4801209"/>
            <a:ext cx="9144000" cy="762000"/>
          </a:xfrm>
          <a:solidFill>
            <a:schemeClr val="tx2"/>
          </a:solidFill>
        </p:spPr>
        <p:txBody>
          <a:bodyPr>
            <a:normAutofit fontScale="70000" lnSpcReduction="20000"/>
          </a:bodyPr>
          <a:lstStyle/>
          <a:p>
            <a:r>
              <a:rPr lang="en-US" dirty="0" smtClean="0">
                <a:solidFill>
                  <a:schemeClr val="bg1"/>
                </a:solidFill>
              </a:rPr>
              <a:t>Arkansas State University-Mountain Home</a:t>
            </a:r>
          </a:p>
          <a:p>
            <a:r>
              <a:rPr lang="en-US" dirty="0" smtClean="0">
                <a:solidFill>
                  <a:schemeClr val="bg1"/>
                </a:solidFill>
              </a:rPr>
              <a:t>October 27, 2017</a:t>
            </a:r>
            <a:endParaRPr lang="en-US" dirty="0">
              <a:solidFill>
                <a:schemeClr val="bg1"/>
              </a:solidFill>
            </a:endParaRPr>
          </a:p>
        </p:txBody>
      </p:sp>
    </p:spTree>
    <p:extLst>
      <p:ext uri="{BB962C8B-B14F-4D97-AF65-F5344CB8AC3E}">
        <p14:creationId xmlns:p14="http://schemas.microsoft.com/office/powerpoint/2010/main" val="8950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90504"/>
            <a:ext cx="7010400" cy="1527175"/>
          </a:xfrm>
          <a:prstGeom prst="rect">
            <a:avLst/>
          </a:prstGeom>
        </p:spPr>
        <p:txBody>
          <a:bodyPr/>
          <a:lstStyle/>
          <a:p>
            <a:pPr fontAlgn="base">
              <a:spcBef>
                <a:spcPct val="0"/>
              </a:spcBef>
              <a:spcAft>
                <a:spcPct val="0"/>
              </a:spcAft>
              <a:defRPr/>
            </a:pPr>
            <a:r>
              <a:rPr lang="en-US" sz="4000" kern="0" dirty="0">
                <a:solidFill>
                  <a:srgbClr val="1F497D"/>
                </a:solidFill>
              </a:rPr>
              <a:t>Athletic Revenues by Source 2009-10</a:t>
            </a:r>
          </a:p>
        </p:txBody>
      </p:sp>
      <p:sp>
        <p:nvSpPr>
          <p:cNvPr id="6" name="Title 5"/>
          <p:cNvSpPr>
            <a:spLocks noGrp="1"/>
          </p:cNvSpPr>
          <p:nvPr>
            <p:ph type="title"/>
          </p:nvPr>
        </p:nvSpPr>
        <p:spPr/>
        <p:txBody>
          <a:bodyPr>
            <a:normAutofit fontScale="90000"/>
          </a:bodyPr>
          <a:lstStyle/>
          <a:p>
            <a:r>
              <a:rPr lang="en-US" dirty="0" smtClean="0"/>
              <a:t>% of Athletic Expenditures By Source 2016-17</a:t>
            </a:r>
            <a:endParaRPr lang="en-US" dirty="0"/>
          </a:p>
        </p:txBody>
      </p:sp>
      <p:pic>
        <p:nvPicPr>
          <p:cNvPr id="2" name="Picture 1"/>
          <p:cNvPicPr>
            <a:picLocks noChangeAspect="1"/>
          </p:cNvPicPr>
          <p:nvPr/>
        </p:nvPicPr>
        <p:blipFill>
          <a:blip r:embed="rId2"/>
          <a:stretch>
            <a:fillRect/>
          </a:stretch>
        </p:blipFill>
        <p:spPr>
          <a:xfrm>
            <a:off x="1256464" y="1501772"/>
            <a:ext cx="6727809" cy="5234981"/>
          </a:xfrm>
          <a:prstGeom prst="rect">
            <a:avLst/>
          </a:prstGeom>
        </p:spPr>
      </p:pic>
    </p:spTree>
    <p:extLst>
      <p:ext uri="{BB962C8B-B14F-4D97-AF65-F5344CB8AC3E}">
        <p14:creationId xmlns:p14="http://schemas.microsoft.com/office/powerpoint/2010/main" val="3147978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12:</a:t>
            </a:r>
            <a:r>
              <a:rPr lang="en-US" sz="2800" dirty="0"/>
              <a:t/>
            </a:r>
            <a:br>
              <a:rPr lang="en-US" sz="2800" dirty="0"/>
            </a:br>
            <a:r>
              <a:rPr lang="en-US" sz="2800" dirty="0"/>
              <a:t>Economic Feasibility </a:t>
            </a:r>
            <a:r>
              <a:rPr lang="en-US" sz="2800" dirty="0" smtClean="0"/>
              <a:t>of a loan for </a:t>
            </a:r>
            <a:r>
              <a:rPr lang="en-US" sz="2800" dirty="0"/>
              <a:t/>
            </a:r>
            <a:br>
              <a:rPr lang="en-US" sz="2800" dirty="0"/>
            </a:br>
            <a:r>
              <a:rPr lang="en-US" sz="2800" dirty="0"/>
              <a:t>UNIVERSITY OF ARKANSAS COMMUNITY COLLEGE </a:t>
            </a:r>
            <a:r>
              <a:rPr lang="en-US" sz="2800" dirty="0" smtClean="0"/>
              <a:t>at rich mountain</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4"/>
          <a:stretch>
            <a:fillRect/>
          </a:stretch>
        </p:blipFill>
        <p:spPr>
          <a:xfrm>
            <a:off x="5507576" y="5334000"/>
            <a:ext cx="3534785" cy="1411791"/>
          </a:xfrm>
          <a:prstGeom prst="rect">
            <a:avLst/>
          </a:prstGeom>
        </p:spPr>
      </p:pic>
    </p:spTree>
    <p:extLst>
      <p:ext uri="{BB962C8B-B14F-4D97-AF65-F5344CB8AC3E}">
        <p14:creationId xmlns:p14="http://schemas.microsoft.com/office/powerpoint/2010/main" val="61897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399"/>
            <a:ext cx="8229600" cy="4829175"/>
          </a:xfrm>
        </p:spPr>
        <p:txBody>
          <a:bodyPr/>
          <a:lstStyle/>
          <a:p>
            <a:pPr>
              <a:lnSpc>
                <a:spcPct val="90000"/>
              </a:lnSpc>
              <a:spcAft>
                <a:spcPts val="600"/>
              </a:spcAft>
            </a:pPr>
            <a:r>
              <a:rPr lang="en-US" sz="2200" dirty="0" smtClean="0"/>
              <a:t>$825,000</a:t>
            </a:r>
            <a:r>
              <a:rPr lang="en-US" sz="2200" dirty="0"/>
              <a:t> with a term of five (5) years with the option to extend for three (3) more five (5) year </a:t>
            </a:r>
            <a:r>
              <a:rPr lang="en-US" sz="2200" dirty="0" smtClean="0"/>
              <a:t>terms @ a net loan rate not to exceed 1.0%</a:t>
            </a:r>
            <a:endParaRPr lang="en-US" sz="2200" dirty="0"/>
          </a:p>
          <a:p>
            <a:pPr marL="0" indent="0">
              <a:lnSpc>
                <a:spcPct val="90000"/>
              </a:lnSpc>
              <a:spcAft>
                <a:spcPts val="600"/>
              </a:spcAft>
              <a:buNone/>
            </a:pPr>
            <a:endParaRPr lang="en-US" sz="2200" dirty="0"/>
          </a:p>
          <a:p>
            <a:pPr>
              <a:lnSpc>
                <a:spcPct val="90000"/>
              </a:lnSpc>
              <a:spcAft>
                <a:spcPts val="600"/>
              </a:spcAft>
            </a:pPr>
            <a:r>
              <a:rPr lang="en-US" sz="2200" dirty="0">
                <a:solidFill>
                  <a:prstClr val="black"/>
                </a:solidFill>
              </a:rPr>
              <a:t>Educational and general</a:t>
            </a:r>
            <a:r>
              <a:rPr lang="en-US" sz="2200" dirty="0" smtClean="0"/>
              <a:t> purposes</a:t>
            </a:r>
            <a:endParaRPr lang="en-US" sz="2200" dirty="0"/>
          </a:p>
          <a:p>
            <a:pPr>
              <a:lnSpc>
                <a:spcPct val="90000"/>
              </a:lnSpc>
              <a:spcAft>
                <a:spcPts val="600"/>
              </a:spcAft>
            </a:pPr>
            <a:endParaRPr lang="en-US" sz="2200" dirty="0"/>
          </a:p>
          <a:p>
            <a:pPr>
              <a:lnSpc>
                <a:spcPct val="90000"/>
              </a:lnSpc>
              <a:spcAft>
                <a:spcPts val="600"/>
              </a:spcAft>
            </a:pPr>
            <a:r>
              <a:rPr lang="en-US" sz="2200" dirty="0"/>
              <a:t>Revenue Funding Source: </a:t>
            </a:r>
            <a:r>
              <a:rPr lang="en-US" sz="2200" dirty="0" smtClean="0"/>
              <a:t> </a:t>
            </a:r>
            <a:r>
              <a:rPr lang="en-US" sz="2200" dirty="0"/>
              <a:t>Tuition and Fee Revenue</a:t>
            </a:r>
          </a:p>
          <a:p>
            <a:pPr>
              <a:lnSpc>
                <a:spcPct val="90000"/>
              </a:lnSpc>
              <a:spcAft>
                <a:spcPts val="600"/>
              </a:spcAft>
            </a:pPr>
            <a:endParaRPr lang="en-US" sz="2200" dirty="0"/>
          </a:p>
          <a:p>
            <a:r>
              <a:rPr lang="en-US" sz="2200" dirty="0" smtClean="0"/>
              <a:t>Proceeds from the loan </a:t>
            </a:r>
            <a:r>
              <a:rPr lang="en-US" sz="2200" dirty="0"/>
              <a:t>will be used for renovation of the Abernathy </a:t>
            </a:r>
            <a:r>
              <a:rPr lang="en-US" sz="2200" dirty="0" smtClean="0"/>
              <a:t>Building and </a:t>
            </a:r>
            <a:r>
              <a:rPr lang="en-US" sz="2200" dirty="0"/>
              <a:t>two (2) science </a:t>
            </a:r>
            <a:r>
              <a:rPr lang="en-US" sz="2200" dirty="0" smtClean="0"/>
              <a:t>labs</a:t>
            </a:r>
            <a:endParaRPr lang="en-US" sz="2400" dirty="0" smtClean="0"/>
          </a:p>
        </p:txBody>
      </p:sp>
    </p:spTree>
    <p:extLst>
      <p:ext uri="{BB962C8B-B14F-4D97-AF65-F5344CB8AC3E}">
        <p14:creationId xmlns:p14="http://schemas.microsoft.com/office/powerpoint/2010/main" val="2173407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13:</a:t>
            </a:r>
            <a:r>
              <a:rPr lang="en-US" sz="2800" dirty="0"/>
              <a:t/>
            </a:r>
            <a:br>
              <a:rPr lang="en-US" sz="2800" dirty="0"/>
            </a:br>
            <a:r>
              <a:rPr lang="en-US" sz="2800" dirty="0"/>
              <a:t>Economic Feasibility </a:t>
            </a:r>
            <a:r>
              <a:rPr lang="en-US" sz="2800" dirty="0" smtClean="0"/>
              <a:t>of a loan for </a:t>
            </a:r>
            <a:r>
              <a:rPr lang="en-US" sz="2800" dirty="0"/>
              <a:t/>
            </a:r>
            <a:br>
              <a:rPr lang="en-US" sz="2800" dirty="0"/>
            </a:br>
            <a:r>
              <a:rPr lang="en-US" sz="2800" dirty="0"/>
              <a:t>UNIVERSITY OF ARKANSAS </a:t>
            </a:r>
            <a:r>
              <a:rPr lang="en-US" sz="2800" dirty="0" smtClean="0"/>
              <a:t>For medical sciences</a:t>
            </a: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4"/>
          <a:stretch>
            <a:fillRect/>
          </a:stretch>
        </p:blipFill>
        <p:spPr>
          <a:xfrm>
            <a:off x="6030500" y="5124928"/>
            <a:ext cx="2973546" cy="1704768"/>
          </a:xfrm>
          <a:prstGeom prst="rect">
            <a:avLst/>
          </a:prstGeom>
        </p:spPr>
      </p:pic>
    </p:spTree>
    <p:extLst>
      <p:ext uri="{BB962C8B-B14F-4D97-AF65-F5344CB8AC3E}">
        <p14:creationId xmlns:p14="http://schemas.microsoft.com/office/powerpoint/2010/main" val="2323289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Relevant Information</a:t>
            </a:r>
            <a:endParaRPr lang="en-US" dirty="0"/>
          </a:p>
        </p:txBody>
      </p:sp>
      <p:sp>
        <p:nvSpPr>
          <p:cNvPr id="3" name="Content Placeholder 2"/>
          <p:cNvSpPr>
            <a:spLocks noGrp="1"/>
          </p:cNvSpPr>
          <p:nvPr>
            <p:ph sz="half" idx="10"/>
          </p:nvPr>
        </p:nvSpPr>
        <p:spPr>
          <a:xfrm>
            <a:off x="457200" y="1676399"/>
            <a:ext cx="8229600" cy="4829175"/>
          </a:xfrm>
        </p:spPr>
        <p:txBody>
          <a:bodyPr/>
          <a:lstStyle/>
          <a:p>
            <a:pPr>
              <a:lnSpc>
                <a:spcPct val="90000"/>
              </a:lnSpc>
              <a:spcAft>
                <a:spcPts val="600"/>
              </a:spcAft>
            </a:pPr>
            <a:r>
              <a:rPr lang="en-US" sz="2200" dirty="0" smtClean="0"/>
              <a:t>$30 million </a:t>
            </a:r>
            <a:r>
              <a:rPr lang="en-US" sz="2200" dirty="0"/>
              <a:t>with a term of </a:t>
            </a:r>
            <a:r>
              <a:rPr lang="en-US" sz="2200" dirty="0" smtClean="0"/>
              <a:t>up to ten (10) years @ a rate not to exceed 5.0%</a:t>
            </a:r>
            <a:endParaRPr lang="en-US" sz="2200" dirty="0"/>
          </a:p>
          <a:p>
            <a:pPr marL="0" indent="0">
              <a:lnSpc>
                <a:spcPct val="90000"/>
              </a:lnSpc>
              <a:spcAft>
                <a:spcPts val="600"/>
              </a:spcAft>
              <a:buNone/>
            </a:pPr>
            <a:endParaRPr lang="en-US" sz="2200" dirty="0"/>
          </a:p>
          <a:p>
            <a:pPr>
              <a:lnSpc>
                <a:spcPct val="90000"/>
              </a:lnSpc>
              <a:spcAft>
                <a:spcPts val="600"/>
              </a:spcAft>
            </a:pPr>
            <a:r>
              <a:rPr lang="en-US" sz="2200" dirty="0" smtClean="0">
                <a:solidFill>
                  <a:prstClr val="black"/>
                </a:solidFill>
              </a:rPr>
              <a:t>Auxiliary </a:t>
            </a:r>
            <a:r>
              <a:rPr lang="en-US" sz="2200" dirty="0" smtClean="0"/>
              <a:t>purposes</a:t>
            </a:r>
            <a:endParaRPr lang="en-US" sz="2200" dirty="0"/>
          </a:p>
          <a:p>
            <a:pPr>
              <a:lnSpc>
                <a:spcPct val="90000"/>
              </a:lnSpc>
              <a:spcAft>
                <a:spcPts val="600"/>
              </a:spcAft>
            </a:pPr>
            <a:endParaRPr lang="en-US" sz="2200" dirty="0"/>
          </a:p>
          <a:p>
            <a:pPr>
              <a:lnSpc>
                <a:spcPct val="90000"/>
              </a:lnSpc>
              <a:spcAft>
                <a:spcPts val="600"/>
              </a:spcAft>
            </a:pPr>
            <a:r>
              <a:rPr lang="en-US" sz="2200" dirty="0"/>
              <a:t>Revenue Funding Source: </a:t>
            </a:r>
            <a:r>
              <a:rPr lang="en-US" sz="2200" dirty="0" smtClean="0"/>
              <a:t> Hospital Clinical Revenues</a:t>
            </a:r>
          </a:p>
          <a:p>
            <a:pPr marL="0" indent="0">
              <a:lnSpc>
                <a:spcPct val="90000"/>
              </a:lnSpc>
              <a:spcAft>
                <a:spcPts val="600"/>
              </a:spcAft>
              <a:buNone/>
            </a:pPr>
            <a:endParaRPr lang="en-US" sz="2200" dirty="0"/>
          </a:p>
          <a:p>
            <a:r>
              <a:rPr lang="en-US" sz="2200" dirty="0" smtClean="0"/>
              <a:t>Proceeds from the loan </a:t>
            </a:r>
            <a:r>
              <a:rPr lang="en-US" sz="2200" dirty="0"/>
              <a:t>will be used for capital renewal and deferred maintenance to replace electrical, mechanical, HVAC, elevators, and other equipment in buildings at the Little Rock campus</a:t>
            </a:r>
            <a:endParaRPr lang="en-US" sz="2400" dirty="0" smtClean="0"/>
          </a:p>
        </p:txBody>
      </p:sp>
    </p:spTree>
    <p:extLst>
      <p:ext uri="{BB962C8B-B14F-4D97-AF65-F5344CB8AC3E}">
        <p14:creationId xmlns:p14="http://schemas.microsoft.com/office/powerpoint/2010/main" val="3399766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762000" y="1905000"/>
            <a:ext cx="7772400" cy="1524000"/>
          </a:xfrm>
        </p:spPr>
        <p:txBody>
          <a:bodyPr>
            <a:normAutofit/>
          </a:bodyPr>
          <a:lstStyle/>
          <a:p>
            <a:endParaRPr lang="en-US" sz="2000" dirty="0" smtClean="0">
              <a:solidFill>
                <a:schemeClr val="accent2"/>
              </a:solidFill>
            </a:endParaRPr>
          </a:p>
          <a:p>
            <a:r>
              <a:rPr lang="en-US" dirty="0" smtClean="0">
                <a:solidFill>
                  <a:schemeClr val="accent2"/>
                </a:solidFill>
              </a:rPr>
              <a:t>Lillian Williams					 </a:t>
            </a:r>
            <a:r>
              <a:rPr lang="en-US" dirty="0">
                <a:solidFill>
                  <a:schemeClr val="accent2"/>
                </a:solidFill>
              </a:rPr>
              <a:t>Academic Affairs</a:t>
            </a:r>
          </a:p>
          <a:p>
            <a:endParaRPr lang="en-US" dirty="0"/>
          </a:p>
        </p:txBody>
      </p:sp>
      <p:sp>
        <p:nvSpPr>
          <p:cNvPr id="4" name="Title 3"/>
          <p:cNvSpPr>
            <a:spLocks noGrp="1"/>
          </p:cNvSpPr>
          <p:nvPr>
            <p:ph type="title"/>
          </p:nvPr>
        </p:nvSpPr>
        <p:spPr>
          <a:xfrm>
            <a:off x="762000" y="3505200"/>
            <a:ext cx="7772400" cy="1362075"/>
          </a:xfrm>
        </p:spPr>
        <p:txBody>
          <a:bodyPr/>
          <a:lstStyle/>
          <a:p>
            <a:r>
              <a:rPr lang="en-US" dirty="0"/>
              <a:t>ACADEMIC COMMITTEE</a:t>
            </a:r>
            <a:br>
              <a:rPr lang="en-US" dirty="0"/>
            </a:br>
            <a:r>
              <a:rPr lang="en-US" dirty="0"/>
              <a:t>Consent Agenda Items</a:t>
            </a:r>
            <a:br>
              <a:rPr lang="en-US" dirty="0"/>
            </a:br>
            <a:endParaRPr lang="en-US" dirty="0"/>
          </a:p>
        </p:txBody>
      </p:sp>
    </p:spTree>
    <p:extLst>
      <p:ext uri="{BB962C8B-B14F-4D97-AF65-F5344CB8AC3E}">
        <p14:creationId xmlns:p14="http://schemas.microsoft.com/office/powerpoint/2010/main" val="2005872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Consent Items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228600" y="1630680"/>
            <a:ext cx="86868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*14</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of </a:t>
            </a:r>
            <a:r>
              <a:rPr kumimoji="0" lang="en-US" sz="2400" b="0" i="0" u="none" strike="noStrike" kern="1200" cap="none" spc="0" normalizeH="0" baseline="0" noProof="0" dirty="0" smtClean="0">
                <a:ln>
                  <a:noFill/>
                </a:ln>
                <a:solidFill>
                  <a:prstClr val="black"/>
                </a:solidFill>
                <a:effectLst/>
                <a:uLnTx/>
                <a:uFillTx/>
                <a:latin typeface="Georgia"/>
                <a:ea typeface="+mn-ea"/>
                <a:cs typeface="+mn-cs"/>
              </a:rPr>
              <a:t>Arkansas Community College at Batesville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eorgia"/>
                <a:ea typeface="+mn-ea"/>
                <a:cs typeface="+mn-cs"/>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Soil Science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Plant Science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Animal Science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Certificate of Proficiency in Agriculture Business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Technical Certificate in Agriculture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Associate of Science in Agriculture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	University of Central Arkansas</a:t>
            </a: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Master of Science in Athletic Training</a:t>
            </a:r>
          </a:p>
          <a:p>
            <a:pPr marL="0" marR="0" lvl="0" indent="-36576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36576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*Numbers refer to main agenda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98046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16</a:t>
            </a:r>
            <a:br>
              <a:rPr lang="en-US" sz="3200" dirty="0" smtClean="0"/>
            </a:br>
            <a:r>
              <a:rPr lang="en-US" sz="3200" dirty="0"/>
              <a:t>Institutional Certification </a:t>
            </a:r>
            <a:r>
              <a:rPr lang="en-US" sz="3200" dirty="0" smtClean="0"/>
              <a:t/>
            </a:r>
            <a:br>
              <a:rPr lang="en-US" sz="3200" dirty="0" smtClean="0"/>
            </a:br>
            <a:r>
              <a:rPr lang="en-US" sz="3200" dirty="0" smtClean="0"/>
              <a:t>Advisory </a:t>
            </a:r>
            <a:r>
              <a:rPr lang="en-US" sz="3200" dirty="0"/>
              <a:t>Committee: Resolutions </a:t>
            </a:r>
          </a:p>
        </p:txBody>
      </p:sp>
      <p:sp>
        <p:nvSpPr>
          <p:cNvPr id="3" name="Subtitle 2"/>
          <p:cNvSpPr>
            <a:spLocks noGrp="1"/>
          </p:cNvSpPr>
          <p:nvPr>
            <p:ph type="body" idx="1"/>
          </p:nvPr>
        </p:nvSpPr>
        <p:spPr>
          <a:xfrm>
            <a:off x="457200" y="1752600"/>
            <a:ext cx="8001000" cy="11430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Ann Clemmer</a:t>
            </a:r>
          </a:p>
          <a:p>
            <a:r>
              <a:rPr lang="en-US" sz="9600" dirty="0" smtClean="0">
                <a:solidFill>
                  <a:schemeClr val="accent2"/>
                </a:solidFill>
              </a:rPr>
              <a:t>Senior Associate Director for Governmental Relations/Special Projects</a:t>
            </a:r>
          </a:p>
          <a:p>
            <a:endParaRPr lang="en-US" dirty="0"/>
          </a:p>
        </p:txBody>
      </p:sp>
    </p:spTree>
    <p:extLst>
      <p:ext uri="{BB962C8B-B14F-4D97-AF65-F5344CB8AC3E}">
        <p14:creationId xmlns:p14="http://schemas.microsoft.com/office/powerpoint/2010/main" val="893439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a:t>Institutional Certification Advisory Committee (ICAC)</a:t>
            </a:r>
          </a:p>
        </p:txBody>
      </p:sp>
      <p:sp>
        <p:nvSpPr>
          <p:cNvPr id="3" name="Content Placeholder 2"/>
          <p:cNvSpPr>
            <a:spLocks noGrp="1"/>
          </p:cNvSpPr>
          <p:nvPr>
            <p:ph sz="half" idx="10"/>
          </p:nvPr>
        </p:nvSpPr>
        <p:spPr>
          <a:xfrm>
            <a:off x="457200" y="1600200"/>
            <a:ext cx="8001000" cy="4572000"/>
          </a:xfrm>
        </p:spPr>
        <p:txBody>
          <a:bodyPr/>
          <a:lstStyle/>
          <a:p>
            <a:pPr marL="0" indent="0">
              <a:buNone/>
            </a:pPr>
            <a:endParaRPr lang="en-US" sz="2300" dirty="0" smtClean="0"/>
          </a:p>
          <a:p>
            <a:pPr marL="0" indent="0">
              <a:buNone/>
            </a:pPr>
            <a:endParaRPr lang="en-US" sz="2300" dirty="0"/>
          </a:p>
          <a:p>
            <a:r>
              <a:rPr lang="en-US" dirty="0"/>
              <a:t>9</a:t>
            </a:r>
            <a:r>
              <a:rPr lang="en-US" dirty="0" smtClean="0"/>
              <a:t> Colleges </a:t>
            </a:r>
            <a:r>
              <a:rPr lang="en-US" dirty="0"/>
              <a:t>and Universities </a:t>
            </a:r>
          </a:p>
          <a:p>
            <a:r>
              <a:rPr lang="en-US" dirty="0" smtClean="0"/>
              <a:t>39 Programs</a:t>
            </a:r>
          </a:p>
          <a:p>
            <a:r>
              <a:rPr lang="en-US" dirty="0" smtClean="0"/>
              <a:t>Champion Christian College – Institutional Planning </a:t>
            </a:r>
            <a:r>
              <a:rPr lang="en-US" smtClean="0"/>
              <a:t>and Development</a:t>
            </a:r>
            <a:endParaRPr lang="en-US" dirty="0" smtClean="0"/>
          </a:p>
          <a:p>
            <a:pPr marL="0" indent="0">
              <a:buNone/>
            </a:pPr>
            <a:endParaRPr lang="en-US" sz="2000" b="1" dirty="0"/>
          </a:p>
          <a:p>
            <a:pPr marL="0" indent="0">
              <a:buNone/>
            </a:pPr>
            <a:endParaRPr lang="en-US" sz="2300" dirty="0" smtClean="0"/>
          </a:p>
        </p:txBody>
      </p:sp>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86756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17</a:t>
            </a:r>
            <a:br>
              <a:rPr lang="en-US" sz="3200" dirty="0" smtClean="0"/>
            </a:br>
            <a:r>
              <a:rPr lang="en-US" sz="3200" dirty="0" smtClean="0"/>
              <a:t>Letters of Notification</a:t>
            </a:r>
            <a:endParaRPr lang="en-US" sz="3200" dirty="0"/>
          </a:p>
        </p:txBody>
      </p:sp>
      <p:sp>
        <p:nvSpPr>
          <p:cNvPr id="3" name="Subtitle 2"/>
          <p:cNvSpPr>
            <a:spLocks noGrp="1"/>
          </p:cNvSpPr>
          <p:nvPr>
            <p:ph type="body" idx="1"/>
          </p:nvPr>
        </p:nvSpPr>
        <p:spPr>
          <a:xfrm>
            <a:off x="457200" y="1752600"/>
            <a:ext cx="8001000" cy="11430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Lillian Williams</a:t>
            </a:r>
            <a:endParaRPr lang="en-US" sz="9600" dirty="0">
              <a:solidFill>
                <a:schemeClr val="accent2"/>
              </a:solidFill>
            </a:endParaRPr>
          </a:p>
          <a:p>
            <a:r>
              <a:rPr lang="en-US" sz="9600" dirty="0" smtClean="0">
                <a:solidFill>
                  <a:schemeClr val="accent2"/>
                </a:solidFill>
              </a:rPr>
              <a:t>Academic </a:t>
            </a:r>
            <a:r>
              <a:rPr lang="en-US" sz="9600" dirty="0">
                <a:solidFill>
                  <a:schemeClr val="accent2"/>
                </a:solidFill>
              </a:rPr>
              <a:t>Affairs</a:t>
            </a:r>
          </a:p>
          <a:p>
            <a:endParaRPr lang="en-US" dirty="0"/>
          </a:p>
        </p:txBody>
      </p:sp>
    </p:spTree>
    <p:extLst>
      <p:ext uri="{BB962C8B-B14F-4D97-AF65-F5344CB8AC3E}">
        <p14:creationId xmlns:p14="http://schemas.microsoft.com/office/powerpoint/2010/main" val="939097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10:</a:t>
            </a:r>
            <a:r>
              <a:rPr lang="en-US" sz="2800" dirty="0"/>
              <a:t/>
            </a:r>
            <a:br>
              <a:rPr lang="en-US" sz="2800" dirty="0"/>
            </a:br>
            <a:r>
              <a:rPr lang="en-US" sz="2800" dirty="0" smtClean="0"/>
              <a:t>personal services recommendations for the 2018-2019 fiscal year</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2241816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Letters of Notification</a:t>
            </a:r>
            <a:br>
              <a:rPr lang="en-US" sz="2800" dirty="0" smtClean="0"/>
            </a:b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Programs approved by the ADHE Director</a:t>
            </a:r>
          </a:p>
          <a:p>
            <a:pPr marL="0" indent="0">
              <a:buSzPct val="145000"/>
              <a:buNone/>
            </a:pPr>
            <a:endParaRPr lang="en-US" sz="2400" dirty="0" smtClean="0"/>
          </a:p>
          <a:p>
            <a:pPr>
              <a:buSzPct val="145000"/>
            </a:pPr>
            <a:r>
              <a:rPr lang="en-US" sz="2400" dirty="0" smtClean="0"/>
              <a:t>Programs must be included on the AHECB agenda prior to initiation </a:t>
            </a:r>
          </a:p>
          <a:p>
            <a:pPr marL="0" indent="0">
              <a:buSzPct val="145000"/>
              <a:buNone/>
            </a:pPr>
            <a:endParaRPr lang="en-US" sz="2400" dirty="0" smtClean="0"/>
          </a:p>
          <a:p>
            <a:pPr>
              <a:buSzPct val="145000"/>
            </a:pPr>
            <a:r>
              <a:rPr lang="en-US" sz="2400" dirty="0" smtClean="0"/>
              <a:t>Programs are reasonable and moderate extensions of existing certificates and degrees</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3041189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Agenda Item  no. 18</a:t>
            </a:r>
            <a:br>
              <a:rPr lang="en-US" sz="3200" dirty="0" smtClean="0"/>
            </a:br>
            <a:r>
              <a:rPr lang="en-US" sz="3200" dirty="0" smtClean="0"/>
              <a:t>Letters of Intent</a:t>
            </a:r>
            <a:endParaRPr lang="en-US" sz="3200" dirty="0"/>
          </a:p>
        </p:txBody>
      </p:sp>
      <p:sp>
        <p:nvSpPr>
          <p:cNvPr id="3" name="Subtitle 2"/>
          <p:cNvSpPr>
            <a:spLocks noGrp="1"/>
          </p:cNvSpPr>
          <p:nvPr>
            <p:ph type="body" idx="1"/>
          </p:nvPr>
        </p:nvSpPr>
        <p:spPr>
          <a:xfrm>
            <a:off x="533400" y="19050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Lillian Williams</a:t>
            </a:r>
            <a:endParaRPr lang="en-US" sz="9600" dirty="0">
              <a:solidFill>
                <a:schemeClr val="accent2"/>
              </a:solidFill>
            </a:endParaRPr>
          </a:p>
          <a:p>
            <a:r>
              <a:rPr lang="en-US" sz="9600" dirty="0" smtClean="0">
                <a:solidFill>
                  <a:schemeClr val="accent2"/>
                </a:solidFill>
              </a:rPr>
              <a:t>Academic </a:t>
            </a:r>
            <a:r>
              <a:rPr lang="en-US" sz="9600" dirty="0">
                <a:solidFill>
                  <a:schemeClr val="accent2"/>
                </a:solidFill>
              </a:rPr>
              <a:t>Affairs</a:t>
            </a:r>
          </a:p>
          <a:p>
            <a:endParaRPr lang="en-US" dirty="0"/>
          </a:p>
        </p:txBody>
      </p:sp>
    </p:spTree>
    <p:extLst>
      <p:ext uri="{BB962C8B-B14F-4D97-AF65-F5344CB8AC3E}">
        <p14:creationId xmlns:p14="http://schemas.microsoft.com/office/powerpoint/2010/main" val="3576775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3200" dirty="0" smtClean="0"/>
              <a:t/>
            </a:r>
            <a:br>
              <a:rPr lang="en-US" sz="3200" dirty="0" smtClean="0"/>
            </a:br>
            <a:r>
              <a:rPr lang="en-US" sz="2800" dirty="0" smtClean="0"/>
              <a:t/>
            </a:r>
            <a:br>
              <a:rPr lang="en-US" sz="2800" dirty="0" smtClean="0"/>
            </a:br>
            <a:r>
              <a:rPr lang="en-US" sz="2800" dirty="0" smtClean="0"/>
              <a:t>Letters of Intent</a:t>
            </a: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buNone/>
            </a:pPr>
            <a:endParaRPr lang="en-US" sz="2400" b="1" dirty="0" smtClean="0"/>
          </a:p>
          <a:p>
            <a:pPr>
              <a:buSzPct val="145000"/>
            </a:pPr>
            <a:r>
              <a:rPr lang="en-US" sz="2400" dirty="0" smtClean="0"/>
              <a:t>Notification of institutional plans to offer new programs or organizational units that require Coordinating Board approval</a:t>
            </a:r>
          </a:p>
          <a:p>
            <a:pPr marL="0" indent="0">
              <a:buSzPct val="145000"/>
              <a:buNone/>
            </a:pPr>
            <a:endParaRPr lang="en-US" sz="2400" dirty="0" smtClean="0"/>
          </a:p>
          <a:p>
            <a:pPr>
              <a:buSzPct val="145000"/>
            </a:pPr>
            <a:r>
              <a:rPr lang="en-US" sz="2400" dirty="0" smtClean="0"/>
              <a:t>Chief academic officers and chief executive officers can comment on the proposals before consideration by AHECB</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3411423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0"/>
            <a:ext cx="9144000" cy="1371600"/>
          </a:xfrm>
        </p:spPr>
        <p:txBody>
          <a:bodyPr/>
          <a:lstStyle/>
          <a:p>
            <a:r>
              <a:rPr lang="en-US" sz="3200" dirty="0" smtClean="0"/>
              <a:t/>
            </a:r>
            <a:br>
              <a:rPr lang="en-US" sz="3200" dirty="0" smtClean="0"/>
            </a:br>
            <a:r>
              <a:rPr lang="en-US" sz="3200" dirty="0" smtClean="0"/>
              <a:t>role and scope change REQUEST</a:t>
            </a:r>
            <a:endParaRPr lang="en-US" sz="3200" dirty="0"/>
          </a:p>
        </p:txBody>
      </p:sp>
      <p:sp>
        <p:nvSpPr>
          <p:cNvPr id="3" name="Subtitle 2"/>
          <p:cNvSpPr>
            <a:spLocks noGrp="1"/>
          </p:cNvSpPr>
          <p:nvPr>
            <p:ph type="body" idx="1"/>
          </p:nvPr>
        </p:nvSpPr>
        <p:spPr>
          <a:xfrm>
            <a:off x="533400" y="1905000"/>
            <a:ext cx="8001000" cy="1447800"/>
          </a:xfrm>
        </p:spPr>
        <p:txBody>
          <a:bodyPr>
            <a:normAutofit fontScale="325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Lillian Williams</a:t>
            </a:r>
            <a:endParaRPr lang="en-US" sz="9600" dirty="0">
              <a:solidFill>
                <a:schemeClr val="accent2"/>
              </a:solidFill>
            </a:endParaRPr>
          </a:p>
          <a:p>
            <a:r>
              <a:rPr lang="en-US" sz="9600" dirty="0" smtClean="0">
                <a:solidFill>
                  <a:schemeClr val="accent2"/>
                </a:solidFill>
              </a:rPr>
              <a:t>Academic </a:t>
            </a:r>
            <a:r>
              <a:rPr lang="en-US" sz="9600" dirty="0">
                <a:solidFill>
                  <a:schemeClr val="accent2"/>
                </a:solidFill>
              </a:rPr>
              <a:t>Affairs</a:t>
            </a:r>
          </a:p>
          <a:p>
            <a:endParaRPr lang="en-US" dirty="0"/>
          </a:p>
        </p:txBody>
      </p:sp>
    </p:spTree>
    <p:extLst>
      <p:ext uri="{BB962C8B-B14F-4D97-AF65-F5344CB8AC3E}">
        <p14:creationId xmlns:p14="http://schemas.microsoft.com/office/powerpoint/2010/main" val="1982833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2800" dirty="0" smtClean="0"/>
              <a:t>Role And Scope </a:t>
            </a:r>
            <a:r>
              <a:rPr lang="en-US" sz="2800" smtClean="0"/>
              <a:t>Change Request</a:t>
            </a:r>
            <a:endParaRPr lang="en-US" dirty="0"/>
          </a:p>
        </p:txBody>
      </p:sp>
      <p:sp>
        <p:nvSpPr>
          <p:cNvPr id="3" name="Content Placeholder 2"/>
          <p:cNvSpPr>
            <a:spLocks noGrp="1"/>
          </p:cNvSpPr>
          <p:nvPr>
            <p:ph sz="half" idx="10"/>
          </p:nvPr>
        </p:nvSpPr>
        <p:spPr>
          <a:xfrm>
            <a:off x="457200" y="1905000"/>
            <a:ext cx="8305800" cy="4648200"/>
          </a:xfrm>
        </p:spPr>
        <p:txBody>
          <a:bodyPr/>
          <a:lstStyle/>
          <a:p>
            <a:pPr>
              <a:buSzPct val="145000"/>
            </a:pPr>
            <a:r>
              <a:rPr lang="en-US" dirty="0" smtClean="0"/>
              <a:t>Southern Arkansas University - Magnolia</a:t>
            </a:r>
          </a:p>
          <a:p>
            <a:pPr>
              <a:buSzPct val="145000"/>
            </a:pPr>
            <a:endParaRPr lang="en-US" dirty="0" smtClean="0"/>
          </a:p>
          <a:p>
            <a:pPr>
              <a:buSzPct val="145000"/>
            </a:pPr>
            <a:r>
              <a:rPr lang="en-US" dirty="0" smtClean="0"/>
              <a:t>Role &amp; Scope Change – Initial Doctoral Degree</a:t>
            </a:r>
          </a:p>
          <a:p>
            <a:pPr>
              <a:buSzPct val="145000"/>
            </a:pPr>
            <a:endParaRPr lang="en-US" dirty="0" smtClean="0"/>
          </a:p>
          <a:p>
            <a:pPr>
              <a:buSzPct val="145000"/>
            </a:pPr>
            <a:r>
              <a:rPr lang="en-US" dirty="0" smtClean="0"/>
              <a:t>Doctor of Education in Rural and Diverse Educational Leadership</a:t>
            </a:r>
          </a:p>
          <a:p>
            <a:pPr>
              <a:buSzPct val="145000"/>
            </a:pPr>
            <a:endParaRPr lang="en-US" dirty="0" smtClean="0"/>
          </a:p>
          <a:p>
            <a:pPr>
              <a:buSzPct val="145000"/>
            </a:pPr>
            <a:r>
              <a:rPr lang="en-US" dirty="0" smtClean="0"/>
              <a:t>For Information and Discussion Only</a:t>
            </a:r>
            <a:endParaRPr lang="en-US" dirty="0"/>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3223578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600" dirty="0"/>
              <a:t/>
            </a:r>
            <a:br>
              <a:rPr lang="en-US" sz="3600" dirty="0"/>
            </a:br>
            <a:r>
              <a:rPr lang="en-US" sz="3600" dirty="0" smtClean="0"/>
              <a:t>Approve Minutes</a:t>
            </a:r>
            <a:r>
              <a:rPr lang="en-US" sz="2800" dirty="0" smtClean="0"/>
              <a:t/>
            </a:r>
            <a:br>
              <a:rPr lang="en-US" sz="2800" dirty="0" smtClean="0"/>
            </a:br>
            <a:r>
              <a:rPr lang="en-US" sz="3600" dirty="0" smtClean="0"/>
              <a:t>					</a:t>
            </a:r>
            <a:endParaRPr lang="en-US" sz="3600" dirty="0"/>
          </a:p>
        </p:txBody>
      </p:sp>
      <p:sp>
        <p:nvSpPr>
          <p:cNvPr id="3" name="Content Placeholder 2"/>
          <p:cNvSpPr>
            <a:spLocks noGrp="1"/>
          </p:cNvSpPr>
          <p:nvPr>
            <p:ph sz="half" idx="10"/>
          </p:nvPr>
        </p:nvSpPr>
        <p:spPr>
          <a:xfrm>
            <a:off x="1129553" y="1371600"/>
            <a:ext cx="8001000" cy="4572000"/>
          </a:xfrm>
        </p:spPr>
        <p:txBody>
          <a:bodyPr/>
          <a:lstStyle/>
          <a:p>
            <a:pPr marL="0" indent="0">
              <a:buNone/>
            </a:pPr>
            <a:endParaRPr lang="en-US" sz="2300" dirty="0" smtClean="0"/>
          </a:p>
          <a:p>
            <a:pPr marL="0" indent="0">
              <a:buNone/>
            </a:pPr>
            <a:endParaRPr lang="en-US" sz="2300" dirty="0" smtClean="0"/>
          </a:p>
        </p:txBody>
      </p:sp>
      <p:sp>
        <p:nvSpPr>
          <p:cNvPr id="5" name="Rectangle 4"/>
          <p:cNvSpPr/>
          <p:nvPr/>
        </p:nvSpPr>
        <p:spPr>
          <a:xfrm>
            <a:off x="1129553" y="914400"/>
            <a:ext cx="8686800" cy="58477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July 27 Special Meeting</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July 28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Regular </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Meeting</a:t>
            </a: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July 31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Special Meeting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August 4 Special Meeting</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08223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smtClean="0"/>
              <a:t>Appointment </a:t>
            </a:r>
            <a:r>
              <a:rPr lang="en-US" sz="3200" dirty="0"/>
              <a:t>of Nominating Committee </a:t>
            </a:r>
          </a:p>
        </p:txBody>
      </p:sp>
      <p:sp>
        <p:nvSpPr>
          <p:cNvPr id="3" name="Content Placeholder 2"/>
          <p:cNvSpPr>
            <a:spLocks noGrp="1"/>
          </p:cNvSpPr>
          <p:nvPr>
            <p:ph sz="half" idx="10"/>
          </p:nvPr>
        </p:nvSpPr>
        <p:spPr>
          <a:xfrm>
            <a:off x="838200" y="1600200"/>
            <a:ext cx="8001000" cy="4572000"/>
          </a:xfrm>
        </p:spPr>
        <p:txBody>
          <a:bodyPr/>
          <a:lstStyle/>
          <a:p>
            <a:pPr marL="0" indent="0">
              <a:buNone/>
            </a:pPr>
            <a:endParaRPr lang="en-US" sz="2300" dirty="0" smtClean="0"/>
          </a:p>
          <a:p>
            <a:pPr marL="0" indent="0">
              <a:buNone/>
            </a:pPr>
            <a:endParaRPr lang="en-US" sz="2300" dirty="0"/>
          </a:p>
          <a:p>
            <a:pPr marL="0" indent="0">
              <a:buNone/>
            </a:pPr>
            <a:r>
              <a:rPr lang="en-US" dirty="0" smtClean="0"/>
              <a:t>Chair </a:t>
            </a:r>
            <a:r>
              <a:rPr lang="en-US" dirty="0" err="1" smtClean="0"/>
              <a:t>Sherrel</a:t>
            </a:r>
            <a:r>
              <a:rPr lang="en-US" dirty="0" smtClean="0"/>
              <a:t> Johnson will </a:t>
            </a:r>
            <a:r>
              <a:rPr lang="en-US" dirty="0"/>
              <a:t>appoint members of the Arkansas Higher Education Coordinating Board nominating </a:t>
            </a:r>
            <a:r>
              <a:rPr lang="en-US" dirty="0" smtClean="0"/>
              <a:t>committee.  </a:t>
            </a:r>
            <a:r>
              <a:rPr lang="en-US" dirty="0"/>
              <a:t>The nominating committee will recommend Board officers for </a:t>
            </a:r>
            <a:r>
              <a:rPr lang="en-US" dirty="0" smtClean="0"/>
              <a:t>2018-19 </a:t>
            </a:r>
            <a:r>
              <a:rPr lang="en-US" dirty="0"/>
              <a:t>at the January </a:t>
            </a:r>
            <a:r>
              <a:rPr lang="en-US" dirty="0" smtClean="0"/>
              <a:t>26, 2018 </a:t>
            </a:r>
            <a:r>
              <a:rPr lang="en-US" dirty="0"/>
              <a:t>meeting.</a:t>
            </a:r>
            <a:endParaRPr lang="en-US" b="1" dirty="0"/>
          </a:p>
          <a:p>
            <a:pPr marL="0" indent="0">
              <a:buNone/>
            </a:pPr>
            <a:endParaRPr lang="en-US" sz="2300" dirty="0" smtClean="0"/>
          </a:p>
        </p:txBody>
      </p:sp>
      <p:sp>
        <p:nvSpPr>
          <p:cNvPr id="5" name="Rectangle 4"/>
          <p:cNvSpPr/>
          <p:nvPr/>
        </p:nvSpPr>
        <p:spPr>
          <a:xfrm>
            <a:off x="228600" y="1219200"/>
            <a:ext cx="8686800"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31116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2017 </a:t>
            </a:r>
            <a:r>
              <a:rPr lang="en-US" sz="2800" dirty="0"/>
              <a:t>Coordinating Board Meeting Schedule </a:t>
            </a:r>
            <a:r>
              <a:rPr lang="en-US" sz="2800" dirty="0" smtClean="0"/>
              <a:t/>
            </a:r>
            <a:br>
              <a:rPr lang="en-US" sz="2800" dirty="0" smtClean="0"/>
            </a:br>
            <a:r>
              <a:rPr lang="en-US" sz="5300" dirty="0" smtClean="0"/>
              <a:t/>
            </a:r>
            <a:br>
              <a:rPr lang="en-US" sz="5300" dirty="0" smtClean="0"/>
            </a:br>
            <a:r>
              <a:rPr lang="en-US" dirty="0" smtClean="0"/>
              <a:t>	</a:t>
            </a:r>
            <a:endParaRPr lang="en-US" dirty="0"/>
          </a:p>
        </p:txBody>
      </p:sp>
      <p:sp>
        <p:nvSpPr>
          <p:cNvPr id="3" name="Content Placeholder 2"/>
          <p:cNvSpPr>
            <a:spLocks noGrp="1"/>
          </p:cNvSpPr>
          <p:nvPr>
            <p:ph sz="half" idx="10"/>
          </p:nvPr>
        </p:nvSpPr>
        <p:spPr>
          <a:xfrm>
            <a:off x="304800" y="1524000"/>
            <a:ext cx="8763000" cy="4648200"/>
          </a:xfrm>
        </p:spPr>
        <p:txBody>
          <a:bodyPr/>
          <a:lstStyle/>
          <a:p>
            <a:pPr marL="0" indent="0">
              <a:buNone/>
            </a:pPr>
            <a:r>
              <a:rPr lang="en-US" sz="2400" dirty="0"/>
              <a:t>The proposed </a:t>
            </a:r>
            <a:r>
              <a:rPr lang="en-US" sz="2400" dirty="0" smtClean="0"/>
              <a:t>2018 </a:t>
            </a:r>
            <a:r>
              <a:rPr lang="en-US" sz="2400" dirty="0"/>
              <a:t>schedule for these regular quarterly meetings follows</a:t>
            </a:r>
            <a:r>
              <a:rPr lang="en-US" sz="2400" dirty="0" smtClean="0"/>
              <a:t>:</a:t>
            </a:r>
          </a:p>
          <a:p>
            <a:pPr marL="0" indent="0">
              <a:buNone/>
            </a:pPr>
            <a:r>
              <a:rPr lang="en-US" sz="2000" dirty="0"/>
              <a:t> </a:t>
            </a:r>
          </a:p>
          <a:p>
            <a:pPr>
              <a:buFont typeface="Wingdings" panose="05000000000000000000" pitchFamily="2" charset="2"/>
              <a:buChar char="Ø"/>
            </a:pPr>
            <a:r>
              <a:rPr lang="en-US" sz="2000" dirty="0"/>
              <a:t>January </a:t>
            </a:r>
            <a:r>
              <a:rPr lang="en-US" sz="2000" dirty="0" smtClean="0"/>
              <a:t>26, 2018</a:t>
            </a:r>
            <a:r>
              <a:rPr lang="en-US" sz="2000" dirty="0"/>
              <a:t>	</a:t>
            </a:r>
            <a:r>
              <a:rPr lang="en-US" sz="2000" dirty="0" smtClean="0"/>
              <a:t>            Arkansas Dept. of Higher Education, Little Rock </a:t>
            </a:r>
            <a:endParaRPr lang="en-US" sz="2000" dirty="0"/>
          </a:p>
          <a:p>
            <a:pPr marL="0" indent="0">
              <a:buNone/>
            </a:pPr>
            <a:r>
              <a:rPr lang="en-US" sz="2000" dirty="0"/>
              <a:t>						</a:t>
            </a:r>
          </a:p>
          <a:p>
            <a:pPr>
              <a:buFont typeface="Wingdings" panose="05000000000000000000" pitchFamily="2" charset="2"/>
              <a:buChar char="Ø"/>
            </a:pPr>
            <a:r>
              <a:rPr lang="en-US" sz="2000" dirty="0"/>
              <a:t>April </a:t>
            </a:r>
            <a:r>
              <a:rPr lang="en-US" sz="2000" dirty="0" smtClean="0"/>
              <a:t>20, 2018       </a:t>
            </a:r>
            <a:r>
              <a:rPr lang="en-US" sz="2000" dirty="0"/>
              <a:t>	</a:t>
            </a:r>
            <a:r>
              <a:rPr lang="en-US" sz="2000" dirty="0" smtClean="0"/>
              <a:t>            Arkansas </a:t>
            </a:r>
            <a:r>
              <a:rPr lang="en-US" sz="2000" dirty="0"/>
              <a:t>Dept. of Higher Education, Little Rock 								</a:t>
            </a:r>
          </a:p>
          <a:p>
            <a:pPr>
              <a:buFont typeface="Wingdings" panose="05000000000000000000" pitchFamily="2" charset="2"/>
              <a:buChar char="Ø"/>
            </a:pPr>
            <a:r>
              <a:rPr lang="en-US" sz="2000" dirty="0"/>
              <a:t>July </a:t>
            </a:r>
            <a:r>
              <a:rPr lang="en-US" sz="2000" dirty="0" smtClean="0"/>
              <a:t>26 </a:t>
            </a:r>
            <a:r>
              <a:rPr lang="en-US" sz="2000" dirty="0"/>
              <a:t>- </a:t>
            </a:r>
            <a:r>
              <a:rPr lang="en-US" sz="2000" dirty="0" smtClean="0"/>
              <a:t>27, 2018</a:t>
            </a:r>
            <a:r>
              <a:rPr lang="en-US" sz="2000" dirty="0"/>
              <a:t>	</a:t>
            </a:r>
            <a:r>
              <a:rPr lang="en-US" sz="2000" dirty="0" smtClean="0"/>
              <a:t>                                University of Arkansas, Fayetteville</a:t>
            </a:r>
            <a:endParaRPr lang="en-US" sz="2000" dirty="0"/>
          </a:p>
          <a:p>
            <a:pPr marL="0" indent="0">
              <a:buNone/>
            </a:pPr>
            <a:r>
              <a:rPr lang="en-US" sz="2000" dirty="0"/>
              <a:t>						</a:t>
            </a:r>
          </a:p>
          <a:p>
            <a:pPr>
              <a:buFont typeface="Wingdings" panose="05000000000000000000" pitchFamily="2" charset="2"/>
              <a:buChar char="Ø"/>
            </a:pPr>
            <a:r>
              <a:rPr lang="en-US" sz="2000" dirty="0"/>
              <a:t>October </a:t>
            </a:r>
            <a:r>
              <a:rPr lang="en-US" sz="2000" dirty="0" smtClean="0"/>
              <a:t>26, 2018</a:t>
            </a:r>
            <a:r>
              <a:rPr lang="en-US" sz="2000" dirty="0"/>
              <a:t>	 </a:t>
            </a:r>
            <a:r>
              <a:rPr lang="en-US" sz="2000" dirty="0" smtClean="0"/>
              <a:t>          Arkansas </a:t>
            </a:r>
            <a:r>
              <a:rPr lang="en-US" sz="2000" dirty="0"/>
              <a:t>Dept. of Higher Education, Little Rock </a:t>
            </a:r>
            <a:endParaRPr lang="en-US" sz="1600" dirty="0"/>
          </a:p>
          <a:p>
            <a:pPr marL="0" indent="0">
              <a:buNone/>
            </a:pPr>
            <a:r>
              <a:rPr lang="en-US" sz="1600" dirty="0"/>
              <a:t>						</a:t>
            </a:r>
          </a:p>
          <a:p>
            <a:pPr marL="0" indent="0">
              <a:buNone/>
            </a:pPr>
            <a:r>
              <a:rPr lang="en-US" dirty="0"/>
              <a:t>		</a:t>
            </a:r>
          </a:p>
          <a:p>
            <a:pPr>
              <a:buNone/>
            </a:pPr>
            <a:endParaRPr lang="en-US" sz="2400" dirty="0" smtClean="0"/>
          </a:p>
          <a:p>
            <a:pPr>
              <a:buNone/>
            </a:pPr>
            <a:endParaRPr lang="en-US" sz="2400" dirty="0" smtClean="0"/>
          </a:p>
          <a:p>
            <a:endParaRPr lang="en-US" sz="2400" dirty="0" smtClean="0"/>
          </a:p>
          <a:p>
            <a:pPr>
              <a:buNone/>
            </a:pPr>
            <a:endParaRPr lang="en-US" sz="2400" dirty="0" smtClean="0"/>
          </a:p>
          <a:p>
            <a:endParaRPr lang="en-US" sz="2400" dirty="0" smtClean="0"/>
          </a:p>
        </p:txBody>
      </p:sp>
    </p:spTree>
    <p:extLst>
      <p:ext uri="{BB962C8B-B14F-4D97-AF65-F5344CB8AC3E}">
        <p14:creationId xmlns:p14="http://schemas.microsoft.com/office/powerpoint/2010/main" val="2297533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
        <p:nvSpPr>
          <p:cNvPr id="11" name="AutoShape 2"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AutoShape 4" descr="data:image/jpeg;base64,/9j/4AAQSkZJRgABAQAAAQABAAD/2wCEAAkGBxQTEhUUExQWFhUXFRgaGBYYFxsbGBYaIxccGhgaIBoYHykmGBwlHR0fIT0hJiouLi4yGCszODQtOCgtLisBCgoKDg0OGxAQFy8gHx83NC83LDQsLi8sLC8sNywsOCw3LDQsLDcsLDcsLCw1LCwsLCstLCssLCwyLCwsLCwsN//AABEIAFAA4AMBIgACEQEDEQH/xAAcAAEAAgMBAQEAAAAAAAAAAAAABQYBBAcDAgj/xABDEAACAQMCAwQHAwkGBwEAAAABAgMABBESIQUTMQZBUWEHFiJTgZTSI3GRCBQyQlJykqGyMzVDYnTBJWNzgpOz8BX/xAAYAQEBAQEBAAAAAAAAAAAAAAAAAQIDBP/EACERAQACAgICAgMAAAAAAAAAAAABEQJRAxIhMTNBBCIy/9oADAMBAAIRAxEAPwDuNKUoFKUoFKUoFKUoGaxmviVcggEjIIyOo864l6Tfz7hnIMfEbiQS6wdekEFdP7I6HP8AKpM03hh3mrdwzWa5T6I1uryMXc19O2iZl5J06HAUdTjPf/Kuq0ibTPHrNGaZqhekThVykNxdwX08Rjj1CFdPL2692Rmtn0a2U35vHczXc05nhU8t9OhCTnbAznupfk6/r2tdM1nNQHEeNSc821tGskqx8yQu5WOMEkRglQSWcg4GNgpJ7s/PaDjrWlhJczIqSLHnQG1DmEYChsDUNXfiqlSsOaVwj0IcUaXiEpuJJJJTCSjO5OPaGvAJ8MfhXdhUiba5MOmVSzSlKrBSlKBSlKBSlKBSlKBSlKBSlKBSlKBSlKBXIPyhx9jaH/mSf0rXX65B+UOfsLT/AKsn9IrOXp14PkhKegP+7n/1D/0rXSq5r6A/7uf/AFL/ANK10qrj6Tl/uVe7czA2ksPWS4VookHV3KnAHkBuT3AZqG7NcUkslteH3UIVzCVhkSQOkrIMsu6jQ2D5ivfXzOO6W6QWOU++STDn78KBXz2nhM3FOGxL/g864kP7K6RGn3ZYn+GiR6pr9grqSW74hK0LAPcBCxZSEEcYATbc7sxyNt6x2yiF9f2vDzvCga4uR4j9GJD95JPwrY9GUoWxknY4ElzdSk92nmsc/dgVCej3tHalrq9uLiKOW6m9lGcBkhTKxqR3Z3NLarzMx9OV8GuG4XxVdf8AgTlHPihOkn+Eg1+pFNfnL0ytbyXizW8scolj9vQwOGXbfHiCPwrsXow41+dcOgcnLoOW/wC8u38xg/Gs4+JmHX8iO2OOa20rArNbeUpSlApSlApSlApSlApSlApSlApSlApSlArkf5Q0JNtasOgmYH7ymR/Sa65UJ2v7PpfWslu5xq3VsZKMN1b4GpMXDfHl1yiVE/J8vAbOePvS4zjyZBg/ip/Cuq1+deF2PE+BXJl/N2ljI0voBaOReo9pQShHiRXQLX0wQuMLZXjP+wkYb+YP+1SJqKdOTjmZ7Y+YlJekqJLeF+Io7RXMMZVHXHt6iMRspBDDPxrd4fGLOwkupt52t+ZPI36TMEJA8gCcBRsM1DW3Crvic8Ut9ELa1hbXHa6tTyv+q0h7gPDzqxz9m4UaSbEsuWMvJMjMhkG4KoxxnbYdM1YYnxERai9oBJacFs+Hrtc3QSHT3jVgyE+Q1AfGrradg+Hoir+awsVUDUUBLYGMnzNc/wCJ3l7PxW3vG4bc8mBSEjIXXkg5brjOcfhXVOBcSa4i1vBJAdRHLlxq27/ZJGKR7XO4iFE9J/Yi2HD5Xt4I45IsSZRQCVH6Q28qrHoA4zonntWO0qiRB/nXZvxUj+GutdqeIGKHAtpbkSZRkiC5ClTknURt3fGuAcB7M8TtLmOeKzmJjfIBA9odCpIPeu1Zy927cU9+OcZl+mVrNRXZ7ij3EZeS3ltyGI0S41HYHI0npvj4VKA1t5GaUpQKUpQKUpQKUpQRfEuNpBLBE4ctOxVCq5GoDUQTnb2QT8K1uNdp47bmcxJMRxiRmVMqEzgnOd8HuqP7ZELc8MdjhVvGBY9AWt5VXJ7stgfecU7STjXcYYfZ20YY5HskykgH4DOKCam4ygWJ1DSJMQEaMahuMqTvsD41G2/bOFzGAko5k7wKTHgc1c6lJztjSfv0molojZXUVtgm2uLgPbkDaGQankhPgpGXXwww8K07eyabh17ysGWO+uZYt/8AEjnLqMjxxj40Fo4z2qitmcSJLhFRmZU1KAxKr0O+SCMeVfF92tjhjkklhuI0jAZiYj0JxkYO+D3edVntJdC44Rc3YyouOWykgZWMMoTr8W/7q2vSBEU4ffarkylokIRtA5YVsFgEA2OR+FBYYu1EBEudSPEUDxOhEgL7R4X9bUdgRsT91Yl7TKhiEkMyNLLylBT9fGoZIJABGTn/ACmq3b2CXE97FdSaLstCFdMJ9mrM9rJErE5OrVnOfaXwxXldXk5lgguWSRoOIwqJkGkSBoZGGV/VkHeAe8HvoLEe2UWrTybnVoMgHJbJjBxqx1xnu679K9Ye1cLRTShZcQSCORTGdYbAONHU/pD8a8pT/wAXT/Qv/wC9aj7y1C8YjAOFnt2lkTuaSF1ETffiQ5/dHhQWW/4msWjUCXfZI1GXYgZOB5d56CoyXthbokjPzFMTKskZjPMQtshKjOVY7BhkVr3koTi8Jk2ElnIkRPTWJVZ1H+Yrg479PlVd9IShprhk20WkKSMO5mulaIb7EgBmx4HzoL5Y8TEjsgSVCoB9uNlBBONmOxPlWbfiscks0Kkl4AhcAdNQJUDxOAa84o2gEss05kQLq9pVUIFBLY04zn/aqlwUzQ38EsyRoL2FkYq5JMqnmxhsge1oZwAM/omgsPDe1tvMyqhcGQOY9UbLzNJw4UsNyPDrX3D2ngaGOZeYUlk5afZtqL5xjT1AyDv3YPhVK7Jt9tZLORytd01sVGBzxI6sjknduWxKgYz7XhWex1+bZopLpkNvIs6wONhA6yOzoxJ3aRRnVt/Z4oOgQ8VjeaaFTmSFUZwB0DhiuPEnSa1rbtLBJatdIzNEobVhTrUqcMCnUMPCqzwdpYr63nmREW8ikQlWJLPnnQhsqMHQXGAT0rQ4pGbS1a7jGYZ4SlyqjOlvaEc/XuzpbxBB/VoLz/8AtrzBGEkb2grMEJRGIyAx7jjr4ZrYj4nGZ2twftUjWRl8FYkL/NTVav1ks5hcQSq8E9xGk0DY9l2YRtJG4PskdWQj9UnbetK3mlW8trtlQRXBmi1hsllfD25YEAKAI8dTvJQWyw42kz6UWQqQxWTQeW2Dg4b/AOz3dKxdcbRJOWFkdgVD6ELBNX6OojpmoHg0UllPDbJKJrSZZDCDjmQaQHwGG0sWGxnYjbrmnaBJbWSS+tpVZCyC4tmGQ5BCZRgcpLgj2SCGwOlBLRdqrdoROC/LMpjyY2BVwSrBl6qAQck+FfLdqohu0c4GnUDyXIZMZ17A4H34NQrcNjbiF5DI32DwLMUOwEkgaF2z3eyg+JJrNtLcQi5sp5BOq2bSRTadMgXDJokA2LbbMMZwdqCX9cbfSr4m0sYwp5L+1rGY8bb5r1PaeENGriWMyS8pdcTqC+nUFyRjcZ36d1V/iSk8O4aFbSeZY4bAOP0e49a9u1HBHmiWB5+ZK0rNG+FUxOIi0Ow22Zc0FnvOLRxSxQsftJtXLUAknSAWO3QDI3863ga5xw3iH53c8Pu2QqXaWMAjBXTD9qP/ACZ/gFdHFB4XtokqNHKiujDDKwBUjzB61rRcEt1iMIgjEROTHpGk+ZHf8a+OOcEjulVZGlUK2QYpXjOcY3KEZHlUN6g2/vrz5yf6qLFLRyRgDAwMY26Y6Y8K8bLh8UWeVGkeo5bSoGT4nHU1XfUG399e/OT/AFVn1Bt/fXnzk31UWo2sE/DYnjETxI0YxhCoKjHTbptWqvZu0AYC2hwwAYctfaAOQDtvvUR6gW/vr35yf6qeoFv769+cn+qhUbTV5wG2lCiSCJ9A0rqQEqPAHuG1DwC20InIi0IxZF0DCt3sPA+dQvqBb++vfnJ/qp6gW/vr35yf6qhUbWBuFwmUTGJOaOkmka/xr6k4dE0iymNDIowrlRqUeAPdVd9QLf31785P9VPUG399efOT/VVKjaxcR4dFOmiaNZEyDpYZAIOQR4EeNeD8CtzFyWgjMWdWgqCpPiQep8zUL6hW/vr35yb6qeoNv769+cm+qoVG1jmsY3jMTIrRldJQjKkeGPCvCfg0DiMPCjCL+zBUHR+74dKg/UK399efOTfVT1Bt/fXnzk31UKjaaXgNsI+VyI+Xq16NA0hv2sePnWBwG25Rh5EfKJyY9A0E+Onpmob1Dt/fXnzk31Vj1Ct/fXnzk31UsrHadl4NAyxq0KERf2YKjCfu+Fettw2KOPlJGix7+wFGnfrtVd9Q7f31585N9VZPYK399efOTfVQrHaYPZ625jSciPW+dTaRk5Gk/EjbNfb8EtzGkRhjMcZyiFRpQ9xA7qg/UG399efNzfVWfUG399efOTfVSyo2muG8Dt7ckwwpGSMEqMbZzgeAzvgbVhuA25m55hTm5B143yBgHzYDv61C+oNv768+cn+qnqDb++vPnJvqoVG07NwaB3Z2hRndCjsVGWQ9VJ7x5V523Z+2jjeJYUCSfprjZ8DABz1AG2KhvUG399efOTfVT1Bt/fXnzk31UKjaZl7P2zRrE0EZjQ5RCo0qfEDur4tuzVpGQUt4lKvrBCAEPp06s+OnbPhUV6g2/vrz5yb6qx6hW/vrz5ub6qFRtPTcIgZo3aJC0ZJQ6RlCTkkeGTW8KrNn2KgjkWRZbolCCA11Myk+alsEeVWYVUmv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5" name="Rectangle 14"/>
          <p:cNvSpPr/>
          <p:nvPr/>
        </p:nvSpPr>
        <p:spPr>
          <a:xfrm>
            <a:off x="6187736" y="5104660"/>
            <a:ext cx="2956264" cy="1753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Subtitle 2"/>
          <p:cNvSpPr txBox="1">
            <a:spLocks/>
          </p:cNvSpPr>
          <p:nvPr/>
        </p:nvSpPr>
        <p:spPr>
          <a:xfrm>
            <a:off x="381000" y="1752600"/>
            <a:ext cx="8001000" cy="1447800"/>
          </a:xfrm>
          <a:prstGeom prst="rect">
            <a:avLst/>
          </a:prstGeom>
        </p:spPr>
        <p:txBody>
          <a:bodyPr vert="horz" lIns="91440" tIns="45720" rIns="91440" bIns="45720" rtlCol="0" anchor="b">
            <a:normAutofit fontScale="32500" lnSpcReduction="20000"/>
          </a:bodyPr>
          <a:lstStyle>
            <a:lvl1pPr marL="0" indent="0" algn="l" defTabSz="914400" rtl="0" eaLnBrk="1" latinLnBrk="0" hangingPunct="1">
              <a:spcBef>
                <a:spcPct val="20000"/>
              </a:spcBef>
              <a:buFont typeface="Arial" pitchFamily="34" charset="0"/>
              <a:buNone/>
              <a:defRPr sz="2400" kern="1200" baseline="0">
                <a:solidFill>
                  <a:schemeClr val="accent2"/>
                </a:solidFill>
                <a:latin typeface="Times New Roman" pitchFamily="18" charset="0"/>
                <a:ea typeface="+mn-ea"/>
                <a:cs typeface="Times New Roman" pitchFamily="18" charset="0"/>
              </a:defRPr>
            </a:lvl1pPr>
            <a:lvl2pPr marL="457200" indent="0" algn="l" defTabSz="914400" rtl="0" eaLnBrk="1" latinLnBrk="0" hangingPunct="1">
              <a:spcBef>
                <a:spcPct val="20000"/>
              </a:spcBef>
              <a:buFont typeface="Arial" pitchFamily="34" charset="0"/>
              <a:buNone/>
              <a:defRPr sz="1800" kern="1200" baseline="0">
                <a:solidFill>
                  <a:schemeClr val="tx1">
                    <a:tint val="75000"/>
                  </a:schemeClr>
                </a:solidFill>
                <a:latin typeface="Times New Roman" pitchFamily="18" charset="0"/>
                <a:ea typeface="+mn-ea"/>
                <a:cs typeface="Times New Roman" pitchFamily="18" charset="0"/>
              </a:defRPr>
            </a:lvl2pPr>
            <a:lvl3pPr marL="914400" indent="0" algn="l" defTabSz="914400" rtl="0" eaLnBrk="1" latinLnBrk="0" hangingPunct="1">
              <a:spcBef>
                <a:spcPct val="20000"/>
              </a:spcBef>
              <a:buFont typeface="Arial" pitchFamily="34" charset="0"/>
              <a:buNone/>
              <a:defRPr sz="1600" kern="1200" baseline="0">
                <a:solidFill>
                  <a:schemeClr val="tx1">
                    <a:tint val="75000"/>
                  </a:schemeClr>
                </a:solidFill>
                <a:latin typeface="Calibri" pitchFamily="34" charset="0"/>
                <a:ea typeface="+mn-ea"/>
                <a:cs typeface="Calibri" pitchFamily="34" charset="0"/>
              </a:defRPr>
            </a:lvl3pPr>
            <a:lvl4pPr marL="1371600" indent="0" algn="l" defTabSz="914400" rtl="0" eaLnBrk="1" latinLnBrk="0" hangingPunct="1">
              <a:spcBef>
                <a:spcPct val="20000"/>
              </a:spcBef>
              <a:buFont typeface="Arial" pitchFamily="34" charset="0"/>
              <a:buNone/>
              <a:defRPr sz="1400" kern="1200" baseline="0">
                <a:solidFill>
                  <a:schemeClr val="tx1">
                    <a:tint val="75000"/>
                  </a:schemeClr>
                </a:solidFill>
                <a:latin typeface="Calibri" pitchFamily="34" charset="0"/>
                <a:ea typeface="+mn-ea"/>
                <a:cs typeface="Calibri" pitchFamily="34" charset="0"/>
              </a:defRPr>
            </a:lvl4pPr>
            <a:lvl5pPr marL="1828800" indent="0" algn="l" defTabSz="914400" rtl="0" eaLnBrk="1" latinLnBrk="0" hangingPunct="1">
              <a:spcBef>
                <a:spcPct val="20000"/>
              </a:spcBef>
              <a:buFont typeface="Arial" pitchFamily="34" charset="0"/>
              <a:buNone/>
              <a:defRPr sz="1400" kern="1200" baseline="0">
                <a:solidFill>
                  <a:schemeClr val="tx1">
                    <a:tint val="75000"/>
                  </a:schemeClr>
                </a:solidFill>
                <a:latin typeface="Calibri" pitchFamily="34" charset="0"/>
                <a:ea typeface="+mn-ea"/>
                <a:cs typeface="Calibr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0" i="0" u="none" strike="noStrike" kern="1200" cap="none" spc="0" normalizeH="0" baseline="0" noProof="0" dirty="0" smtClean="0">
                <a:ln>
                  <a:noFill/>
                </a:ln>
                <a:solidFill>
                  <a:srgbClr val="C0504D"/>
                </a:solidFill>
                <a:effectLst/>
                <a:uLnTx/>
                <a:uFillTx/>
                <a:latin typeface="Times New Roman" pitchFamily="18" charset="0"/>
                <a:ea typeface="+mn-ea"/>
                <a:cs typeface="Times New Roman" pitchFamily="18" charset="0"/>
              </a:rPr>
              <a:t>DR. MARIA MARKHAM</a:t>
            </a:r>
            <a:endParaRPr kumimoji="0" lang="en-US" sz="9600" b="0" i="0" u="none" strike="noStrike" kern="1200" cap="none" spc="0" normalizeH="0" baseline="0" noProof="0" dirty="0">
              <a:ln>
                <a:noFill/>
              </a:ln>
              <a:solidFill>
                <a:srgbClr val="C0504D"/>
              </a:solidFill>
              <a:effectLst/>
              <a:uLnTx/>
              <a:uFillTx/>
              <a:latin typeface="Times New Roman" pitchFamily="18" charset="0"/>
              <a:ea typeface="+mn-ea"/>
              <a:cs typeface="Times New Roman" pitchFamily="18" charset="0"/>
            </a:endParaRPr>
          </a:p>
        </p:txBody>
      </p:sp>
      <p:sp>
        <p:nvSpPr>
          <p:cNvPr id="21" name="Title 1"/>
          <p:cNvSpPr txBox="1">
            <a:spLocks/>
          </p:cNvSpPr>
          <p:nvPr/>
        </p:nvSpPr>
        <p:spPr>
          <a:xfrm>
            <a:off x="352425" y="3238729"/>
            <a:ext cx="8534400" cy="1981200"/>
          </a:xfrm>
          <a:prstGeom prst="rect">
            <a:avLst/>
          </a:prstGeom>
        </p:spPr>
        <p:txBody>
          <a:bodyPr vert="horz" lIns="91440" tIns="45720" rIns="91440" bIns="45720" rtlCol="0" anchor="t">
            <a:noAutofit/>
          </a:bodyPr>
          <a:lstStyle>
            <a:lvl1pPr algn="l" defTabSz="914400" rtl="0" eaLnBrk="1" latinLnBrk="0" hangingPunct="1">
              <a:spcBef>
                <a:spcPct val="0"/>
              </a:spcBef>
              <a:buNone/>
              <a:defRPr sz="4800" b="1" kern="1200" cap="all">
                <a:solidFill>
                  <a:schemeClr val="tx1"/>
                </a:solidFill>
                <a:latin typeface="Times New Roman" pitchFamily="18" charset="0"/>
                <a:ea typeface="+mj-ea"/>
                <a:cs typeface="Times New Roman"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Agenda item no. </a:t>
            </a:r>
            <a:r>
              <a:rPr kumimoji="0" lang="en-US" sz="2800" b="1" i="0" u="none" strike="noStrike" kern="1200" cap="all" spc="0" normalizeH="0" baseline="0" noProof="0" dirty="0">
                <a:ln>
                  <a:noFill/>
                </a:ln>
                <a:solidFill>
                  <a:sysClr val="windowText" lastClr="000000"/>
                </a:solidFill>
                <a:effectLst/>
                <a:uLnTx/>
                <a:uFillTx/>
                <a:latin typeface="Times New Roman" pitchFamily="18" charset="0"/>
                <a:ea typeface="+mj-ea"/>
                <a:cs typeface="Times New Roman" pitchFamily="18" charset="0"/>
              </a:rPr>
              <a:t>4</a:t>
            </a: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REPORT OF THE DIRECTOR</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r>
            <a:br>
              <a:rPr kumimoji="0" lang="en-US" sz="2800" b="1" i="0" u="none" strike="noStrike" kern="1200" cap="all" spc="0" normalizeH="0" baseline="0" noProof="0" dirty="0" smtClean="0">
                <a:ln>
                  <a:noFill/>
                </a:ln>
                <a:solidFill>
                  <a:sysClr val="windowText" lastClr="000000"/>
                </a:solidFill>
                <a:effectLst/>
                <a:uLnTx/>
                <a:uFillTx/>
                <a:latin typeface="Times New Roman" pitchFamily="18" charset="0"/>
                <a:ea typeface="+mj-ea"/>
                <a:cs typeface="Times New Roman" pitchFamily="18" charset="0"/>
              </a:rPr>
            </a:br>
            <a:endParaRPr kumimoji="0" lang="en-US" sz="2800" b="1" i="0" u="none" strike="noStrike" kern="1200" cap="all" spc="0" normalizeH="0" baseline="0" noProof="0" dirty="0">
              <a:ln>
                <a:noFill/>
              </a:ln>
              <a:solidFill>
                <a:sysClr val="windowText" lastClr="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556337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8083"/>
            <a:ext cx="9144000" cy="857250"/>
          </a:xfrm>
          <a:solidFill>
            <a:srgbClr val="C00000"/>
          </a:solidFill>
          <a:ln>
            <a:solidFill>
              <a:srgbClr val="C00000"/>
            </a:solidFill>
          </a:ln>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ADHE </a:t>
            </a:r>
            <a:r>
              <a:rPr lang="en-US" dirty="0" smtClean="0">
                <a:solidFill>
                  <a:schemeClr val="bg1"/>
                </a:solidFill>
                <a:latin typeface="Times New Roman" panose="02020603050405020304" pitchFamily="18" charset="0"/>
                <a:cs typeface="Times New Roman" panose="02020603050405020304" pitchFamily="18" charset="0"/>
              </a:rPr>
              <a:t>Staffing</a:t>
            </a:r>
            <a:endParaRPr lang="en-US" dirty="0">
              <a:solidFill>
                <a:schemeClr val="bg1"/>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6392054" y="5486400"/>
            <a:ext cx="2620328" cy="1254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2" name="TextBox 1"/>
          <p:cNvSpPr txBox="1"/>
          <p:nvPr/>
        </p:nvSpPr>
        <p:spPr>
          <a:xfrm>
            <a:off x="2653977" y="4648200"/>
            <a:ext cx="5383655"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TextBox 5"/>
          <p:cNvSpPr txBox="1"/>
          <p:nvPr/>
        </p:nvSpPr>
        <p:spPr>
          <a:xfrm>
            <a:off x="2763373" y="4694366"/>
            <a:ext cx="5274259" cy="923330"/>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800" b="1" i="0" u="none" strike="noStrike" kern="1200" cap="none" spc="0" normalizeH="0" baseline="0" noProof="0" dirty="0" smtClean="0">
                <a:ln>
                  <a:noFill/>
                </a:ln>
                <a:solidFill>
                  <a:prstClr val="black"/>
                </a:solidFill>
                <a:effectLst/>
                <a:uLnTx/>
                <a:uFillTx/>
                <a:latin typeface="Georgia"/>
                <a:ea typeface="+mn-ea"/>
                <a:cs typeface="+mn-cs"/>
              </a:rPr>
              <a:t>Willie Murdock</a:t>
            </a:r>
            <a:endParaRPr kumimoji="0" lang="en-US" sz="18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smtClean="0">
                <a:ln>
                  <a:noFill/>
                </a:ln>
                <a:solidFill>
                  <a:prstClr val="black"/>
                </a:solidFill>
                <a:effectLst/>
                <a:uLnTx/>
                <a:uFillTx/>
                <a:latin typeface="Georgia"/>
                <a:ea typeface="+mn-ea"/>
                <a:cs typeface="+mn-cs"/>
              </a:rPr>
              <a:t>Career Pathways Initiative Director </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200" b="0" i="0" u="none" strike="noStrike" kern="1200" cap="none" spc="0" normalizeH="0" baseline="0" noProof="0" dirty="0">
                <a:ln>
                  <a:noFill/>
                </a:ln>
                <a:solidFill>
                  <a:prstClr val="black"/>
                </a:solidFill>
                <a:effectLst/>
                <a:uLnTx/>
                <a:uFillTx/>
                <a:latin typeface="Georgia"/>
                <a:ea typeface="+mn-ea"/>
                <a:cs typeface="+mn-cs"/>
              </a:rPr>
              <a:t>Began </a:t>
            </a:r>
            <a:r>
              <a:rPr kumimoji="0" lang="en-US" sz="1200" b="0" i="0" u="none" strike="noStrike" kern="1200" cap="none" spc="0" normalizeH="0" baseline="0" noProof="0" dirty="0" smtClean="0">
                <a:ln>
                  <a:noFill/>
                </a:ln>
                <a:solidFill>
                  <a:prstClr val="black"/>
                </a:solidFill>
                <a:effectLst/>
                <a:uLnTx/>
                <a:uFillTx/>
                <a:latin typeface="Georgia"/>
                <a:ea typeface="+mn-ea"/>
                <a:cs typeface="+mn-cs"/>
              </a:rPr>
              <a:t>August 28, </a:t>
            </a:r>
            <a:r>
              <a:rPr kumimoji="0" lang="en-US" sz="1200" b="0" i="0" u="none" strike="noStrike" kern="1200" cap="none" spc="0" normalizeH="0" baseline="0" noProof="0" dirty="0">
                <a:ln>
                  <a:noFill/>
                </a:ln>
                <a:solidFill>
                  <a:prstClr val="black"/>
                </a:solidFill>
                <a:effectLst/>
                <a:uLnTx/>
                <a:uFillTx/>
                <a:latin typeface="Georgia"/>
                <a:ea typeface="+mn-ea"/>
                <a:cs typeface="+mn-cs"/>
              </a:rPr>
              <a:t>2017</a:t>
            </a:r>
          </a:p>
        </p:txBody>
      </p:sp>
      <p:sp>
        <p:nvSpPr>
          <p:cNvPr id="10" name="TextBox 9"/>
          <p:cNvSpPr txBox="1"/>
          <p:nvPr/>
        </p:nvSpPr>
        <p:spPr>
          <a:xfrm>
            <a:off x="2895046" y="2097168"/>
            <a:ext cx="5274259" cy="830997"/>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800" b="1" i="0" u="none" strike="noStrike" kern="1200" cap="none" spc="0" normalizeH="0" baseline="0" noProof="0" dirty="0" smtClean="0">
                <a:ln>
                  <a:noFill/>
                </a:ln>
                <a:solidFill>
                  <a:prstClr val="black"/>
                </a:solidFill>
                <a:effectLst/>
                <a:uLnTx/>
                <a:uFillTx/>
                <a:latin typeface="Georgia"/>
                <a:ea typeface="+mn-ea"/>
                <a:cs typeface="+mn-cs"/>
              </a:rPr>
              <a:t>Kevin Lewis</a:t>
            </a:r>
            <a:endParaRPr kumimoji="0" lang="en-US" sz="18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smtClean="0">
                <a:ln>
                  <a:noFill/>
                </a:ln>
                <a:solidFill>
                  <a:prstClr val="black"/>
                </a:solidFill>
                <a:effectLst/>
                <a:uLnTx/>
                <a:uFillTx/>
                <a:latin typeface="Georgia"/>
                <a:ea typeface="+mn-ea"/>
                <a:cs typeface="+mn-cs"/>
              </a:rPr>
              <a:t>   Career </a:t>
            </a:r>
            <a:r>
              <a:rPr kumimoji="0" lang="en-US" sz="1800" b="0" i="0" u="none" strike="noStrike" kern="1200" cap="none" spc="0" normalizeH="0" baseline="0" noProof="0" dirty="0">
                <a:ln>
                  <a:noFill/>
                </a:ln>
                <a:solidFill>
                  <a:prstClr val="black"/>
                </a:solidFill>
                <a:effectLst/>
                <a:uLnTx/>
                <a:uFillTx/>
                <a:latin typeface="Georgia"/>
                <a:ea typeface="+mn-ea"/>
                <a:cs typeface="+mn-cs"/>
              </a:rPr>
              <a:t>Pathways </a:t>
            </a:r>
            <a:r>
              <a:rPr kumimoji="0" lang="en-US" sz="1800" b="0" i="0" u="none" strike="noStrike" kern="1200" cap="none" spc="0" normalizeH="0" baseline="0" noProof="0" dirty="0" smtClean="0">
                <a:ln>
                  <a:noFill/>
                </a:ln>
                <a:solidFill>
                  <a:prstClr val="black"/>
                </a:solidFill>
                <a:effectLst/>
                <a:uLnTx/>
                <a:uFillTx/>
                <a:latin typeface="Georgia"/>
                <a:ea typeface="+mn-ea"/>
                <a:cs typeface="+mn-cs"/>
              </a:rPr>
              <a:t>Initiative Program Specialist</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Georgia"/>
                <a:ea typeface="+mn-ea"/>
                <a:cs typeface="+mn-cs"/>
              </a:rPr>
              <a:t>Began August 14, </a:t>
            </a:r>
            <a:r>
              <a:rPr kumimoji="0" lang="en-US" sz="1200" b="0" i="0" u="none" strike="noStrike" kern="1200" cap="none" spc="0" normalizeH="0" baseline="0" noProof="0" dirty="0">
                <a:ln>
                  <a:noFill/>
                </a:ln>
                <a:solidFill>
                  <a:prstClr val="black"/>
                </a:solidFill>
                <a:effectLst/>
                <a:uLnTx/>
                <a:uFillTx/>
                <a:latin typeface="Georgia"/>
                <a:ea typeface="+mn-ea"/>
                <a:cs typeface="+mn-cs"/>
              </a:rPr>
              <a:t>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343" y="1445866"/>
            <a:ext cx="1276350" cy="1905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343" y="4020725"/>
            <a:ext cx="1276350" cy="1905000"/>
          </a:xfrm>
          <a:prstGeom prst="rect">
            <a:avLst/>
          </a:prstGeom>
        </p:spPr>
      </p:pic>
    </p:spTree>
    <p:extLst>
      <p:ext uri="{BB962C8B-B14F-4D97-AF65-F5344CB8AC3E}">
        <p14:creationId xmlns:p14="http://schemas.microsoft.com/office/powerpoint/2010/main" val="183900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Summary of </a:t>
            </a:r>
            <a:r>
              <a:rPr lang="en-US" dirty="0" smtClean="0"/>
              <a:t>Recommendations</a:t>
            </a:r>
            <a:endParaRPr lang="en-US" dirty="0"/>
          </a:p>
        </p:txBody>
      </p:sp>
      <p:sp>
        <p:nvSpPr>
          <p:cNvPr id="5" name="Content Placeholder 4"/>
          <p:cNvSpPr>
            <a:spLocks noGrp="1"/>
          </p:cNvSpPr>
          <p:nvPr>
            <p:ph sz="half" idx="10"/>
          </p:nvPr>
        </p:nvSpPr>
        <p:spPr>
          <a:xfrm>
            <a:off x="228600" y="1828800"/>
            <a:ext cx="8458200" cy="4495800"/>
          </a:xfrm>
        </p:spPr>
        <p:txBody>
          <a:bodyPr/>
          <a:lstStyle/>
          <a:p>
            <a:pPr>
              <a:tabLst>
                <a:tab pos="168275" algn="l"/>
              </a:tabLst>
            </a:pPr>
            <a:r>
              <a:rPr lang="en-US" dirty="0" smtClean="0">
                <a:latin typeface="Times New Roman" pitchFamily="18" charset="0"/>
                <a:cs typeface="Times New Roman" pitchFamily="18" charset="0"/>
              </a:rPr>
              <a:t>Line-item maximum salary increases were considered </a:t>
            </a:r>
            <a:r>
              <a:rPr lang="en-US" dirty="0" smtClean="0"/>
              <a:t>for </a:t>
            </a:r>
            <a:r>
              <a:rPr lang="en-US" dirty="0" smtClean="0">
                <a:latin typeface="Times New Roman" pitchFamily="18" charset="0"/>
                <a:cs typeface="Times New Roman" pitchFamily="18" charset="0"/>
              </a:rPr>
              <a:t>the fiscal year, and all line-item maximums were adjusted by 1.4 percent per year for the bienniu</a:t>
            </a:r>
            <a:r>
              <a:rPr lang="en-US" dirty="0"/>
              <a:t>m</a:t>
            </a:r>
            <a:r>
              <a:rPr lang="en-US" dirty="0" smtClean="0">
                <a:latin typeface="Times New Roman" pitchFamily="18" charset="0"/>
                <a:cs typeface="Times New Roman" pitchFamily="18" charset="0"/>
              </a:rPr>
              <a:t>.</a:t>
            </a:r>
          </a:p>
          <a:p>
            <a:pPr marL="0" indent="0">
              <a:buNone/>
              <a:tabLst>
                <a:tab pos="168275" algn="l"/>
              </a:tabLst>
            </a:pPr>
            <a:endParaRPr lang="en-US" dirty="0">
              <a:latin typeface="Times New Roman" pitchFamily="18" charset="0"/>
              <a:cs typeface="Times New Roman" pitchFamily="18" charset="0"/>
            </a:endParaRPr>
          </a:p>
          <a:p>
            <a:pPr>
              <a:tabLst>
                <a:tab pos="168275" algn="l"/>
              </a:tabLst>
            </a:pPr>
            <a:r>
              <a:rPr lang="en-US" kern="0" dirty="0">
                <a:solidFill>
                  <a:srgbClr val="000000"/>
                </a:solidFill>
                <a:latin typeface="Times New Roman" pitchFamily="18" charset="0"/>
                <a:cs typeface="Times New Roman" pitchFamily="18" charset="0"/>
              </a:rPr>
              <a:t>Salary recommendations for new positions were based on salaries for similar positions previously established at comparable institutions.</a:t>
            </a:r>
          </a:p>
          <a:p>
            <a:pPr marL="0" indent="0">
              <a:buNone/>
              <a:tabLst>
                <a:tab pos="168275" algn="l"/>
              </a:tabLst>
            </a:pPr>
            <a:endParaRPr lang="en-US" dirty="0" smtClean="0">
              <a:latin typeface="Times New Roman" pitchFamily="18" charset="0"/>
              <a:cs typeface="Times New Roman" pitchFamily="18" charset="0"/>
            </a:endParaRPr>
          </a:p>
          <a:p>
            <a:pPr marL="0" indent="0">
              <a:buNone/>
              <a:tabLst>
                <a:tab pos="168275" algn="l"/>
              </a:tabLst>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40617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8083"/>
            <a:ext cx="9144000" cy="857250"/>
          </a:xfrm>
          <a:solidFill>
            <a:srgbClr val="002060"/>
          </a:solidFill>
          <a:ln>
            <a:solidFill>
              <a:srgbClr val="002060"/>
            </a:solidFill>
          </a:ln>
        </p:spPr>
        <p:txBody>
          <a:bodyPr>
            <a:normAutofit/>
          </a:bodyPr>
          <a:lstStyle/>
          <a:p>
            <a:pPr algn="ctr"/>
            <a:r>
              <a:rPr lang="en-US" sz="3600" dirty="0">
                <a:solidFill>
                  <a:schemeClr val="bg1"/>
                </a:solidFill>
              </a:rPr>
              <a:t>ADHE </a:t>
            </a:r>
            <a:r>
              <a:rPr lang="en-US" sz="3600" dirty="0" smtClean="0">
                <a:solidFill>
                  <a:schemeClr val="bg1"/>
                </a:solidFill>
              </a:rPr>
              <a:t>Staffing</a:t>
            </a:r>
            <a:endParaRPr lang="en-US" sz="3600" dirty="0">
              <a:solidFill>
                <a:schemeClr val="bg1"/>
              </a:solidFill>
              <a:effectLst>
                <a:outerShdw blurRad="50800" dist="38100" dir="5400000" algn="t" rotWithShape="0">
                  <a:prstClr val="black">
                    <a:alpha val="40000"/>
                  </a:prstClr>
                </a:outerShdw>
              </a:effectLst>
            </a:endParaRPr>
          </a:p>
        </p:txBody>
      </p:sp>
      <p:sp>
        <p:nvSpPr>
          <p:cNvPr id="7" name="Rectangle 6"/>
          <p:cNvSpPr/>
          <p:nvPr/>
        </p:nvSpPr>
        <p:spPr>
          <a:xfrm>
            <a:off x="6392054" y="5486400"/>
            <a:ext cx="2620328" cy="1254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pic>
        <p:nvPicPr>
          <p:cNvPr id="1026" name="Picture 2" descr="https://static.ark.org/eeuploads/adhe/directory/_directoryPhotos/Pa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538" y="4208678"/>
            <a:ext cx="1362075"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348183" y="2102994"/>
            <a:ext cx="5274259" cy="923330"/>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800" b="1" i="0" u="none" strike="noStrike" kern="1200" cap="none" spc="0" normalizeH="0" baseline="0" noProof="0" dirty="0" smtClean="0">
                <a:ln>
                  <a:noFill/>
                </a:ln>
                <a:solidFill>
                  <a:prstClr val="black"/>
                </a:solidFill>
                <a:effectLst/>
                <a:uLnTx/>
                <a:uFillTx/>
                <a:latin typeface="Georgia"/>
                <a:ea typeface="+mn-ea"/>
                <a:cs typeface="+mn-cs"/>
              </a:rPr>
              <a:t>Dr. Marla Strecker</a:t>
            </a:r>
            <a:endParaRPr kumimoji="0" lang="en-US" sz="18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smtClean="0">
                <a:ln>
                  <a:noFill/>
                </a:ln>
                <a:solidFill>
                  <a:prstClr val="black"/>
                </a:solidFill>
                <a:effectLst/>
                <a:uLnTx/>
                <a:uFillTx/>
                <a:latin typeface="Georgia"/>
                <a:ea typeface="+mn-ea"/>
                <a:cs typeface="+mn-cs"/>
              </a:rPr>
              <a:t>Senior Associate</a:t>
            </a:r>
            <a:r>
              <a:rPr kumimoji="0" lang="en-US" sz="1800" b="0" i="0" u="none" strike="noStrike" kern="1200" cap="none" spc="0" normalizeH="0" noProof="0" dirty="0" smtClean="0">
                <a:ln>
                  <a:noFill/>
                </a:ln>
                <a:solidFill>
                  <a:prstClr val="black"/>
                </a:solidFill>
                <a:effectLst/>
                <a:uLnTx/>
                <a:uFillTx/>
                <a:latin typeface="Georgia"/>
                <a:ea typeface="+mn-ea"/>
                <a:cs typeface="+mn-cs"/>
              </a:rPr>
              <a:t> Director for Academic Affairs</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200" b="0" i="0" u="none" strike="noStrike" kern="1200" cap="none" spc="0" normalizeH="0" baseline="0" noProof="0" dirty="0" smtClean="0">
                <a:ln>
                  <a:noFill/>
                </a:ln>
                <a:solidFill>
                  <a:prstClr val="black"/>
                </a:solidFill>
                <a:effectLst/>
                <a:uLnTx/>
                <a:uFillTx/>
                <a:latin typeface="Georgia"/>
                <a:ea typeface="+mn-ea"/>
                <a:cs typeface="+mn-cs"/>
              </a:rPr>
              <a:t>Last Day was August 31, </a:t>
            </a:r>
            <a:r>
              <a:rPr kumimoji="0" lang="en-US" sz="1200" b="0" i="0" u="none" strike="noStrike" kern="1200" cap="none" spc="0" normalizeH="0" baseline="0" noProof="0" dirty="0">
                <a:ln>
                  <a:noFill/>
                </a:ln>
                <a:solidFill>
                  <a:prstClr val="black"/>
                </a:solidFill>
                <a:effectLst/>
                <a:uLnTx/>
                <a:uFillTx/>
                <a:latin typeface="Georgia"/>
                <a:ea typeface="+mn-ea"/>
                <a:cs typeface="+mn-cs"/>
              </a:rPr>
              <a:t>2017</a:t>
            </a:r>
          </a:p>
        </p:txBody>
      </p:sp>
      <p:sp>
        <p:nvSpPr>
          <p:cNvPr id="8" name="TextBox 7"/>
          <p:cNvSpPr txBox="1"/>
          <p:nvPr/>
        </p:nvSpPr>
        <p:spPr>
          <a:xfrm>
            <a:off x="3431427" y="4837316"/>
            <a:ext cx="5274259" cy="923330"/>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800" b="1" i="0" u="none" strike="noStrike" kern="1200" cap="none" spc="0" normalizeH="0" baseline="0" noProof="0" dirty="0" smtClean="0">
                <a:ln>
                  <a:noFill/>
                </a:ln>
                <a:solidFill>
                  <a:prstClr val="black"/>
                </a:solidFill>
                <a:effectLst/>
                <a:uLnTx/>
                <a:uFillTx/>
                <a:latin typeface="Georgia"/>
                <a:ea typeface="+mn-ea"/>
                <a:cs typeface="+mn-cs"/>
              </a:rPr>
              <a:t>Paul Nations</a:t>
            </a:r>
            <a:endParaRPr kumimoji="0" lang="en-US" sz="18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smtClean="0">
                <a:ln>
                  <a:noFill/>
                </a:ln>
                <a:solidFill>
                  <a:prstClr val="black"/>
                </a:solidFill>
                <a:effectLst/>
                <a:uLnTx/>
                <a:uFillTx/>
                <a:latin typeface="Georgia"/>
                <a:ea typeface="+mn-ea"/>
                <a:cs typeface="+mn-cs"/>
              </a:rPr>
              <a:t>Systems Specialist for Research</a:t>
            </a:r>
            <a:r>
              <a:rPr kumimoji="0" lang="en-US" sz="1800" b="0" i="0" u="none" strike="noStrike" kern="1200" cap="none" spc="0" normalizeH="0" noProof="0" dirty="0" smtClean="0">
                <a:ln>
                  <a:noFill/>
                </a:ln>
                <a:solidFill>
                  <a:prstClr val="black"/>
                </a:solidFill>
                <a:effectLst/>
                <a:uLnTx/>
                <a:uFillTx/>
                <a:latin typeface="Georgia"/>
                <a:ea typeface="+mn-ea"/>
                <a:cs typeface="+mn-cs"/>
              </a:rPr>
              <a:t> and Analytics</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200" b="0" i="0" u="none" strike="noStrike" kern="1200" cap="none" spc="0" normalizeH="0" baseline="0" noProof="0" dirty="0" smtClean="0">
                <a:ln>
                  <a:noFill/>
                </a:ln>
                <a:solidFill>
                  <a:prstClr val="black"/>
                </a:solidFill>
                <a:effectLst/>
                <a:uLnTx/>
                <a:uFillTx/>
                <a:latin typeface="Georgia"/>
                <a:ea typeface="+mn-ea"/>
                <a:cs typeface="+mn-cs"/>
              </a:rPr>
              <a:t>Retired on September 29, </a:t>
            </a:r>
            <a:r>
              <a:rPr kumimoji="0" lang="en-US" sz="1200" b="0" i="0" u="none" strike="noStrike" kern="1200" cap="none" spc="0" normalizeH="0" baseline="0" noProof="0" dirty="0">
                <a:ln>
                  <a:noFill/>
                </a:ln>
                <a:solidFill>
                  <a:prstClr val="black"/>
                </a:solidFill>
                <a:effectLst/>
                <a:uLnTx/>
                <a:uFillTx/>
                <a:latin typeface="Georgia"/>
                <a:ea typeface="+mn-ea"/>
                <a:cs typeface="+mn-cs"/>
              </a:rPr>
              <a:t>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585" y="1430498"/>
            <a:ext cx="1367028" cy="2103120"/>
          </a:xfrm>
          <a:prstGeom prst="rect">
            <a:avLst/>
          </a:prstGeom>
        </p:spPr>
      </p:pic>
    </p:spTree>
    <p:extLst>
      <p:ext uri="{BB962C8B-B14F-4D97-AF65-F5344CB8AC3E}">
        <p14:creationId xmlns:p14="http://schemas.microsoft.com/office/powerpoint/2010/main" val="3612448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8083"/>
            <a:ext cx="9144000" cy="857250"/>
          </a:xfrm>
          <a:solidFill>
            <a:srgbClr val="002060"/>
          </a:solidFill>
          <a:ln>
            <a:solidFill>
              <a:srgbClr val="002060"/>
            </a:solidFill>
          </a:ln>
        </p:spPr>
        <p:txBody>
          <a:bodyPr vert="horz" lIns="91440" tIns="45720" rIns="91440" bIns="45720" rtlCol="0" anchor="ctr">
            <a:normAutofit/>
          </a:bodyPr>
          <a:lstStyle/>
          <a:p>
            <a:pPr algn="ctr"/>
            <a:r>
              <a:rPr lang="en-US" sz="3600" dirty="0">
                <a:solidFill>
                  <a:schemeClr val="bg1"/>
                </a:solidFill>
              </a:rPr>
              <a:t>ADHE Staffing</a:t>
            </a:r>
          </a:p>
        </p:txBody>
      </p:sp>
      <p:sp>
        <p:nvSpPr>
          <p:cNvPr id="7" name="Rectangle 6"/>
          <p:cNvSpPr/>
          <p:nvPr/>
        </p:nvSpPr>
        <p:spPr>
          <a:xfrm>
            <a:off x="6392054" y="5486400"/>
            <a:ext cx="2620328" cy="1254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Georgia"/>
              <a:ea typeface="+mn-ea"/>
              <a:cs typeface="+mn-cs"/>
            </a:endParaRPr>
          </a:p>
        </p:txBody>
      </p:sp>
      <p:sp>
        <p:nvSpPr>
          <p:cNvPr id="6" name="TextBox 5"/>
          <p:cNvSpPr txBox="1"/>
          <p:nvPr/>
        </p:nvSpPr>
        <p:spPr>
          <a:xfrm>
            <a:off x="3410742" y="2343007"/>
            <a:ext cx="5274259" cy="923330"/>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800" b="1" i="0" u="none" strike="noStrike" kern="1200" cap="none" spc="0" normalizeH="0" baseline="0" noProof="0" dirty="0" smtClean="0">
                <a:ln>
                  <a:noFill/>
                </a:ln>
                <a:solidFill>
                  <a:prstClr val="black"/>
                </a:solidFill>
                <a:effectLst/>
                <a:uLnTx/>
                <a:uFillTx/>
                <a:latin typeface="Georgia"/>
                <a:ea typeface="+mn-ea"/>
                <a:cs typeface="+mn-cs"/>
              </a:rPr>
              <a:t>Angela Lasiter</a:t>
            </a:r>
            <a:endParaRPr kumimoji="0" lang="en-US" sz="18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smtClean="0">
                <a:ln>
                  <a:noFill/>
                </a:ln>
                <a:solidFill>
                  <a:prstClr val="black"/>
                </a:solidFill>
                <a:effectLst/>
                <a:uLnTx/>
                <a:uFillTx/>
                <a:latin typeface="Georgia"/>
                <a:ea typeface="+mn-ea"/>
                <a:cs typeface="+mn-cs"/>
              </a:rPr>
              <a:t>Program Specialist </a:t>
            </a:r>
            <a:r>
              <a:rPr lang="en-US" dirty="0" smtClean="0">
                <a:solidFill>
                  <a:prstClr val="black"/>
                </a:solidFill>
                <a:latin typeface="Georgia"/>
              </a:rPr>
              <a:t>for Special Projects</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200" b="0" i="0" u="none" strike="noStrike" kern="1200" cap="none" spc="0" normalizeH="0" baseline="0" noProof="0" dirty="0" smtClean="0">
                <a:ln>
                  <a:noFill/>
                </a:ln>
                <a:solidFill>
                  <a:prstClr val="black"/>
                </a:solidFill>
                <a:effectLst/>
                <a:uLnTx/>
                <a:uFillTx/>
                <a:latin typeface="Georgia"/>
                <a:ea typeface="+mn-ea"/>
                <a:cs typeface="+mn-cs"/>
              </a:rPr>
              <a:t>Last Day was October 12, </a:t>
            </a:r>
            <a:r>
              <a:rPr kumimoji="0" lang="en-US" sz="1200" b="0" i="0" u="none" strike="noStrike" kern="1200" cap="none" spc="0" normalizeH="0" baseline="0" noProof="0" dirty="0">
                <a:ln>
                  <a:noFill/>
                </a:ln>
                <a:solidFill>
                  <a:prstClr val="black"/>
                </a:solidFill>
                <a:effectLst/>
                <a:uLnTx/>
                <a:uFillTx/>
                <a:latin typeface="Georgia"/>
                <a:ea typeface="+mn-ea"/>
                <a:cs typeface="+mn-cs"/>
              </a:rPr>
              <a:t>2017</a:t>
            </a:r>
          </a:p>
        </p:txBody>
      </p:sp>
      <p:pic>
        <p:nvPicPr>
          <p:cNvPr id="3" name="Picture 2" descr="https://static.ark.org/eeuploads/adhe/directory/_directoryPhotos/Ange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115" y="1649254"/>
            <a:ext cx="1307592"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86194" y="4753915"/>
            <a:ext cx="5274259" cy="923330"/>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Georgia" panose="02040502050405020303" pitchFamily="18" charset="0"/>
              <a:buChar char="─"/>
              <a:tabLst/>
              <a:defRPr/>
            </a:pPr>
            <a:r>
              <a:rPr kumimoji="0" lang="en-US" sz="1800" b="1" i="0" u="none" strike="noStrike" kern="1200" cap="none" spc="0" normalizeH="0" baseline="0" noProof="0" dirty="0" smtClean="0">
                <a:ln>
                  <a:noFill/>
                </a:ln>
                <a:solidFill>
                  <a:prstClr val="black"/>
                </a:solidFill>
                <a:effectLst/>
                <a:uLnTx/>
                <a:uFillTx/>
                <a:latin typeface="Georgia"/>
                <a:ea typeface="+mn-ea"/>
                <a:cs typeface="+mn-cs"/>
              </a:rPr>
              <a:t>Tracye McKeown</a:t>
            </a:r>
            <a:endParaRPr kumimoji="0" lang="en-US" sz="18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smtClean="0">
                <a:ln>
                  <a:noFill/>
                </a:ln>
                <a:solidFill>
                  <a:prstClr val="black"/>
                </a:solidFill>
                <a:effectLst/>
                <a:uLnTx/>
                <a:uFillTx/>
                <a:latin typeface="Georgia"/>
                <a:ea typeface="+mn-ea"/>
                <a:cs typeface="+mn-cs"/>
              </a:rPr>
              <a:t>Program Specialist </a:t>
            </a:r>
            <a:r>
              <a:rPr lang="en-US" dirty="0" smtClean="0">
                <a:solidFill>
                  <a:prstClr val="black"/>
                </a:solidFill>
                <a:latin typeface="Georgia"/>
              </a:rPr>
              <a:t>for Special Projects</a:t>
            </a: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a:p>
            <a:pPr marL="600075" marR="0" lvl="1"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200" b="0" i="0" u="none" strike="noStrike" kern="1200" cap="none" spc="0" normalizeH="0" baseline="0" noProof="0" dirty="0" smtClean="0">
                <a:ln>
                  <a:noFill/>
                </a:ln>
                <a:solidFill>
                  <a:prstClr val="black"/>
                </a:solidFill>
                <a:effectLst/>
                <a:uLnTx/>
                <a:uFillTx/>
                <a:latin typeface="Georgia"/>
                <a:ea typeface="+mn-ea"/>
                <a:cs typeface="+mn-cs"/>
              </a:rPr>
              <a:t>Transferred Departments</a:t>
            </a:r>
            <a:endParaRPr kumimoji="0" lang="en-US" sz="12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115" y="4216656"/>
            <a:ext cx="1295711" cy="1828800"/>
          </a:xfrm>
          <a:prstGeom prst="rect">
            <a:avLst/>
          </a:prstGeom>
        </p:spPr>
      </p:pic>
    </p:spTree>
    <p:extLst>
      <p:ext uri="{BB962C8B-B14F-4D97-AF65-F5344CB8AC3E}">
        <p14:creationId xmlns:p14="http://schemas.microsoft.com/office/powerpoint/2010/main" val="438291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pPr algn="ctr"/>
            <a:r>
              <a:rPr lang="en-US" sz="4400" dirty="0" smtClean="0"/>
              <a:t>Institutional Leadership</a:t>
            </a:r>
            <a:endParaRPr lang="en-US" sz="4400" dirty="0"/>
          </a:p>
        </p:txBody>
      </p:sp>
      <p:sp>
        <p:nvSpPr>
          <p:cNvPr id="3" name="Content Placeholder 2"/>
          <p:cNvSpPr>
            <a:spLocks noGrp="1"/>
          </p:cNvSpPr>
          <p:nvPr>
            <p:ph sz="half" idx="10"/>
          </p:nvPr>
        </p:nvSpPr>
        <p:spPr>
          <a:xfrm>
            <a:off x="766703" y="4749518"/>
            <a:ext cx="5777449" cy="1457994"/>
          </a:xfrm>
        </p:spPr>
        <p:txBody>
          <a:bodyPr/>
          <a:lstStyle/>
          <a:p>
            <a:pPr marL="0" indent="0">
              <a:buNone/>
            </a:pPr>
            <a:r>
              <a:rPr lang="en-US" sz="1600" b="1" dirty="0" smtClean="0">
                <a:solidFill>
                  <a:srgbClr val="000000"/>
                </a:solidFill>
                <a:latin typeface="Times New Roman" panose="02020603050405020304" pitchFamily="18" charset="0"/>
                <a:cs typeface="Times New Roman" panose="02020603050405020304" pitchFamily="18" charset="0"/>
              </a:rPr>
              <a:t>Roger Moore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ASU-Beebe’s vice </a:t>
            </a:r>
            <a:r>
              <a:rPr lang="en-US" sz="1600" dirty="0">
                <a:solidFill>
                  <a:srgbClr val="000000"/>
                </a:solidFill>
                <a:latin typeface="Times New Roman" panose="02020603050405020304" pitchFamily="18" charset="0"/>
                <a:cs typeface="Times New Roman" panose="02020603050405020304" pitchFamily="18" charset="0"/>
              </a:rPr>
              <a:t>chancellor for finance and administration and a 19-year veteran of the institution, was appointed as interim </a:t>
            </a:r>
            <a:r>
              <a:rPr lang="en-US" sz="1600" dirty="0" smtClean="0">
                <a:solidFill>
                  <a:srgbClr val="000000"/>
                </a:solidFill>
                <a:latin typeface="Times New Roman" panose="02020603050405020304" pitchFamily="18" charset="0"/>
                <a:cs typeface="Times New Roman" panose="02020603050405020304" pitchFamily="18" charset="0"/>
              </a:rPr>
              <a:t>chancellor.   </a:t>
            </a:r>
          </a:p>
          <a:p>
            <a:pPr marL="0" indent="0">
              <a:buNone/>
            </a:pPr>
            <a:r>
              <a:rPr lang="en-US" sz="1600" dirty="0" smtClean="0">
                <a:solidFill>
                  <a:srgbClr val="000000"/>
                </a:solidFill>
                <a:latin typeface="Times New Roman" panose="02020603050405020304" pitchFamily="18" charset="0"/>
                <a:cs typeface="Times New Roman" panose="02020603050405020304" pitchFamily="18" charset="0"/>
              </a:rPr>
              <a:t>Moore’s appointment was following the resignation of Dr. Karla Fisher, who plans to pursue other opportunities in higher education. </a:t>
            </a:r>
            <a:endParaRPr lang="en-US" sz="1600"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67" y="4319192"/>
            <a:ext cx="1951476" cy="2194560"/>
          </a:xfrm>
          <a:prstGeom prst="rect">
            <a:avLst/>
          </a:prstGeom>
        </p:spPr>
      </p:pic>
      <p:sp>
        <p:nvSpPr>
          <p:cNvPr id="7" name="Content Placeholder 2"/>
          <p:cNvSpPr txBox="1">
            <a:spLocks/>
          </p:cNvSpPr>
          <p:nvPr/>
        </p:nvSpPr>
        <p:spPr>
          <a:xfrm>
            <a:off x="3024864" y="2178204"/>
            <a:ext cx="5494667" cy="2012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Stephanie Gardner</a:t>
            </a:r>
            <a:r>
              <a:rPr kumimoji="0" lang="en-US"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was named interim chancellor at the University of Arkansas for Medical Sciences, effective July 31 following the retirement of Chancellor Dan Rahn.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Gardner is senior vice chancellor for academic affairs and provost at UAMS. </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052" name="Picture 4" descr="Image result for Stephanie Gardner, UA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479" y="1633975"/>
            <a:ext cx="1761141"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28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5575" y="5463627"/>
            <a:ext cx="1940871" cy="1309481"/>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prstClr val="white"/>
              </a:solidFill>
              <a:effectLst/>
              <a:uLnTx/>
              <a:uFillTx/>
              <a:latin typeface="Georgia"/>
              <a:ea typeface="+mn-ea"/>
              <a:cs typeface="+mn-cs"/>
            </a:endParaRPr>
          </a:p>
        </p:txBody>
      </p:sp>
      <p:sp>
        <p:nvSpPr>
          <p:cNvPr id="5" name="Title 3"/>
          <p:cNvSpPr txBox="1">
            <a:spLocks/>
          </p:cNvSpPr>
          <p:nvPr/>
        </p:nvSpPr>
        <p:spPr>
          <a:xfrm>
            <a:off x="0" y="548324"/>
            <a:ext cx="9144000" cy="857250"/>
          </a:xfrm>
          <a:prstGeom prst="rect">
            <a:avLst/>
          </a:prstGeom>
          <a:solidFill>
            <a:srgbClr val="C00000"/>
          </a:solidFill>
          <a:ln>
            <a:solidFill>
              <a:srgbClr val="C00000"/>
            </a:solidFill>
          </a:ln>
        </p:spPr>
        <p:txBody>
          <a:bodyPr vert="horz" lIns="91440" tIns="45720" rIns="91440" bIns="45720" rtlCol="0" anchor="ctr">
            <a:normAutofit/>
          </a:bodyPr>
          <a:lstStyle>
            <a:lvl1pPr algn="l" defTabSz="6858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ysClr val="window" lastClr="FFFFFF"/>
                </a:solidFill>
                <a:effectLst>
                  <a:outerShdw blurRad="50800" dist="38100" dir="5400000" algn="t" rotWithShape="0">
                    <a:prstClr val="black">
                      <a:alpha val="40000"/>
                    </a:prstClr>
                  </a:outerShdw>
                </a:effectLst>
                <a:uLnTx/>
                <a:uFillTx/>
                <a:latin typeface="Times New Roman" pitchFamily="18" charset="0"/>
                <a:ea typeface="+mj-ea"/>
                <a:cs typeface="Times New Roman" pitchFamily="18" charset="0"/>
              </a:rPr>
              <a:t>Agency Projects</a:t>
            </a:r>
            <a:endParaRPr kumimoji="0" lang="en-US" sz="3600" b="1" i="0" u="none" strike="noStrike" kern="1200" cap="none" spc="0" normalizeH="0" baseline="0" noProof="0" dirty="0">
              <a:ln>
                <a:noFill/>
              </a:ln>
              <a:solidFill>
                <a:sysClr val="window" lastClr="FFFFFF"/>
              </a:solidFill>
              <a:effectLst>
                <a:outerShdw blurRad="50800" dist="38100" dir="5400000" algn="t" rotWithShape="0">
                  <a:prstClr val="black">
                    <a:alpha val="40000"/>
                  </a:prstClr>
                </a:outerShdw>
              </a:effectLst>
              <a:uLnTx/>
              <a:uFillTx/>
              <a:latin typeface="Times New Roman" pitchFamily="18" charset="0"/>
              <a:ea typeface="+mj-ea"/>
              <a:cs typeface="Times New Roman" pitchFamily="18" charset="0"/>
            </a:endParaRPr>
          </a:p>
        </p:txBody>
      </p:sp>
      <p:sp>
        <p:nvSpPr>
          <p:cNvPr id="8" name="Content Placeholder 1"/>
          <p:cNvSpPr txBox="1">
            <a:spLocks/>
          </p:cNvSpPr>
          <p:nvPr/>
        </p:nvSpPr>
        <p:spPr>
          <a:xfrm>
            <a:off x="574981" y="2154499"/>
            <a:ext cx="4142991" cy="3503351"/>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18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15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35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2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2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Policy Review</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Higher </a:t>
            </a:r>
            <a:r>
              <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Ed Master Plan Implementation</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Strategic </a:t>
            </a:r>
            <a:r>
              <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Staffing Plan</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ACTS </a:t>
            </a:r>
            <a:r>
              <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Review</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Arkansas Future</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ysClr val="windowText" lastClr="000000"/>
                </a:solidFill>
              </a:rPr>
              <a:t>Statewide AP Policy</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ysClr val="windowText" lastClr="000000"/>
                </a:solidFill>
              </a:rPr>
              <a:t>Workforce Challenge</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ysClr val="windowText" lastClr="000000"/>
                </a:solidFill>
              </a:rPr>
              <a:t>Unplanned Pregnancy Prevention</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ysClr val="windowText" lastClr="000000"/>
                </a:solidFill>
              </a:rPr>
              <a:t>Sexual Assault Prevention</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a:p>
            <a:pPr marL="0" marR="0" lvl="0" indent="0" algn="l" defTabSz="6858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9" name="Content Placeholder 1"/>
          <p:cNvSpPr txBox="1">
            <a:spLocks/>
          </p:cNvSpPr>
          <p:nvPr/>
        </p:nvSpPr>
        <p:spPr>
          <a:xfrm>
            <a:off x="4828462" y="2154499"/>
            <a:ext cx="4248474" cy="3503351"/>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1800" kern="1200" baseline="0">
                <a:solidFill>
                  <a:schemeClr val="tx1"/>
                </a:solidFill>
                <a:latin typeface="Times New Roman" pitchFamily="18" charset="0"/>
                <a:ea typeface="+mn-ea"/>
                <a:cs typeface="Times New Roman" pitchFamily="18" charset="0"/>
              </a:defRPr>
            </a:lvl1pPr>
            <a:lvl2pPr marL="557213" indent="-214313" algn="l" defTabSz="685800" rtl="0" eaLnBrk="1" latinLnBrk="0" hangingPunct="1">
              <a:spcBef>
                <a:spcPct val="20000"/>
              </a:spcBef>
              <a:buFont typeface="Arial" pitchFamily="34" charset="0"/>
              <a:buChar char="–"/>
              <a:defRPr sz="1500" kern="1200" baseline="0">
                <a:solidFill>
                  <a:schemeClr val="tx1"/>
                </a:solidFill>
                <a:latin typeface="Times New Roman" pitchFamily="18" charset="0"/>
                <a:ea typeface="+mn-ea"/>
                <a:cs typeface="Times New Roman" pitchFamily="18" charset="0"/>
              </a:defRPr>
            </a:lvl2pPr>
            <a:lvl3pPr marL="857250" indent="-171450" algn="l" defTabSz="685800" rtl="0" eaLnBrk="1" latinLnBrk="0" hangingPunct="1">
              <a:spcBef>
                <a:spcPct val="20000"/>
              </a:spcBef>
              <a:buFont typeface="Arial" pitchFamily="34" charset="0"/>
              <a:buChar char="•"/>
              <a:defRPr sz="1350" kern="1200" baseline="0">
                <a:solidFill>
                  <a:schemeClr val="tx1"/>
                </a:solidFill>
                <a:latin typeface="Calibri" pitchFamily="34" charset="0"/>
                <a:ea typeface="+mn-ea"/>
                <a:cs typeface="Calibri" pitchFamily="34" charset="0"/>
              </a:defRPr>
            </a:lvl3pPr>
            <a:lvl4pPr marL="1200150" indent="-171450" algn="l" defTabSz="685800" rtl="0" eaLnBrk="1" latinLnBrk="0" hangingPunct="1">
              <a:spcBef>
                <a:spcPct val="20000"/>
              </a:spcBef>
              <a:buFont typeface="Arial" pitchFamily="34" charset="0"/>
              <a:buChar char="–"/>
              <a:defRPr sz="1200" kern="1200" baseline="0">
                <a:solidFill>
                  <a:schemeClr val="tx1"/>
                </a:solidFill>
                <a:latin typeface="Calibri" pitchFamily="34" charset="0"/>
                <a:ea typeface="+mn-ea"/>
                <a:cs typeface="Calibri" pitchFamily="34" charset="0"/>
              </a:defRPr>
            </a:lvl4pPr>
            <a:lvl5pPr marL="1543050" indent="-171450" algn="l" defTabSz="685800" rtl="0" eaLnBrk="1" latinLnBrk="0" hangingPunct="1">
              <a:spcBef>
                <a:spcPct val="20000"/>
              </a:spcBef>
              <a:buFont typeface="Arial" pitchFamily="34" charset="0"/>
              <a:buChar char="»"/>
              <a:defRPr sz="1200" kern="1200" baseline="0">
                <a:solidFill>
                  <a:schemeClr val="tx1"/>
                </a:solidFill>
                <a:latin typeface="Calibri" pitchFamily="34" charset="0"/>
                <a:ea typeface="+mn-ea"/>
                <a:cs typeface="Calibri" pitchFamily="34" charset="0"/>
              </a:defRPr>
            </a:lvl5pPr>
            <a:lvl6pPr marL="18859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Guided Pathways</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Co-requisite Remediation</a:t>
            </a:r>
            <a:endParaRPr kumimoji="0" lang="en-US" sz="15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Funding Model</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15 to Finish</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Math Pathways</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Interstate </a:t>
            </a: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Passport</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Career Pathways Initiative</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Carl Perkins</a:t>
            </a:r>
            <a:endPar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Project Pipeline Repair</a:t>
            </a: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6420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5:</a:t>
            </a:r>
            <a:br>
              <a:rPr lang="en-US" sz="2800" dirty="0" smtClean="0"/>
            </a:br>
            <a:r>
              <a:rPr lang="en-US" sz="2800" dirty="0" smtClean="0"/>
              <a:t>Arkansas future grant</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2442787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Arkansas Future Grant</a:t>
            </a:r>
            <a:endParaRPr lang="en-US" dirty="0"/>
          </a:p>
        </p:txBody>
      </p:sp>
      <p:sp>
        <p:nvSpPr>
          <p:cNvPr id="6" name="Subtitle 5"/>
          <p:cNvSpPr>
            <a:spLocks noGrp="1"/>
          </p:cNvSpPr>
          <p:nvPr>
            <p:ph type="subTitle" idx="1"/>
          </p:nvPr>
        </p:nvSpPr>
        <p:spPr>
          <a:xfrm>
            <a:off x="356838" y="1828800"/>
            <a:ext cx="8118089" cy="4648200"/>
          </a:xfrm>
        </p:spPr>
        <p:txBody>
          <a:bodyPr>
            <a:normAutofit/>
          </a:bodyPr>
          <a:lstStyle/>
          <a:p>
            <a:pPr marL="457200" indent="-457200" algn="l">
              <a:buFont typeface="Arial" panose="020B0604020202020204" pitchFamily="34" charset="0"/>
              <a:buChar char="•"/>
            </a:pPr>
            <a:endParaRPr lang="en-US" dirty="0" smtClean="0"/>
          </a:p>
          <a:p>
            <a:pPr marL="457200" indent="-457200" algn="l">
              <a:buFont typeface="Arial" panose="020B0604020202020204" pitchFamily="34" charset="0"/>
              <a:buChar char="•"/>
            </a:pPr>
            <a:r>
              <a:rPr lang="en-US" dirty="0" smtClean="0"/>
              <a:t>No Changes from Rules presented to AHECB on April 20, 2017</a:t>
            </a:r>
            <a:endParaRPr lang="en-US" dirty="0"/>
          </a:p>
          <a:p>
            <a:pPr marL="457200" indent="-457200" algn="l">
              <a:buFont typeface="Arial" panose="020B0604020202020204" pitchFamily="34" charset="0"/>
              <a:buChar char="•"/>
            </a:pPr>
            <a:r>
              <a:rPr lang="en-US" dirty="0"/>
              <a:t>Rules approved by Arkansas Legislative Council on </a:t>
            </a:r>
            <a:r>
              <a:rPr lang="en-US" dirty="0" smtClean="0"/>
              <a:t>Oct. 20, 2017</a:t>
            </a:r>
            <a:endParaRPr lang="en-US" sz="1500" dirty="0" smtClean="0">
              <a:solidFill>
                <a:schemeClr val="tx1"/>
              </a:solidFill>
            </a:endParaRPr>
          </a:p>
          <a:p>
            <a:pPr marL="800100" lvl="1" indent="-342900" algn="l">
              <a:buFont typeface="Wingdings" panose="05000000000000000000" pitchFamily="2" charset="2"/>
              <a:buChar char="Ø"/>
            </a:pPr>
            <a:endParaRPr lang="en-US" sz="1500" dirty="0"/>
          </a:p>
        </p:txBody>
      </p:sp>
    </p:spTree>
    <p:extLst>
      <p:ext uri="{BB962C8B-B14F-4D97-AF65-F5344CB8AC3E}">
        <p14:creationId xmlns:p14="http://schemas.microsoft.com/office/powerpoint/2010/main" val="4023191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6:</a:t>
            </a:r>
            <a:r>
              <a:rPr lang="en-US" sz="2800" dirty="0"/>
              <a:t/>
            </a:r>
            <a:br>
              <a:rPr lang="en-US" sz="2800" dirty="0"/>
            </a:br>
            <a:r>
              <a:rPr lang="en-US" sz="2800" dirty="0" smtClean="0"/>
              <a:t>Academic Challenge scholarship</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2584028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Challenge Scholarship</a:t>
            </a:r>
            <a:endParaRPr lang="en-US" dirty="0"/>
          </a:p>
        </p:txBody>
      </p:sp>
      <p:sp>
        <p:nvSpPr>
          <p:cNvPr id="6" name="Subtitle 5"/>
          <p:cNvSpPr>
            <a:spLocks noGrp="1"/>
          </p:cNvSpPr>
          <p:nvPr>
            <p:ph type="subTitle" idx="1"/>
          </p:nvPr>
        </p:nvSpPr>
        <p:spPr>
          <a:xfrm>
            <a:off x="319668" y="2007220"/>
            <a:ext cx="8400586" cy="4469779"/>
          </a:xfrm>
        </p:spPr>
        <p:txBody>
          <a:bodyPr>
            <a:normAutofit/>
          </a:bodyPr>
          <a:lstStyle/>
          <a:p>
            <a:pPr marL="457200" lvl="0" indent="-457200" algn="l">
              <a:buFont typeface="Arial" panose="020B0604020202020204" pitchFamily="34" charset="0"/>
              <a:buChar char="•"/>
            </a:pPr>
            <a:r>
              <a:rPr lang="en-US" dirty="0">
                <a:solidFill>
                  <a:prstClr val="black"/>
                </a:solidFill>
              </a:rPr>
              <a:t>No Changes from Rules presented to AHECB on April 20, 2017</a:t>
            </a:r>
          </a:p>
          <a:p>
            <a:pPr marL="457200" lvl="0" indent="-457200" algn="l">
              <a:buFont typeface="Arial" panose="020B0604020202020204" pitchFamily="34" charset="0"/>
              <a:buChar char="•"/>
            </a:pPr>
            <a:r>
              <a:rPr lang="en-US" dirty="0">
                <a:solidFill>
                  <a:prstClr val="black"/>
                </a:solidFill>
              </a:rPr>
              <a:t>Rules approved by Arkansas Legislative Council on Oct. 20, 2017</a:t>
            </a:r>
            <a:endParaRPr lang="en-US" sz="1500" dirty="0">
              <a:solidFill>
                <a:prstClr val="black"/>
              </a:solidFill>
            </a:endParaRPr>
          </a:p>
          <a:p>
            <a:pPr algn="l"/>
            <a:endParaRPr lang="en-US" dirty="0" smtClean="0"/>
          </a:p>
        </p:txBody>
      </p:sp>
    </p:spTree>
    <p:extLst>
      <p:ext uri="{BB962C8B-B14F-4D97-AF65-F5344CB8AC3E}">
        <p14:creationId xmlns:p14="http://schemas.microsoft.com/office/powerpoint/2010/main" val="2689122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7</a:t>
            </a:r>
            <a:r>
              <a:rPr lang="en-US" sz="2800" dirty="0" smtClean="0"/>
              <a:t>:</a:t>
            </a:r>
            <a:r>
              <a:rPr lang="en-US" sz="2800" dirty="0"/>
              <a:t/>
            </a:r>
            <a:br>
              <a:rPr lang="en-US" sz="2800" dirty="0"/>
            </a:br>
            <a:r>
              <a:rPr lang="en-US" sz="2800" dirty="0" smtClean="0"/>
              <a:t>Productivity-based funding model policies</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Maria Markham</a:t>
            </a:r>
            <a:endParaRPr lang="en-US" sz="9600" dirty="0">
              <a:solidFill>
                <a:schemeClr val="accent2"/>
              </a:solidFill>
            </a:endParaRPr>
          </a:p>
          <a:p>
            <a:r>
              <a:rPr lang="en-US" sz="9600" dirty="0" smtClean="0">
                <a:solidFill>
                  <a:schemeClr val="accent2"/>
                </a:solidFill>
              </a:rPr>
              <a:t>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3445960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Policies for Final Adoption</a:t>
            </a:r>
            <a:endParaRPr lang="en-US" dirty="0"/>
          </a:p>
        </p:txBody>
      </p:sp>
      <p:sp>
        <p:nvSpPr>
          <p:cNvPr id="7" name="Content Placeholder 6"/>
          <p:cNvSpPr>
            <a:spLocks noGrp="1"/>
          </p:cNvSpPr>
          <p:nvPr>
            <p:ph sz="half" idx="10"/>
          </p:nvPr>
        </p:nvSpPr>
        <p:spPr>
          <a:xfrm>
            <a:off x="457200" y="1600202"/>
            <a:ext cx="8229600" cy="3789554"/>
          </a:xfrm>
        </p:spPr>
        <p:txBody>
          <a:bodyPr/>
          <a:lstStyle/>
          <a:p>
            <a:r>
              <a:rPr lang="en-US" dirty="0" smtClean="0"/>
              <a:t>University Metric Policy:  No substantive changes</a:t>
            </a:r>
          </a:p>
          <a:p>
            <a:r>
              <a:rPr lang="en-US" dirty="0" smtClean="0"/>
              <a:t>Two-Year College Metric Policy:  Changes noted in mark-up</a:t>
            </a:r>
          </a:p>
          <a:p>
            <a:r>
              <a:rPr lang="en-US" dirty="0" smtClean="0"/>
              <a:t>Funding Distribution Policy:  No substantive changes</a:t>
            </a:r>
          </a:p>
          <a:p>
            <a:r>
              <a:rPr lang="en-US" dirty="0" smtClean="0"/>
              <a:t>Rules approved by Arkansas Legislative Council on Oct. 20, 2017</a:t>
            </a:r>
          </a:p>
          <a:p>
            <a:r>
              <a:rPr lang="en-US" dirty="0" smtClean="0"/>
              <a:t>Operating recommendations will follow in next agenda item</a:t>
            </a:r>
            <a:endParaRPr lang="en-US" dirty="0"/>
          </a:p>
        </p:txBody>
      </p:sp>
    </p:spTree>
    <p:extLst>
      <p:ext uri="{BB962C8B-B14F-4D97-AF65-F5344CB8AC3E}">
        <p14:creationId xmlns:p14="http://schemas.microsoft.com/office/powerpoint/2010/main" val="3071018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Summary of </a:t>
            </a:r>
            <a:r>
              <a:rPr lang="en-US" dirty="0" smtClean="0"/>
              <a:t>Recommendations</a:t>
            </a:r>
            <a:endParaRPr lang="en-US" dirty="0"/>
          </a:p>
        </p:txBody>
      </p:sp>
      <p:sp>
        <p:nvSpPr>
          <p:cNvPr id="5" name="Content Placeholder 4"/>
          <p:cNvSpPr>
            <a:spLocks noGrp="1"/>
          </p:cNvSpPr>
          <p:nvPr>
            <p:ph sz="half" idx="10"/>
          </p:nvPr>
        </p:nvSpPr>
        <p:spPr>
          <a:xfrm>
            <a:off x="228600" y="1828800"/>
            <a:ext cx="8458200" cy="4495800"/>
          </a:xfrm>
        </p:spPr>
        <p:txBody>
          <a:bodyPr/>
          <a:lstStyle/>
          <a:p>
            <a:pPr>
              <a:tabLst>
                <a:tab pos="168275" algn="l"/>
              </a:tabLst>
            </a:pPr>
            <a:r>
              <a:rPr lang="en-US" sz="2400" dirty="0" smtClean="0"/>
              <a:t>The following variables were used when </a:t>
            </a:r>
            <a:r>
              <a:rPr lang="en-US" sz="2400" smtClean="0"/>
              <a:t>considering </a:t>
            </a:r>
            <a:r>
              <a:rPr lang="en-US" sz="2400" smtClean="0"/>
              <a:t>requests </a:t>
            </a:r>
            <a:r>
              <a:rPr lang="en-US" sz="2400" dirty="0" smtClean="0"/>
              <a:t>for additional positions:</a:t>
            </a:r>
          </a:p>
          <a:p>
            <a:pPr lvl="1">
              <a:tabLst>
                <a:tab pos="168275" algn="l"/>
              </a:tabLst>
            </a:pPr>
            <a:r>
              <a:rPr lang="en-US" sz="2000" dirty="0" smtClean="0"/>
              <a:t>Enrollment increases/decreases vs. position growth</a:t>
            </a:r>
          </a:p>
          <a:p>
            <a:pPr lvl="1">
              <a:tabLst>
                <a:tab pos="168275" algn="l"/>
              </a:tabLst>
            </a:pPr>
            <a:r>
              <a:rPr lang="en-US" sz="2000" dirty="0" smtClean="0"/>
              <a:t>Positions directly tied to student support/success</a:t>
            </a:r>
          </a:p>
          <a:p>
            <a:pPr lvl="1">
              <a:tabLst>
                <a:tab pos="168275" algn="l"/>
              </a:tabLst>
            </a:pPr>
            <a:r>
              <a:rPr lang="en-US" sz="2000" dirty="0" smtClean="0"/>
              <a:t>Keep position changes minimal for the Fiscal Session</a:t>
            </a:r>
          </a:p>
          <a:p>
            <a:pPr>
              <a:tabLst>
                <a:tab pos="168275" algn="l"/>
              </a:tabLst>
            </a:pPr>
            <a:r>
              <a:rPr lang="en-US" sz="2400" dirty="0" smtClean="0"/>
              <a:t>ADHE Staff recommend a net increase of </a:t>
            </a:r>
            <a:r>
              <a:rPr lang="en-US" sz="2400" dirty="0"/>
              <a:t>5</a:t>
            </a:r>
            <a:r>
              <a:rPr lang="en-US" sz="2400" dirty="0" smtClean="0"/>
              <a:t> positions</a:t>
            </a:r>
          </a:p>
          <a:p>
            <a:pPr>
              <a:tabLst>
                <a:tab pos="168275" algn="l"/>
              </a:tabLst>
            </a:pPr>
            <a:r>
              <a:rPr lang="en-US" sz="2400" dirty="0" smtClean="0"/>
              <a:t>Increase of 0.02 percent for a total of 27,014 positions (apart from UAMS)</a:t>
            </a:r>
          </a:p>
          <a:p>
            <a:pPr>
              <a:tabLst>
                <a:tab pos="168275" algn="l"/>
              </a:tabLst>
            </a:pPr>
            <a:r>
              <a:rPr lang="en-US" sz="2400" dirty="0" smtClean="0"/>
              <a:t>UAMS requested no increases and currently has 11,741 authorized positions</a:t>
            </a:r>
          </a:p>
        </p:txBody>
      </p:sp>
    </p:spTree>
    <p:extLst>
      <p:ext uri="{BB962C8B-B14F-4D97-AF65-F5344CB8AC3E}">
        <p14:creationId xmlns:p14="http://schemas.microsoft.com/office/powerpoint/2010/main" val="2668683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8:</a:t>
            </a:r>
            <a:r>
              <a:rPr lang="en-US" sz="2800" dirty="0"/>
              <a:t/>
            </a:r>
            <a:br>
              <a:rPr lang="en-US" sz="2800" dirty="0"/>
            </a:br>
            <a:r>
              <a:rPr lang="en-US" sz="2800" dirty="0" smtClean="0"/>
              <a:t>Operating recommendations for the 2018-2019 fiscal year</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Tara Smith</a:t>
            </a:r>
            <a:endParaRPr lang="en-US" sz="9600" dirty="0">
              <a:solidFill>
                <a:schemeClr val="accent2"/>
              </a:solidFill>
            </a:endParaRPr>
          </a:p>
          <a:p>
            <a:r>
              <a:rPr lang="en-US" sz="9600" dirty="0" smtClean="0">
                <a:solidFill>
                  <a:schemeClr val="accent2"/>
                </a:solidFill>
              </a:rPr>
              <a:t>Deputy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1646760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 Recommendation</a:t>
            </a:r>
            <a:endParaRPr lang="en-US" dirty="0"/>
          </a:p>
        </p:txBody>
      </p:sp>
      <p:sp>
        <p:nvSpPr>
          <p:cNvPr id="3" name="Content Placeholder 2"/>
          <p:cNvSpPr>
            <a:spLocks noGrp="1"/>
          </p:cNvSpPr>
          <p:nvPr>
            <p:ph sz="half" idx="10"/>
          </p:nvPr>
        </p:nvSpPr>
        <p:spPr>
          <a:xfrm>
            <a:off x="76200" y="1600200"/>
            <a:ext cx="9067800" cy="5029200"/>
          </a:xfrm>
        </p:spPr>
        <p:txBody>
          <a:bodyPr/>
          <a:lstStyle/>
          <a:p>
            <a:pPr>
              <a:spcBef>
                <a:spcPts val="1800"/>
              </a:spcBef>
            </a:pPr>
            <a:r>
              <a:rPr lang="en-US" sz="3000" dirty="0" smtClean="0"/>
              <a:t>Recommendation includes productivity funding for 2- &amp; 4-year </a:t>
            </a:r>
            <a:r>
              <a:rPr lang="en-US" sz="3000" dirty="0"/>
              <a:t>institutions and </a:t>
            </a:r>
            <a:r>
              <a:rPr lang="en-US" sz="3000" dirty="0" smtClean="0"/>
              <a:t>base </a:t>
            </a:r>
            <a:r>
              <a:rPr lang="en-US" sz="3000" dirty="0"/>
              <a:t>o</a:t>
            </a:r>
            <a:r>
              <a:rPr lang="en-US" sz="3000" dirty="0" smtClean="0"/>
              <a:t>perations </a:t>
            </a:r>
            <a:r>
              <a:rPr lang="en-US" sz="3000" dirty="0"/>
              <a:t>&amp; </a:t>
            </a:r>
            <a:r>
              <a:rPr lang="en-US" sz="3000" dirty="0" smtClean="0"/>
              <a:t>program enhancements for non-formula entities</a:t>
            </a:r>
          </a:p>
          <a:p>
            <a:pPr lvl="1">
              <a:spcBef>
                <a:spcPts val="1800"/>
              </a:spcBef>
            </a:pPr>
            <a:r>
              <a:rPr lang="en-US" sz="2700" dirty="0" smtClean="0"/>
              <a:t>New Funding:</a:t>
            </a:r>
            <a:endParaRPr lang="en-US" sz="2700" dirty="0"/>
          </a:p>
          <a:p>
            <a:pPr lvl="2">
              <a:spcBef>
                <a:spcPts val="1800"/>
              </a:spcBef>
            </a:pPr>
            <a:r>
              <a:rPr lang="en-US" sz="2400" dirty="0" smtClean="0">
                <a:latin typeface="Times New Roman" panose="02020603050405020304" pitchFamily="18" charset="0"/>
                <a:cs typeface="Times New Roman" panose="02020603050405020304" pitchFamily="18" charset="0"/>
              </a:rPr>
              <a:t>Productivity Funding = $9,404,111</a:t>
            </a:r>
          </a:p>
          <a:p>
            <a:pPr lvl="2">
              <a:spcBef>
                <a:spcPts val="1800"/>
              </a:spcBef>
            </a:pPr>
            <a:r>
              <a:rPr lang="en-US" sz="2400" dirty="0">
                <a:latin typeface="Times New Roman" pitchFamily="18" charset="0"/>
                <a:cs typeface="Times New Roman" pitchFamily="18" charset="0"/>
              </a:rPr>
              <a:t>Non-Formula Entities = $38,303,024</a:t>
            </a:r>
          </a:p>
          <a:p>
            <a:pPr lvl="2">
              <a:spcBef>
                <a:spcPts val="1800"/>
              </a:spcBef>
            </a:pPr>
            <a:endParaRPr lang="en-US" sz="2400" dirty="0" smtClean="0">
              <a:latin typeface="Times New Roman" pitchFamily="18" charset="0"/>
              <a:cs typeface="Times New Roman" pitchFamily="18" charset="0"/>
            </a:endParaRPr>
          </a:p>
          <a:p>
            <a:pPr>
              <a:spcBef>
                <a:spcPts val="1800"/>
              </a:spcBef>
            </a:pPr>
            <a:endParaRPr lang="en-US" sz="3000" dirty="0" smtClean="0">
              <a:latin typeface="Times New Roman" pitchFamily="18" charset="0"/>
              <a:cs typeface="Times New Roman" pitchFamily="18" charset="0"/>
            </a:endParaRPr>
          </a:p>
          <a:p>
            <a:pPr marL="0" indent="0">
              <a:spcBef>
                <a:spcPts val="1800"/>
              </a:spcBef>
              <a:buNone/>
            </a:pPr>
            <a:endParaRPr lang="en-US"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64491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792162"/>
          </a:xfrm>
        </p:spPr>
        <p:txBody>
          <a:bodyPr>
            <a:normAutofit/>
          </a:bodyPr>
          <a:lstStyle/>
          <a:p>
            <a:r>
              <a:rPr lang="en-US" dirty="0" smtClean="0"/>
              <a:t>Operating Recommendations</a:t>
            </a:r>
            <a:endParaRPr lang="en-US" dirty="0"/>
          </a:p>
        </p:txBody>
      </p:sp>
      <p:sp>
        <p:nvSpPr>
          <p:cNvPr id="19" name="Rectangle 18"/>
          <p:cNvSpPr/>
          <p:nvPr/>
        </p:nvSpPr>
        <p:spPr>
          <a:xfrm>
            <a:off x="2286000" y="3105835"/>
            <a:ext cx="4572000" cy="369332"/>
          </a:xfrm>
          <a:prstGeom prst="rect">
            <a:avLst/>
          </a:prstGeom>
        </p:spPr>
        <p:txBody>
          <a:bodyPr>
            <a:spAutoFit/>
          </a:bodyPr>
          <a:lstStyle/>
          <a:p>
            <a:r>
              <a:rPr lang="en-US" dirty="0">
                <a:solidFill>
                  <a:prstClr val="black"/>
                </a:solidFill>
              </a:rPr>
              <a:t> </a:t>
            </a:r>
          </a:p>
        </p:txBody>
      </p:sp>
      <p:sp>
        <p:nvSpPr>
          <p:cNvPr id="22" name="Rectangle 21"/>
          <p:cNvSpPr/>
          <p:nvPr/>
        </p:nvSpPr>
        <p:spPr>
          <a:xfrm>
            <a:off x="304800" y="1143000"/>
            <a:ext cx="8610600" cy="369332"/>
          </a:xfrm>
          <a:prstGeom prst="rect">
            <a:avLst/>
          </a:prstGeom>
        </p:spPr>
        <p:txBody>
          <a:bodyPr wrap="square">
            <a:spAutoFit/>
          </a:bodyPr>
          <a:lstStyle/>
          <a:p>
            <a:pPr algn="ctr"/>
            <a:r>
              <a:rPr lang="en-US" dirty="0">
                <a:solidFill>
                  <a:prstClr val="black"/>
                </a:solidFill>
                <a:latin typeface="Times New Roman" pitchFamily="18" charset="0"/>
                <a:cs typeface="Times New Roman" pitchFamily="18" charset="0"/>
              </a:rPr>
              <a:t>Table A. Summary of Operating </a:t>
            </a:r>
            <a:r>
              <a:rPr lang="en-US" dirty="0" smtClean="0">
                <a:solidFill>
                  <a:prstClr val="black"/>
                </a:solidFill>
                <a:latin typeface="Times New Roman" pitchFamily="18" charset="0"/>
                <a:cs typeface="Times New Roman" pitchFamily="18" charset="0"/>
              </a:rPr>
              <a:t>Recommendations </a:t>
            </a:r>
            <a:r>
              <a:rPr lang="en-US" dirty="0">
                <a:solidFill>
                  <a:prstClr val="black"/>
                </a:solidFill>
                <a:latin typeface="Times New Roman" pitchFamily="18" charset="0"/>
                <a:cs typeface="Times New Roman" pitchFamily="18" charset="0"/>
              </a:rPr>
              <a:t>for </a:t>
            </a:r>
            <a:r>
              <a:rPr lang="en-US" dirty="0" smtClean="0">
                <a:solidFill>
                  <a:prstClr val="black"/>
                </a:solidFill>
                <a:latin typeface="Times New Roman" pitchFamily="18" charset="0"/>
                <a:cs typeface="Times New Roman" pitchFamily="18" charset="0"/>
              </a:rPr>
              <a:t>the 2018-19 Fiscal Year</a:t>
            </a:r>
            <a:endParaRPr lang="en-US" dirty="0">
              <a:solidFill>
                <a:prstClr val="black"/>
              </a:solidFill>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840061" y="1955180"/>
            <a:ext cx="7628914" cy="3651099"/>
          </a:xfrm>
          <a:prstGeom prst="rect">
            <a:avLst/>
          </a:prstGeom>
        </p:spPr>
      </p:pic>
    </p:spTree>
    <p:extLst>
      <p:ext uri="{BB962C8B-B14F-4D97-AF65-F5344CB8AC3E}">
        <p14:creationId xmlns:p14="http://schemas.microsoft.com/office/powerpoint/2010/main" val="2564862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792162"/>
          </a:xfrm>
        </p:spPr>
        <p:txBody>
          <a:bodyPr>
            <a:normAutofit/>
          </a:bodyPr>
          <a:lstStyle/>
          <a:p>
            <a:r>
              <a:rPr lang="en-US" dirty="0" smtClean="0"/>
              <a:t>Operating Recommendations</a:t>
            </a:r>
            <a:endParaRPr lang="en-US" dirty="0"/>
          </a:p>
        </p:txBody>
      </p:sp>
      <p:sp>
        <p:nvSpPr>
          <p:cNvPr id="19" name="Rectangle 18"/>
          <p:cNvSpPr/>
          <p:nvPr/>
        </p:nvSpPr>
        <p:spPr>
          <a:xfrm>
            <a:off x="2286000" y="3105835"/>
            <a:ext cx="4572000" cy="369332"/>
          </a:xfrm>
          <a:prstGeom prst="rect">
            <a:avLst/>
          </a:prstGeom>
        </p:spPr>
        <p:txBody>
          <a:bodyPr>
            <a:spAutoFit/>
          </a:bodyPr>
          <a:lstStyle/>
          <a:p>
            <a:r>
              <a:rPr lang="en-US" dirty="0">
                <a:solidFill>
                  <a:prstClr val="black"/>
                </a:solidFill>
              </a:rPr>
              <a:t> </a:t>
            </a:r>
          </a:p>
        </p:txBody>
      </p:sp>
      <p:sp>
        <p:nvSpPr>
          <p:cNvPr id="22" name="Rectangle 21"/>
          <p:cNvSpPr/>
          <p:nvPr/>
        </p:nvSpPr>
        <p:spPr>
          <a:xfrm>
            <a:off x="304800" y="1143000"/>
            <a:ext cx="8610600" cy="369332"/>
          </a:xfrm>
          <a:prstGeom prst="rect">
            <a:avLst/>
          </a:prstGeom>
        </p:spPr>
        <p:txBody>
          <a:bodyPr wrap="square">
            <a:spAutoFit/>
          </a:bodyPr>
          <a:lstStyle/>
          <a:p>
            <a:pPr algn="ctr"/>
            <a:r>
              <a:rPr lang="en-US" dirty="0">
                <a:solidFill>
                  <a:prstClr val="black"/>
                </a:solidFill>
                <a:latin typeface="Times New Roman" pitchFamily="18" charset="0"/>
                <a:cs typeface="Times New Roman" pitchFamily="18" charset="0"/>
              </a:rPr>
              <a:t>Table A. </a:t>
            </a:r>
            <a:r>
              <a:rPr lang="en-US" dirty="0" smtClean="0">
                <a:solidFill>
                  <a:prstClr val="black"/>
                </a:solidFill>
                <a:latin typeface="Times New Roman" pitchFamily="18" charset="0"/>
                <a:cs typeface="Times New Roman" pitchFamily="18" charset="0"/>
              </a:rPr>
              <a:t>2018-19 Productivity Index</a:t>
            </a:r>
            <a:endParaRPr lang="en-US"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1049929" y="2259980"/>
            <a:ext cx="6615237" cy="1289528"/>
          </a:xfrm>
          <a:prstGeom prst="rect">
            <a:avLst/>
          </a:prstGeom>
        </p:spPr>
      </p:pic>
    </p:spTree>
    <p:extLst>
      <p:ext uri="{BB962C8B-B14F-4D97-AF65-F5344CB8AC3E}">
        <p14:creationId xmlns:p14="http://schemas.microsoft.com/office/powerpoint/2010/main" val="3733030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dirty="0" smtClean="0"/>
              <a:t>Operating Recommendations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4173200" y="104775"/>
            <a:ext cx="266700" cy="247650"/>
          </a:xfrm>
          <a:prstGeom prst="rect">
            <a:avLst/>
          </a:prstGeom>
          <a:noFill/>
          <a:ln w="9525">
            <a:miter lim="800000"/>
            <a:headEnd/>
            <a:tailEnd/>
          </a:ln>
        </p:spPr>
      </p:pic>
      <p:sp>
        <p:nvSpPr>
          <p:cNvPr id="28" name="TextBox 27"/>
          <p:cNvSpPr txBox="1"/>
          <p:nvPr/>
        </p:nvSpPr>
        <p:spPr>
          <a:xfrm>
            <a:off x="4038600" y="2895600"/>
            <a:ext cx="184731" cy="369332"/>
          </a:xfrm>
          <a:prstGeom prst="rect">
            <a:avLst/>
          </a:prstGeom>
          <a:noFill/>
        </p:spPr>
        <p:txBody>
          <a:bodyPr wrap="none" rtlCol="0">
            <a:spAutoFit/>
          </a:bodyPr>
          <a:lstStyle/>
          <a:p>
            <a:endParaRPr lang="en-US" dirty="0">
              <a:solidFill>
                <a:prstClr val="black"/>
              </a:solidFill>
            </a:endParaRPr>
          </a:p>
        </p:txBody>
      </p:sp>
      <p:pic>
        <p:nvPicPr>
          <p:cNvPr id="8" name="Object 1">
            <a:extLst>
              <a:ext uri="{63B3BB69-23CF-44E3-9099-C40C66FF867C}">
                <a14:compatExt xmlns:a14="http://schemas.microsoft.com/office/drawing/2010/main" spid="_x0000_s3073"/>
              </a:ext>
            </a:extLst>
          </p:cNvPr>
          <p:cNvPicPr>
            <a:picLocks noChangeAspect="1"/>
          </p:cNvPicPr>
          <p:nvPr/>
        </p:nvPicPr>
        <p:blipFill>
          <a:blip r:embed="rId3"/>
          <a:stretch>
            <a:fillRect/>
          </a:stretch>
        </p:blipFill>
        <p:spPr>
          <a:xfrm>
            <a:off x="14630400" y="3895725"/>
            <a:ext cx="266700" cy="247650"/>
          </a:xfrm>
          <a:prstGeom prst="rect">
            <a:avLst/>
          </a:prstGeom>
        </p:spPr>
      </p:pic>
      <p:sp>
        <p:nvSpPr>
          <p:cNvPr id="7" name="Rectangle 6"/>
          <p:cNvSpPr/>
          <p:nvPr/>
        </p:nvSpPr>
        <p:spPr>
          <a:xfrm>
            <a:off x="824162" y="1368527"/>
            <a:ext cx="7543800" cy="369332"/>
          </a:xfrm>
          <a:prstGeom prst="rect">
            <a:avLst/>
          </a:prstGeom>
        </p:spPr>
        <p:txBody>
          <a:bodyPr wrap="square">
            <a:spAutoFit/>
          </a:bodyPr>
          <a:lstStyle/>
          <a:p>
            <a:pPr algn="ctr"/>
            <a:r>
              <a:rPr lang="en-US" dirty="0" smtClean="0">
                <a:solidFill>
                  <a:prstClr val="black"/>
                </a:solidFill>
                <a:latin typeface="Times New Roman" pitchFamily="18" charset="0"/>
                <a:cs typeface="Times New Roman" pitchFamily="18" charset="0"/>
              </a:rPr>
              <a:t>          Table </a:t>
            </a:r>
            <a:r>
              <a:rPr lang="en-US" dirty="0">
                <a:solidFill>
                  <a:prstClr val="black"/>
                </a:solidFill>
                <a:latin typeface="Times New Roman" pitchFamily="18" charset="0"/>
                <a:cs typeface="Times New Roman" pitchFamily="18" charset="0"/>
              </a:rPr>
              <a:t>C</a:t>
            </a:r>
            <a:r>
              <a:rPr lang="en-US" dirty="0" smtClean="0">
                <a:solidFill>
                  <a:prstClr val="black"/>
                </a:solidFill>
                <a:latin typeface="Times New Roman" pitchFamily="18" charset="0"/>
                <a:cs typeface="Times New Roman" pitchFamily="18" charset="0"/>
              </a:rPr>
              <a:t>.  2018-19 Four-Year </a:t>
            </a:r>
            <a:r>
              <a:rPr lang="en-US" dirty="0">
                <a:solidFill>
                  <a:prstClr val="black"/>
                </a:solidFill>
                <a:latin typeface="Times New Roman" pitchFamily="18" charset="0"/>
                <a:cs typeface="Times New Roman" pitchFamily="18" charset="0"/>
              </a:rPr>
              <a:t>Universities Recommendations</a:t>
            </a:r>
          </a:p>
        </p:txBody>
      </p:sp>
      <p:pic>
        <p:nvPicPr>
          <p:cNvPr id="13" name="Object 1">
            <a:extLst>
              <a:ext uri="{63B3BB69-23CF-44E3-9099-C40C66FF867C}">
                <a14:compatExt xmlns:a14="http://schemas.microsoft.com/office/drawing/2010/main" spid="_x0000_s3073"/>
              </a:ext>
            </a:extLst>
          </p:cNvPr>
          <p:cNvPicPr>
            <a:picLocks noChangeAspect="1"/>
          </p:cNvPicPr>
          <p:nvPr/>
        </p:nvPicPr>
        <p:blipFill>
          <a:blip r:embed="rId3"/>
          <a:stretch>
            <a:fillRect/>
          </a:stretch>
        </p:blipFill>
        <p:spPr>
          <a:xfrm>
            <a:off x="14630400" y="2743200"/>
            <a:ext cx="266700" cy="247650"/>
          </a:xfrm>
          <a:prstGeom prst="rect">
            <a:avLst/>
          </a:prstGeom>
        </p:spPr>
      </p:pic>
      <p:pic>
        <p:nvPicPr>
          <p:cNvPr id="4" name="Picture 3"/>
          <p:cNvPicPr>
            <a:picLocks noChangeAspect="1"/>
          </p:cNvPicPr>
          <p:nvPr/>
        </p:nvPicPr>
        <p:blipFill>
          <a:blip r:embed="rId4"/>
          <a:stretch>
            <a:fillRect/>
          </a:stretch>
        </p:blipFill>
        <p:spPr>
          <a:xfrm>
            <a:off x="98241" y="2260439"/>
            <a:ext cx="8939961" cy="2870780"/>
          </a:xfrm>
          <a:prstGeom prst="rect">
            <a:avLst/>
          </a:prstGeom>
        </p:spPr>
      </p:pic>
    </p:spTree>
    <p:extLst>
      <p:ext uri="{BB962C8B-B14F-4D97-AF65-F5344CB8AC3E}">
        <p14:creationId xmlns:p14="http://schemas.microsoft.com/office/powerpoint/2010/main" val="1907215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Recommendations</a:t>
            </a:r>
            <a:endParaRPr lang="en-US" dirty="0"/>
          </a:p>
        </p:txBody>
      </p:sp>
      <p:sp>
        <p:nvSpPr>
          <p:cNvPr id="4" name="TextBox 3"/>
          <p:cNvSpPr txBox="1"/>
          <p:nvPr/>
        </p:nvSpPr>
        <p:spPr>
          <a:xfrm>
            <a:off x="-1" y="1613416"/>
            <a:ext cx="9144001" cy="369332"/>
          </a:xfrm>
          <a:prstGeom prst="rect">
            <a:avLst/>
          </a:prstGeom>
          <a:noFill/>
        </p:spPr>
        <p:txBody>
          <a:bodyPr wrap="square" rtlCol="0">
            <a:spAutoFit/>
          </a:bodyPr>
          <a:lstStyle/>
          <a:p>
            <a:pPr algn="ctr"/>
            <a:r>
              <a:rPr lang="en-US" dirty="0" smtClean="0">
                <a:solidFill>
                  <a:prstClr val="black"/>
                </a:solidFill>
                <a:latin typeface="Times New Roman" pitchFamily="18" charset="0"/>
                <a:cs typeface="Times New Roman" pitchFamily="18" charset="0"/>
              </a:rPr>
              <a:t>     Table </a:t>
            </a:r>
            <a:r>
              <a:rPr lang="en-US" dirty="0">
                <a:solidFill>
                  <a:prstClr val="black"/>
                </a:solidFill>
                <a:latin typeface="Times New Roman" pitchFamily="18" charset="0"/>
                <a:cs typeface="Times New Roman" pitchFamily="18" charset="0"/>
              </a:rPr>
              <a:t>D</a:t>
            </a:r>
            <a:r>
              <a:rPr lang="en-US" dirty="0" smtClean="0">
                <a:solidFill>
                  <a:prstClr val="black"/>
                </a:solidFill>
                <a:latin typeface="Times New Roman" pitchFamily="18" charset="0"/>
                <a:cs typeface="Times New Roman" pitchFamily="18" charset="0"/>
              </a:rPr>
              <a:t>. 2018-19 </a:t>
            </a:r>
            <a:r>
              <a:rPr lang="en-US" dirty="0">
                <a:solidFill>
                  <a:prstClr val="black"/>
                </a:solidFill>
                <a:latin typeface="Times New Roman" pitchFamily="18" charset="0"/>
                <a:cs typeface="Times New Roman" pitchFamily="18" charset="0"/>
              </a:rPr>
              <a:t>Two-Year Colleges Recommendations</a:t>
            </a:r>
          </a:p>
        </p:txBody>
      </p:sp>
      <p:pic>
        <p:nvPicPr>
          <p:cNvPr id="5" name="Picture 4"/>
          <p:cNvPicPr>
            <a:picLocks noChangeAspect="1"/>
          </p:cNvPicPr>
          <p:nvPr/>
        </p:nvPicPr>
        <p:blipFill>
          <a:blip r:embed="rId2"/>
          <a:stretch>
            <a:fillRect/>
          </a:stretch>
        </p:blipFill>
        <p:spPr>
          <a:xfrm>
            <a:off x="179119" y="2326891"/>
            <a:ext cx="8838499" cy="3975632"/>
          </a:xfrm>
          <a:prstGeom prst="rect">
            <a:avLst/>
          </a:prstGeom>
        </p:spPr>
      </p:pic>
    </p:spTree>
    <p:extLst>
      <p:ext uri="{BB962C8B-B14F-4D97-AF65-F5344CB8AC3E}">
        <p14:creationId xmlns:p14="http://schemas.microsoft.com/office/powerpoint/2010/main" val="2919631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Recommendations</a:t>
            </a:r>
            <a:endParaRPr lang="en-US" dirty="0"/>
          </a:p>
        </p:txBody>
      </p:sp>
      <p:sp>
        <p:nvSpPr>
          <p:cNvPr id="4" name="TextBox 3"/>
          <p:cNvSpPr txBox="1"/>
          <p:nvPr/>
        </p:nvSpPr>
        <p:spPr>
          <a:xfrm>
            <a:off x="663787" y="1564639"/>
            <a:ext cx="7735146" cy="369332"/>
          </a:xfrm>
          <a:prstGeom prst="rect">
            <a:avLst/>
          </a:prstGeom>
          <a:noFill/>
        </p:spPr>
        <p:txBody>
          <a:bodyPr wrap="square" rtlCol="0">
            <a:spAutoFit/>
          </a:bodyPr>
          <a:lstStyle/>
          <a:p>
            <a:pPr algn="ctr"/>
            <a:r>
              <a:rPr lang="en-US" dirty="0" smtClean="0">
                <a:solidFill>
                  <a:prstClr val="black"/>
                </a:solidFill>
                <a:latin typeface="Times New Roman" pitchFamily="18" charset="0"/>
                <a:cs typeface="Times New Roman" pitchFamily="18" charset="0"/>
              </a:rPr>
              <a:t>         Table </a:t>
            </a:r>
            <a:r>
              <a:rPr lang="en-US" dirty="0">
                <a:solidFill>
                  <a:prstClr val="black"/>
                </a:solidFill>
                <a:latin typeface="Times New Roman" pitchFamily="18" charset="0"/>
                <a:cs typeface="Times New Roman" pitchFamily="18" charset="0"/>
              </a:rPr>
              <a:t>E. </a:t>
            </a:r>
            <a:r>
              <a:rPr lang="en-US" dirty="0" smtClean="0">
                <a:solidFill>
                  <a:prstClr val="black"/>
                </a:solidFill>
                <a:latin typeface="Times New Roman" pitchFamily="18" charset="0"/>
                <a:cs typeface="Times New Roman" pitchFamily="18" charset="0"/>
              </a:rPr>
              <a:t>2018-19 Non-Formula Entities </a:t>
            </a:r>
            <a:r>
              <a:rPr lang="en-US" dirty="0">
                <a:solidFill>
                  <a:prstClr val="black"/>
                </a:solidFill>
                <a:latin typeface="Times New Roman" pitchFamily="18" charset="0"/>
                <a:cs typeface="Times New Roman" pitchFamily="18" charset="0"/>
              </a:rPr>
              <a:t>Recommendations</a:t>
            </a:r>
          </a:p>
        </p:txBody>
      </p:sp>
      <p:pic>
        <p:nvPicPr>
          <p:cNvPr id="3" name="Picture 2"/>
          <p:cNvPicPr>
            <a:picLocks noChangeAspect="1"/>
          </p:cNvPicPr>
          <p:nvPr/>
        </p:nvPicPr>
        <p:blipFill>
          <a:blip r:embed="rId2"/>
          <a:stretch>
            <a:fillRect/>
          </a:stretch>
        </p:blipFill>
        <p:spPr>
          <a:xfrm>
            <a:off x="500236" y="1933971"/>
            <a:ext cx="7974692" cy="4710760"/>
          </a:xfrm>
          <a:prstGeom prst="rect">
            <a:avLst/>
          </a:prstGeom>
        </p:spPr>
      </p:pic>
    </p:spTree>
    <p:extLst>
      <p:ext uri="{BB962C8B-B14F-4D97-AF65-F5344CB8AC3E}">
        <p14:creationId xmlns:p14="http://schemas.microsoft.com/office/powerpoint/2010/main" val="1243312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9</a:t>
            </a:r>
            <a:r>
              <a:rPr lang="en-US" sz="2800" dirty="0" smtClean="0"/>
              <a:t>:</a:t>
            </a:r>
            <a:r>
              <a:rPr lang="en-US" sz="2800" dirty="0"/>
              <a:t/>
            </a:r>
            <a:br>
              <a:rPr lang="en-US" sz="2800" dirty="0"/>
            </a:br>
            <a:r>
              <a:rPr lang="en-US" sz="2800" dirty="0" smtClean="0"/>
              <a:t>PREVENTION OF SEXUAL ASSAULT </a:t>
            </a:r>
            <a:br>
              <a:rPr lang="en-US" sz="2800" dirty="0" smtClean="0"/>
            </a:br>
            <a:r>
              <a:rPr lang="en-US" sz="2800" dirty="0" smtClean="0"/>
              <a:t>ON CAMPUS</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solidFill>
                  <a:schemeClr val="accent2"/>
                </a:solidFill>
              </a:rPr>
              <a:t>Ann Clemmer</a:t>
            </a:r>
            <a:endParaRPr lang="en-US" sz="9600" dirty="0">
              <a:solidFill>
                <a:schemeClr val="accent2"/>
              </a:solidFill>
            </a:endParaRPr>
          </a:p>
          <a:p>
            <a:r>
              <a:rPr lang="en-US" sz="9600" dirty="0" smtClean="0">
                <a:solidFill>
                  <a:schemeClr val="accent2"/>
                </a:solidFill>
              </a:rPr>
              <a:t>Senior Associate Director</a:t>
            </a:r>
            <a:endParaRPr lang="en-US" sz="9600" dirty="0">
              <a:solidFill>
                <a:schemeClr val="accent2"/>
              </a:solidFill>
            </a:endParaRPr>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3381375"/>
            <a:ext cx="95250" cy="95250"/>
          </a:xfrm>
          <a:prstGeom prst="rect">
            <a:avLst/>
          </a:prstGeom>
        </p:spPr>
      </p:pic>
    </p:spTree>
    <p:extLst>
      <p:ext uri="{BB962C8B-B14F-4D97-AF65-F5344CB8AC3E}">
        <p14:creationId xmlns:p14="http://schemas.microsoft.com/office/powerpoint/2010/main" val="809423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Assault on Campus</a:t>
            </a:r>
            <a:endParaRPr lang="en-US" dirty="0"/>
          </a:p>
        </p:txBody>
      </p:sp>
      <p:sp>
        <p:nvSpPr>
          <p:cNvPr id="6" name="Subtitle 5"/>
          <p:cNvSpPr>
            <a:spLocks noGrp="1"/>
          </p:cNvSpPr>
          <p:nvPr>
            <p:ph type="subTitle" idx="1"/>
          </p:nvPr>
        </p:nvSpPr>
        <p:spPr>
          <a:xfrm>
            <a:off x="315045" y="1524000"/>
            <a:ext cx="8367914" cy="5029200"/>
          </a:xfrm>
        </p:spPr>
        <p:txBody>
          <a:bodyPr>
            <a:normAutofit fontScale="40000" lnSpcReduction="20000"/>
          </a:bodyPr>
          <a:lstStyle/>
          <a:p>
            <a:pPr marR="114300" algn="l">
              <a:spcBef>
                <a:spcPts val="0"/>
              </a:spcBef>
            </a:pPr>
            <a:r>
              <a:rPr lang="en-US" sz="4500" b="1" u="sng" dirty="0">
                <a:latin typeface="Arial" panose="020B0604020202020204" pitchFamily="34" charset="0"/>
                <a:ea typeface="Times New Roman" panose="02020603050405020304" pitchFamily="18" charset="0"/>
              </a:rPr>
              <a:t>Action Plan for the Prevention of Campus Sexual Assault –Act 563</a:t>
            </a:r>
            <a:endParaRPr lang="en-US" sz="4500" dirty="0">
              <a:latin typeface="Arial" panose="020B0604020202020204" pitchFamily="34" charset="0"/>
              <a:ea typeface="Times New Roman" panose="02020603050405020304" pitchFamily="18" charset="0"/>
            </a:endParaRPr>
          </a:p>
          <a:p>
            <a:pPr marR="114300" algn="l">
              <a:spcBef>
                <a:spcPts val="0"/>
              </a:spcBef>
            </a:pPr>
            <a:r>
              <a:rPr lang="en-US" dirty="0">
                <a:solidFill>
                  <a:srgbClr val="000000"/>
                </a:solidFill>
                <a:latin typeface="Arial" panose="020B0604020202020204" pitchFamily="34" charset="0"/>
                <a:ea typeface="Times New Roman" panose="02020603050405020304" pitchFamily="18" charset="0"/>
              </a:rPr>
              <a:t> </a:t>
            </a:r>
          </a:p>
          <a:p>
            <a:pPr marR="114300" algn="l">
              <a:spcBef>
                <a:spcPts val="0"/>
              </a:spcBef>
            </a:pPr>
            <a:endParaRPr lang="en-US" dirty="0" smtClean="0">
              <a:solidFill>
                <a:srgbClr val="000000"/>
              </a:solidFill>
              <a:latin typeface="Arial" panose="020B0604020202020204" pitchFamily="34" charset="0"/>
              <a:ea typeface="Times New Roman" panose="02020603050405020304" pitchFamily="18" charset="0"/>
            </a:endParaRPr>
          </a:p>
          <a:p>
            <a:pPr marR="114300" algn="l">
              <a:spcBef>
                <a:spcPts val="0"/>
              </a:spcBef>
            </a:pPr>
            <a:r>
              <a:rPr lang="en-US" sz="3500" dirty="0" smtClean="0">
                <a:solidFill>
                  <a:srgbClr val="000000"/>
                </a:solidFill>
                <a:latin typeface="Arial" panose="020B0604020202020204" pitchFamily="34" charset="0"/>
                <a:ea typeface="Times New Roman" panose="02020603050405020304" pitchFamily="18" charset="0"/>
              </a:rPr>
              <a:t>The </a:t>
            </a:r>
            <a:r>
              <a:rPr lang="en-US" sz="3500" dirty="0">
                <a:solidFill>
                  <a:srgbClr val="000000"/>
                </a:solidFill>
                <a:latin typeface="Arial" panose="020B0604020202020204" pitchFamily="34" charset="0"/>
                <a:ea typeface="Times New Roman" panose="02020603050405020304" pitchFamily="18" charset="0"/>
              </a:rPr>
              <a:t>legislation requires the following elements to be a part of the campus activities:</a:t>
            </a:r>
          </a:p>
          <a:p>
            <a:pPr marR="114300" algn="l">
              <a:spcBef>
                <a:spcPts val="0"/>
              </a:spcBef>
            </a:pPr>
            <a:r>
              <a:rPr lang="en-US" sz="3500" dirty="0">
                <a:solidFill>
                  <a:srgbClr val="000000"/>
                </a:solidFill>
                <a:latin typeface="Arial" panose="020B0604020202020204" pitchFamily="34" charset="0"/>
                <a:ea typeface="Times New Roman" panose="02020603050405020304" pitchFamily="18" charset="0"/>
              </a:rPr>
              <a:t> </a:t>
            </a:r>
          </a:p>
          <a:p>
            <a:pPr marR="114300" lvl="0" algn="l" eaLnBrk="0" hangingPunct="0">
              <a:spcBef>
                <a:spcPts val="345"/>
              </a:spcBef>
              <a:spcAft>
                <a:spcPts val="0"/>
              </a:spcAft>
              <a:buSzPts val="1200"/>
              <a:tabLst>
                <a:tab pos="285750" algn="l"/>
              </a:tabLst>
            </a:pPr>
            <a:r>
              <a:rPr lang="en-US" sz="3500" spc="-5" dirty="0" smtClean="0">
                <a:latin typeface="Arial" panose="020B0604020202020204" pitchFamily="34" charset="0"/>
                <a:ea typeface="Times New Roman" panose="02020603050405020304" pitchFamily="18" charset="0"/>
              </a:rPr>
              <a:t>a.	Incorporation</a:t>
            </a:r>
            <a:r>
              <a:rPr lang="en-US" sz="3500" dirty="0" smtClean="0">
                <a:latin typeface="Arial" panose="020B0604020202020204" pitchFamily="34" charset="0"/>
                <a:ea typeface="Times New Roman" panose="02020603050405020304" pitchFamily="18" charset="0"/>
              </a:rPr>
              <a:t> </a:t>
            </a:r>
            <a:r>
              <a:rPr lang="en-US" sz="3500" dirty="0">
                <a:latin typeface="Arial" panose="020B0604020202020204" pitchFamily="34" charset="0"/>
                <a:ea typeface="Times New Roman" panose="02020603050405020304" pitchFamily="18" charset="0"/>
              </a:rPr>
              <a:t>of</a:t>
            </a:r>
            <a:r>
              <a:rPr lang="en-US" sz="3500" spc="5" dirty="0">
                <a:latin typeface="Arial" panose="020B0604020202020204" pitchFamily="34" charset="0"/>
                <a:ea typeface="Times New Roman" panose="02020603050405020304" pitchFamily="18" charset="0"/>
              </a:rPr>
              <a:t> sexual assault prevention information for students through advising and student </a:t>
            </a:r>
            <a:r>
              <a:rPr lang="en-US" sz="3500" spc="5" dirty="0" smtClean="0">
                <a:latin typeface="Arial" panose="020B0604020202020204" pitchFamily="34" charset="0"/>
                <a:ea typeface="Times New Roman" panose="02020603050405020304" pitchFamily="18" charset="0"/>
              </a:rPr>
              <a:t>	orientation</a:t>
            </a:r>
            <a:r>
              <a:rPr lang="en-US" sz="3500" spc="-5" dirty="0">
                <a:latin typeface="Arial" panose="020B0604020202020204" pitchFamily="34" charset="0"/>
                <a:ea typeface="Times New Roman" panose="02020603050405020304" pitchFamily="18" charset="0"/>
              </a:rPr>
              <a:t>.  </a:t>
            </a:r>
            <a:endParaRPr lang="en-US" sz="3500" dirty="0">
              <a:ea typeface="Times New Roman" panose="02020603050405020304" pitchFamily="18" charset="0"/>
            </a:endParaRPr>
          </a:p>
          <a:p>
            <a:pPr marL="304165" marR="114300" algn="l" eaLnBrk="0" hangingPunct="0">
              <a:spcBef>
                <a:spcPts val="0"/>
              </a:spcBef>
              <a:spcAft>
                <a:spcPts val="0"/>
              </a:spcAft>
            </a:pPr>
            <a:r>
              <a:rPr lang="en-US" sz="3500" spc="-5" dirty="0">
                <a:latin typeface="Arial" panose="020B0604020202020204" pitchFamily="34" charset="0"/>
                <a:ea typeface="Times New Roman" panose="02020603050405020304" pitchFamily="18" charset="0"/>
              </a:rPr>
              <a:t> </a:t>
            </a:r>
            <a:endParaRPr lang="en-US" sz="3500" dirty="0">
              <a:ea typeface="Times New Roman" panose="02020603050405020304" pitchFamily="18" charset="0"/>
            </a:endParaRPr>
          </a:p>
          <a:p>
            <a:pPr marR="114300" lvl="0" algn="l" eaLnBrk="0" hangingPunct="0">
              <a:spcBef>
                <a:spcPts val="0"/>
              </a:spcBef>
              <a:spcAft>
                <a:spcPts val="0"/>
              </a:spcAft>
              <a:buSzPts val="1200"/>
              <a:tabLst>
                <a:tab pos="304800" algn="l"/>
              </a:tabLst>
            </a:pPr>
            <a:r>
              <a:rPr lang="en-US" sz="3500" spc="-5" dirty="0" smtClean="0">
                <a:latin typeface="Arial" panose="020B0604020202020204" pitchFamily="34" charset="0"/>
                <a:ea typeface="Times New Roman" panose="02020603050405020304" pitchFamily="18" charset="0"/>
              </a:rPr>
              <a:t>b.	Integrate </a:t>
            </a:r>
            <a:r>
              <a:rPr lang="en-US" sz="3500" spc="-5" dirty="0">
                <a:latin typeface="Arial" panose="020B0604020202020204" pitchFamily="34" charset="0"/>
                <a:ea typeface="Times New Roman" panose="02020603050405020304" pitchFamily="18" charset="0"/>
              </a:rPr>
              <a:t>information about the prevention of sexual assault into academic courses if and when </a:t>
            </a:r>
            <a:r>
              <a:rPr lang="en-US" sz="3500" spc="-5" dirty="0" smtClean="0">
                <a:latin typeface="Arial" panose="020B0604020202020204" pitchFamily="34" charset="0"/>
                <a:ea typeface="Times New Roman" panose="02020603050405020304" pitchFamily="18" charset="0"/>
              </a:rPr>
              <a:t>	appropriate</a:t>
            </a:r>
            <a:r>
              <a:rPr lang="en-US" sz="3500" spc="-5" dirty="0">
                <a:latin typeface="Arial" panose="020B0604020202020204" pitchFamily="34" charset="0"/>
                <a:ea typeface="Times New Roman" panose="02020603050405020304" pitchFamily="18" charset="0"/>
              </a:rPr>
              <a:t>.</a:t>
            </a:r>
            <a:r>
              <a:rPr lang="en-US" sz="3500" dirty="0">
                <a:latin typeface="Arial" panose="020B0604020202020204" pitchFamily="34" charset="0"/>
                <a:ea typeface="Times New Roman" panose="02020603050405020304" pitchFamily="18" charset="0"/>
              </a:rPr>
              <a:t>  </a:t>
            </a:r>
            <a:endParaRPr lang="en-US" sz="3500" dirty="0">
              <a:ea typeface="Times New Roman" panose="02020603050405020304" pitchFamily="18" charset="0"/>
            </a:endParaRPr>
          </a:p>
          <a:p>
            <a:pPr marR="114300" algn="l" eaLnBrk="0" hangingPunct="0">
              <a:spcBef>
                <a:spcPts val="0"/>
              </a:spcBef>
            </a:pPr>
            <a:r>
              <a:rPr lang="en-US" sz="3500" dirty="0">
                <a:latin typeface="Arial" panose="020B0604020202020204" pitchFamily="34" charset="0"/>
                <a:ea typeface="Times New Roman" panose="02020603050405020304" pitchFamily="18" charset="0"/>
              </a:rPr>
              <a:t> </a:t>
            </a:r>
            <a:endParaRPr lang="en-US" sz="3500" dirty="0">
              <a:ea typeface="Times New Roman" panose="02020603050405020304" pitchFamily="18" charset="0"/>
            </a:endParaRPr>
          </a:p>
          <a:p>
            <a:pPr marR="114300" lvl="0" algn="l" eaLnBrk="0" hangingPunct="0">
              <a:spcBef>
                <a:spcPts val="0"/>
              </a:spcBef>
              <a:spcAft>
                <a:spcPts val="0"/>
              </a:spcAft>
              <a:buSzPts val="1200"/>
              <a:tabLst>
                <a:tab pos="304800" algn="l"/>
              </a:tabLst>
            </a:pPr>
            <a:r>
              <a:rPr lang="en-US" sz="3500" spc="-5" dirty="0" smtClean="0">
                <a:latin typeface="Arial" panose="020B0604020202020204" pitchFamily="34" charset="0"/>
                <a:ea typeface="Times New Roman" panose="02020603050405020304" pitchFamily="18" charset="0"/>
              </a:rPr>
              <a:t>c.	Identification</a:t>
            </a:r>
            <a:r>
              <a:rPr lang="en-US" sz="3500" dirty="0" smtClean="0">
                <a:latin typeface="Arial" panose="020B0604020202020204" pitchFamily="34" charset="0"/>
                <a:ea typeface="Times New Roman" panose="02020603050405020304" pitchFamily="18" charset="0"/>
              </a:rPr>
              <a:t> </a:t>
            </a:r>
            <a:r>
              <a:rPr lang="en-US" sz="3500" spc="-10" dirty="0">
                <a:latin typeface="Arial" panose="020B0604020202020204" pitchFamily="34" charset="0"/>
                <a:ea typeface="Times New Roman" panose="02020603050405020304" pitchFamily="18" charset="0"/>
              </a:rPr>
              <a:t>of</a:t>
            </a:r>
            <a:r>
              <a:rPr lang="en-US" sz="3500" spc="5"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opportunities</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to</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raise awareness</a:t>
            </a:r>
            <a:r>
              <a:rPr lang="en-US" sz="3500" dirty="0">
                <a:latin typeface="Arial" panose="020B0604020202020204" pitchFamily="34" charset="0"/>
                <a:ea typeface="Times New Roman" panose="02020603050405020304" pitchFamily="18" charset="0"/>
              </a:rPr>
              <a:t> and </a:t>
            </a:r>
            <a:r>
              <a:rPr lang="en-US" sz="3500" spc="-5" dirty="0">
                <a:latin typeface="Arial" panose="020B0604020202020204" pitchFamily="34" charset="0"/>
                <a:ea typeface="Times New Roman" panose="02020603050405020304" pitchFamily="18" charset="0"/>
              </a:rPr>
              <a:t>provide resources</a:t>
            </a:r>
            <a:r>
              <a:rPr lang="en-US" sz="3500" dirty="0">
                <a:latin typeface="Arial" panose="020B0604020202020204" pitchFamily="34" charset="0"/>
                <a:ea typeface="Times New Roman" panose="02020603050405020304" pitchFamily="18" charset="0"/>
              </a:rPr>
              <a:t> for </a:t>
            </a:r>
            <a:r>
              <a:rPr lang="en-US" sz="3500" spc="-5" dirty="0">
                <a:latin typeface="Arial" panose="020B0604020202020204" pitchFamily="34" charset="0"/>
                <a:ea typeface="Times New Roman" panose="02020603050405020304" pitchFamily="18" charset="0"/>
              </a:rPr>
              <a:t>the</a:t>
            </a:r>
            <a:r>
              <a:rPr lang="en-US" sz="3500" spc="435"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prevention</a:t>
            </a:r>
            <a:r>
              <a:rPr lang="en-US" sz="3500" dirty="0">
                <a:latin typeface="Arial" panose="020B0604020202020204" pitchFamily="34" charset="0"/>
                <a:ea typeface="Times New Roman" panose="02020603050405020304" pitchFamily="18" charset="0"/>
              </a:rPr>
              <a:t> of</a:t>
            </a:r>
            <a:r>
              <a:rPr lang="en-US" sz="3500" spc="5" dirty="0">
                <a:latin typeface="Arial" panose="020B0604020202020204" pitchFamily="34" charset="0"/>
                <a:ea typeface="Times New Roman" panose="02020603050405020304" pitchFamily="18" charset="0"/>
              </a:rPr>
              <a:t> </a:t>
            </a:r>
            <a:r>
              <a:rPr lang="en-US" sz="3500" spc="5" dirty="0" smtClean="0">
                <a:latin typeface="Arial" panose="020B0604020202020204" pitchFamily="34" charset="0"/>
                <a:ea typeface="Times New Roman" panose="02020603050405020304" pitchFamily="18" charset="0"/>
              </a:rPr>
              <a:t>	</a:t>
            </a:r>
            <a:r>
              <a:rPr lang="en-US" sz="3500" spc="-5" dirty="0" smtClean="0">
                <a:latin typeface="Arial" panose="020B0604020202020204" pitchFamily="34" charset="0"/>
                <a:ea typeface="Times New Roman" panose="02020603050405020304" pitchFamily="18" charset="0"/>
              </a:rPr>
              <a:t>sexual assault </a:t>
            </a:r>
            <a:r>
              <a:rPr lang="en-US" sz="3500" spc="-5" dirty="0">
                <a:latin typeface="Arial" panose="020B0604020202020204" pitchFamily="34" charset="0"/>
                <a:ea typeface="Times New Roman" panose="02020603050405020304" pitchFamily="18" charset="0"/>
              </a:rPr>
              <a:t>across</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the entire student population.</a:t>
            </a:r>
            <a:endParaRPr lang="en-US" sz="3500" dirty="0">
              <a:ea typeface="Times New Roman" panose="02020603050405020304" pitchFamily="18" charset="0"/>
            </a:endParaRPr>
          </a:p>
          <a:p>
            <a:pPr marR="114300" lvl="0" algn="l" eaLnBrk="0" hangingPunct="0">
              <a:lnSpc>
                <a:spcPct val="98000"/>
              </a:lnSpc>
              <a:spcBef>
                <a:spcPts val="0"/>
              </a:spcBef>
              <a:spcAft>
                <a:spcPts val="0"/>
              </a:spcAft>
              <a:buSzPts val="1200"/>
              <a:tabLst>
                <a:tab pos="292100" algn="l"/>
              </a:tabLst>
            </a:pPr>
            <a:endParaRPr lang="en-US" sz="3500" spc="-5" dirty="0" smtClean="0">
              <a:latin typeface="Arial" panose="020B0604020202020204" pitchFamily="34" charset="0"/>
              <a:ea typeface="Times New Roman" panose="02020603050405020304" pitchFamily="18" charset="0"/>
            </a:endParaRPr>
          </a:p>
          <a:p>
            <a:pPr marR="114300" lvl="0" algn="l" eaLnBrk="0" hangingPunct="0">
              <a:lnSpc>
                <a:spcPct val="98000"/>
              </a:lnSpc>
              <a:spcBef>
                <a:spcPts val="0"/>
              </a:spcBef>
              <a:spcAft>
                <a:spcPts val="0"/>
              </a:spcAft>
              <a:buSzPts val="1200"/>
              <a:tabLst>
                <a:tab pos="292100" algn="l"/>
              </a:tabLst>
            </a:pPr>
            <a:r>
              <a:rPr lang="en-US" sz="3500" spc="-5" dirty="0" smtClean="0">
                <a:latin typeface="Arial" panose="020B0604020202020204" pitchFamily="34" charset="0"/>
                <a:ea typeface="Times New Roman" panose="02020603050405020304" pitchFamily="18" charset="0"/>
              </a:rPr>
              <a:t>d.	Identify </a:t>
            </a:r>
            <a:r>
              <a:rPr lang="en-US" sz="3500" spc="-5" dirty="0">
                <a:latin typeface="Arial" panose="020B0604020202020204" pitchFamily="34" charset="0"/>
                <a:ea typeface="Times New Roman" panose="02020603050405020304" pitchFamily="18" charset="0"/>
              </a:rPr>
              <a:t>private </a:t>
            </a:r>
            <a:r>
              <a:rPr lang="en-US" sz="3500" dirty="0">
                <a:latin typeface="Arial" panose="020B0604020202020204" pitchFamily="34" charset="0"/>
                <a:ea typeface="Times New Roman" panose="02020603050405020304" pitchFamily="18" charset="0"/>
              </a:rPr>
              <a:t>or</a:t>
            </a:r>
            <a:r>
              <a:rPr lang="en-US" sz="3500" spc="-5" dirty="0">
                <a:latin typeface="Arial" panose="020B0604020202020204" pitchFamily="34" charset="0"/>
                <a:ea typeface="Times New Roman" panose="02020603050405020304" pitchFamily="18" charset="0"/>
              </a:rPr>
              <a:t> federal</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grants</a:t>
            </a:r>
            <a:r>
              <a:rPr lang="en-US" sz="3500" dirty="0">
                <a:latin typeface="Arial" panose="020B0604020202020204" pitchFamily="34" charset="0"/>
                <a:ea typeface="Times New Roman" panose="02020603050405020304" pitchFamily="18" charset="0"/>
              </a:rPr>
              <a:t> available</a:t>
            </a:r>
            <a:r>
              <a:rPr lang="en-US" sz="3500" spc="-5" dirty="0">
                <a:latin typeface="Arial" panose="020B0604020202020204" pitchFamily="34" charset="0"/>
                <a:ea typeface="Times New Roman" panose="02020603050405020304" pitchFamily="18" charset="0"/>
              </a:rPr>
              <a:t> to</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address</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the prevention</a:t>
            </a:r>
            <a:r>
              <a:rPr lang="en-US" sz="3500" dirty="0">
                <a:latin typeface="Arial" panose="020B0604020202020204" pitchFamily="34" charset="0"/>
                <a:ea typeface="Times New Roman" panose="02020603050405020304" pitchFamily="18" charset="0"/>
              </a:rPr>
              <a:t> of </a:t>
            </a:r>
            <a:r>
              <a:rPr lang="en-US" sz="3500" spc="-5" dirty="0">
                <a:latin typeface="Arial" panose="020B0604020202020204" pitchFamily="34" charset="0"/>
                <a:ea typeface="Times New Roman" panose="02020603050405020304" pitchFamily="18" charset="0"/>
              </a:rPr>
              <a:t>sexual assault and</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promote </a:t>
            </a:r>
            <a:r>
              <a:rPr lang="en-US" sz="3500" spc="-5" dirty="0" smtClean="0">
                <a:latin typeface="Arial" panose="020B0604020202020204" pitchFamily="34" charset="0"/>
                <a:ea typeface="Times New Roman" panose="02020603050405020304" pitchFamily="18" charset="0"/>
              </a:rPr>
              <a:t>	student success</a:t>
            </a:r>
            <a:r>
              <a:rPr lang="en-US" sz="3500" spc="-5" dirty="0">
                <a:latin typeface="Arial" panose="020B0604020202020204" pitchFamily="34" charset="0"/>
                <a:ea typeface="Times New Roman" panose="02020603050405020304" pitchFamily="18" charset="0"/>
              </a:rPr>
              <a:t>,</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including</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any</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partnerships necessary</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to</a:t>
            </a:r>
            <a:r>
              <a:rPr lang="en-US" sz="3500" spc="1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compete </a:t>
            </a:r>
            <a:r>
              <a:rPr lang="en-US" sz="3500" dirty="0">
                <a:latin typeface="Arial" panose="020B0604020202020204" pitchFamily="34" charset="0"/>
                <a:ea typeface="Times New Roman" panose="02020603050405020304" pitchFamily="18" charset="0"/>
              </a:rPr>
              <a:t>for</a:t>
            </a:r>
            <a:r>
              <a:rPr lang="en-US" sz="3500" spc="-5" dirty="0">
                <a:latin typeface="Arial" panose="020B0604020202020204" pitchFamily="34" charset="0"/>
                <a:ea typeface="Times New Roman" panose="02020603050405020304" pitchFamily="18" charset="0"/>
              </a:rPr>
              <a:t> such</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grants.</a:t>
            </a:r>
            <a:r>
              <a:rPr lang="en-US" sz="3500" dirty="0">
                <a:latin typeface="Arial" panose="020B0604020202020204" pitchFamily="34" charset="0"/>
                <a:ea typeface="Times New Roman" panose="02020603050405020304" pitchFamily="18" charset="0"/>
              </a:rPr>
              <a:t>  </a:t>
            </a:r>
            <a:endParaRPr lang="en-US" sz="3500" dirty="0">
              <a:ea typeface="Times New Roman" panose="02020603050405020304" pitchFamily="18" charset="0"/>
            </a:endParaRPr>
          </a:p>
          <a:p>
            <a:pPr marR="114300" algn="l">
              <a:spcBef>
                <a:spcPts val="0"/>
              </a:spcBef>
            </a:pPr>
            <a:r>
              <a:rPr lang="en-US" sz="3500" dirty="0">
                <a:latin typeface="Arial" panose="020B0604020202020204" pitchFamily="34" charset="0"/>
                <a:ea typeface="Times New Roman" panose="02020603050405020304" pitchFamily="18" charset="0"/>
              </a:rPr>
              <a:t> </a:t>
            </a:r>
            <a:endParaRPr lang="en-US" sz="3500" dirty="0">
              <a:ea typeface="Times New Roman" panose="02020603050405020304" pitchFamily="18" charset="0"/>
            </a:endParaRPr>
          </a:p>
          <a:p>
            <a:pPr marR="114300" lvl="0" algn="l" eaLnBrk="0" hangingPunct="0">
              <a:spcBef>
                <a:spcPts val="0"/>
              </a:spcBef>
              <a:spcAft>
                <a:spcPts val="0"/>
              </a:spcAft>
              <a:buSzPts val="1200"/>
              <a:tabLst>
                <a:tab pos="292100" algn="l"/>
              </a:tabLst>
            </a:pPr>
            <a:r>
              <a:rPr lang="en-US" sz="3500" spc="-5" dirty="0" smtClean="0">
                <a:latin typeface="Arial" panose="020B0604020202020204" pitchFamily="34" charset="0"/>
                <a:ea typeface="Times New Roman" panose="02020603050405020304" pitchFamily="18" charset="0"/>
              </a:rPr>
              <a:t>e.	Collaboration</a:t>
            </a:r>
            <a:r>
              <a:rPr lang="en-US" sz="3500" dirty="0" smtClean="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with</a:t>
            </a:r>
            <a:r>
              <a:rPr lang="en-US" sz="3500" dirty="0">
                <a:latin typeface="Arial" panose="020B0604020202020204" pitchFamily="34" charset="0"/>
                <a:ea typeface="Times New Roman" panose="02020603050405020304" pitchFamily="18" charset="0"/>
              </a:rPr>
              <a:t> the Department of Health or </a:t>
            </a:r>
            <a:r>
              <a:rPr lang="en-US" sz="3500" spc="-5" dirty="0">
                <a:latin typeface="Arial" panose="020B0604020202020204" pitchFamily="34" charset="0"/>
                <a:ea typeface="Times New Roman" panose="02020603050405020304" pitchFamily="18" charset="0"/>
              </a:rPr>
              <a:t>federally</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qualified</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health</a:t>
            </a:r>
            <a:r>
              <a:rPr lang="en-US" sz="3500" spc="365"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centers</a:t>
            </a:r>
            <a:r>
              <a:rPr lang="en-US" sz="3500" spc="1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to</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promote </a:t>
            </a:r>
            <a:r>
              <a:rPr lang="en-US" sz="3500" dirty="0">
                <a:latin typeface="Arial" panose="020B0604020202020204" pitchFamily="34" charset="0"/>
                <a:ea typeface="Times New Roman" panose="02020603050405020304" pitchFamily="18" charset="0"/>
              </a:rPr>
              <a:t>access </a:t>
            </a:r>
            <a:r>
              <a:rPr lang="en-US" sz="3500" dirty="0" smtClean="0">
                <a:latin typeface="Arial" panose="020B0604020202020204" pitchFamily="34" charset="0"/>
                <a:ea typeface="Times New Roman" panose="02020603050405020304" pitchFamily="18" charset="0"/>
              </a:rPr>
              <a:t>	</a:t>
            </a:r>
            <a:r>
              <a:rPr lang="en-US" sz="3500" spc="-5" dirty="0" smtClean="0">
                <a:latin typeface="Arial" panose="020B0604020202020204" pitchFamily="34" charset="0"/>
                <a:ea typeface="Times New Roman" panose="02020603050405020304" pitchFamily="18" charset="0"/>
              </a:rPr>
              <a:t>to</a:t>
            </a:r>
            <a:r>
              <a:rPr lang="en-US" sz="3500" dirty="0" smtClean="0">
                <a:latin typeface="Arial" panose="020B0604020202020204" pitchFamily="34" charset="0"/>
                <a:ea typeface="Times New Roman" panose="02020603050405020304" pitchFamily="18" charset="0"/>
              </a:rPr>
              <a:t> </a:t>
            </a:r>
            <a:r>
              <a:rPr lang="en-US" sz="3500" spc="-5" dirty="0" smtClean="0">
                <a:latin typeface="Arial" panose="020B0604020202020204" pitchFamily="34" charset="0"/>
                <a:ea typeface="Times New Roman" panose="02020603050405020304" pitchFamily="18" charset="0"/>
              </a:rPr>
              <a:t>care</a:t>
            </a:r>
            <a:r>
              <a:rPr lang="en-US" sz="3500" spc="-5" dirty="0">
                <a:latin typeface="Arial" panose="020B0604020202020204" pitchFamily="34" charset="0"/>
                <a:ea typeface="Times New Roman" panose="02020603050405020304" pitchFamily="18" charset="0"/>
              </a:rPr>
              <a:t>.</a:t>
            </a:r>
            <a:endParaRPr lang="en-US" sz="3500" dirty="0">
              <a:ea typeface="Times New Roman" panose="02020603050405020304" pitchFamily="18" charset="0"/>
            </a:endParaRPr>
          </a:p>
          <a:p>
            <a:pPr marR="0" lvl="0" algn="l" eaLnBrk="0" hangingPunct="0">
              <a:spcBef>
                <a:spcPts val="0"/>
              </a:spcBef>
              <a:spcAft>
                <a:spcPts val="0"/>
              </a:spcAft>
              <a:buSzPts val="1200"/>
              <a:tabLst>
                <a:tab pos="292100" algn="l"/>
              </a:tabLst>
            </a:pPr>
            <a:endParaRPr lang="en-US" sz="3500" spc="-5" dirty="0" smtClean="0">
              <a:latin typeface="Arial" panose="020B0604020202020204" pitchFamily="34" charset="0"/>
              <a:ea typeface="Times New Roman" panose="02020603050405020304" pitchFamily="18" charset="0"/>
            </a:endParaRPr>
          </a:p>
          <a:p>
            <a:pPr marR="0" lvl="0" algn="l" eaLnBrk="0" hangingPunct="0">
              <a:spcBef>
                <a:spcPts val="0"/>
              </a:spcBef>
              <a:spcAft>
                <a:spcPts val="0"/>
              </a:spcAft>
              <a:buSzPts val="1200"/>
              <a:tabLst>
                <a:tab pos="292100" algn="l"/>
              </a:tabLst>
            </a:pPr>
            <a:r>
              <a:rPr lang="en-US" sz="3500" spc="-5" dirty="0" smtClean="0">
                <a:latin typeface="Arial" panose="020B0604020202020204" pitchFamily="34" charset="0"/>
                <a:ea typeface="Times New Roman" panose="02020603050405020304" pitchFamily="18" charset="0"/>
              </a:rPr>
              <a:t>f.	Identify </a:t>
            </a:r>
            <a:r>
              <a:rPr lang="en-US" sz="3500" spc="-5" dirty="0">
                <a:latin typeface="Arial" panose="020B0604020202020204" pitchFamily="34" charset="0"/>
                <a:ea typeface="Times New Roman" panose="02020603050405020304" pitchFamily="18" charset="0"/>
              </a:rPr>
              <a:t>other topics</a:t>
            </a:r>
            <a:r>
              <a:rPr lang="en-US" sz="3500" dirty="0">
                <a:latin typeface="Arial" panose="020B0604020202020204" pitchFamily="34" charset="0"/>
                <a:ea typeface="Times New Roman" panose="02020603050405020304" pitchFamily="18" charset="0"/>
              </a:rPr>
              <a:t> or</a:t>
            </a:r>
            <a:r>
              <a:rPr lang="en-US" sz="3500" spc="-5" dirty="0">
                <a:latin typeface="Arial" panose="020B0604020202020204" pitchFamily="34" charset="0"/>
                <a:ea typeface="Times New Roman" panose="02020603050405020304" pitchFamily="18" charset="0"/>
              </a:rPr>
              <a:t> issues</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relating</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to</a:t>
            </a:r>
            <a:r>
              <a:rPr lang="en-US" sz="3500"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the prevention</a:t>
            </a:r>
            <a:r>
              <a:rPr lang="en-US" sz="3500" dirty="0">
                <a:latin typeface="Arial" panose="020B0604020202020204" pitchFamily="34" charset="0"/>
                <a:ea typeface="Times New Roman" panose="02020603050405020304" pitchFamily="18" charset="0"/>
              </a:rPr>
              <a:t> and </a:t>
            </a:r>
            <a:r>
              <a:rPr lang="en-US" sz="3500" spc="-5" dirty="0">
                <a:latin typeface="Arial" panose="020B0604020202020204" pitchFamily="34" charset="0"/>
                <a:ea typeface="Times New Roman" panose="02020603050405020304" pitchFamily="18" charset="0"/>
              </a:rPr>
              <a:t>reduction</a:t>
            </a:r>
            <a:r>
              <a:rPr lang="en-US" sz="3500" dirty="0">
                <a:latin typeface="Arial" panose="020B0604020202020204" pitchFamily="34" charset="0"/>
                <a:ea typeface="Times New Roman" panose="02020603050405020304" pitchFamily="18" charset="0"/>
              </a:rPr>
              <a:t> of</a:t>
            </a:r>
            <a:r>
              <a:rPr lang="en-US" sz="3500" spc="405" dirty="0">
                <a:latin typeface="Arial" panose="020B0604020202020204" pitchFamily="34" charset="0"/>
                <a:ea typeface="Times New Roman" panose="02020603050405020304" pitchFamily="18" charset="0"/>
              </a:rPr>
              <a:t> </a:t>
            </a:r>
            <a:r>
              <a:rPr lang="en-US" sz="3500" spc="-5" dirty="0">
                <a:latin typeface="Arial" panose="020B0604020202020204" pitchFamily="34" charset="0"/>
                <a:ea typeface="Times New Roman" panose="02020603050405020304" pitchFamily="18" charset="0"/>
              </a:rPr>
              <a:t>sexual assault.</a:t>
            </a:r>
            <a:endParaRPr lang="en-US" sz="3500" dirty="0">
              <a:ea typeface="Times New Roman" panose="02020603050405020304" pitchFamily="18" charset="0"/>
            </a:endParaRPr>
          </a:p>
          <a:p>
            <a:pPr algn="l" eaLnBrk="0" hangingPunct="0">
              <a:spcBef>
                <a:spcPts val="0"/>
              </a:spcBef>
              <a:tabLst>
                <a:tab pos="292100" algn="l"/>
              </a:tabLst>
            </a:pPr>
            <a:endParaRPr lang="en-US" sz="3500" dirty="0">
              <a:ea typeface="Times New Roman" panose="02020603050405020304" pitchFamily="18" charset="0"/>
            </a:endParaRPr>
          </a:p>
          <a:p>
            <a:pPr algn="l" eaLnBrk="0" hangingPunct="0">
              <a:spcBef>
                <a:spcPts val="0"/>
              </a:spcBef>
              <a:tabLst>
                <a:tab pos="292100" algn="l"/>
              </a:tabLst>
            </a:pPr>
            <a:r>
              <a:rPr lang="en-US" sz="3500" dirty="0">
                <a:latin typeface="Arial" panose="020B0604020202020204" pitchFamily="34" charset="0"/>
                <a:ea typeface="Times New Roman" panose="02020603050405020304" pitchFamily="18" charset="0"/>
              </a:rPr>
              <a:t> </a:t>
            </a:r>
            <a:endParaRPr lang="en-US" sz="3500" dirty="0">
              <a:ea typeface="Times New Roman" panose="02020603050405020304" pitchFamily="18" charset="0"/>
            </a:endParaRPr>
          </a:p>
          <a:p>
            <a:pPr algn="l" eaLnBrk="0" hangingPunct="0">
              <a:spcBef>
                <a:spcPts val="0"/>
              </a:spcBef>
              <a:tabLst>
                <a:tab pos="292100" algn="l"/>
              </a:tabLst>
            </a:pPr>
            <a:r>
              <a:rPr lang="en-US" sz="3500" dirty="0">
                <a:latin typeface="Arial" panose="020B0604020202020204" pitchFamily="34" charset="0"/>
                <a:ea typeface="Times New Roman" panose="02020603050405020304" pitchFamily="18" charset="0"/>
              </a:rPr>
              <a:t>Schools will be required to submit their plans to ADHE by June 30 each year. The document submitted should contain a description of both the institution’s policy and implementation activities. </a:t>
            </a:r>
            <a:endParaRPr lang="en-US" sz="3500" dirty="0">
              <a:ea typeface="Times New Roman" panose="02020603050405020304" pitchFamily="18" charset="0"/>
            </a:endParaRPr>
          </a:p>
          <a:p>
            <a:pPr algn="l" eaLnBrk="0" hangingPunct="0">
              <a:spcBef>
                <a:spcPts val="0"/>
              </a:spcBef>
              <a:tabLst>
                <a:tab pos="292100" algn="l"/>
              </a:tabLst>
            </a:pPr>
            <a:r>
              <a:rPr lang="en-US" dirty="0">
                <a:latin typeface="Arial" panose="020B0604020202020204" pitchFamily="34" charset="0"/>
                <a:ea typeface="Times New Roman" panose="02020603050405020304" pitchFamily="18" charset="0"/>
              </a:rPr>
              <a:t> </a:t>
            </a:r>
            <a:endParaRPr lang="en-US" sz="2000" dirty="0">
              <a:ea typeface="Times New Roman" panose="02020603050405020304" pitchFamily="18" charset="0"/>
            </a:endParaRPr>
          </a:p>
          <a:p>
            <a:pPr algn="l" eaLnBrk="0" hangingPunct="0">
              <a:spcBef>
                <a:spcPts val="0"/>
              </a:spcBef>
              <a:tabLst>
                <a:tab pos="292100" algn="l"/>
              </a:tabLst>
            </a:pPr>
            <a:r>
              <a:rPr lang="en-US" dirty="0">
                <a:latin typeface="Arial" panose="020B0604020202020204" pitchFamily="34" charset="0"/>
                <a:ea typeface="Times New Roman" panose="02020603050405020304" pitchFamily="18" charset="0"/>
              </a:rPr>
              <a:t> </a:t>
            </a:r>
            <a:endParaRPr lang="en-US" sz="2000" dirty="0">
              <a:ea typeface="Times New Roman" panose="02020603050405020304" pitchFamily="18" charset="0"/>
            </a:endParaRPr>
          </a:p>
          <a:p>
            <a:pPr marL="291465" marR="114300" indent="457200" algn="l" eaLnBrk="0" hangingPunct="0">
              <a:spcBef>
                <a:spcPts val="0"/>
              </a:spcBef>
              <a:spcAft>
                <a:spcPts val="0"/>
              </a:spcAft>
            </a:pPr>
            <a:r>
              <a:rPr lang="en-US" spc="-5" dirty="0">
                <a:latin typeface="Arial" panose="020B0604020202020204" pitchFamily="34" charset="0"/>
                <a:ea typeface="Times New Roman" panose="02020603050405020304" pitchFamily="18" charset="0"/>
              </a:rPr>
              <a:t> </a:t>
            </a:r>
            <a:endParaRPr lang="en-US" sz="2000" dirty="0">
              <a:ea typeface="Times New Roman" panose="02020603050405020304" pitchFamily="18" charset="0"/>
            </a:endParaRPr>
          </a:p>
          <a:p>
            <a:pPr>
              <a:spcBef>
                <a:spcPts val="0"/>
              </a:spcBef>
            </a:pPr>
            <a:r>
              <a:rPr lang="en-US" sz="2000" dirty="0">
                <a:ea typeface="Times New Roman" panose="02020603050405020304" pitchFamily="18" charset="0"/>
              </a:rPr>
              <a:t> </a:t>
            </a:r>
          </a:p>
          <a:p>
            <a:endParaRPr lang="en-US" dirty="0" smtClean="0"/>
          </a:p>
        </p:txBody>
      </p:sp>
    </p:spTree>
    <p:extLst>
      <p:ext uri="{BB962C8B-B14F-4D97-AF65-F5344CB8AC3E}">
        <p14:creationId xmlns:p14="http://schemas.microsoft.com/office/powerpoint/2010/main" val="648895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534400" cy="1981200"/>
          </a:xfrm>
        </p:spPr>
        <p:txBody>
          <a:bodyPr/>
          <a:lstStyle/>
          <a:p>
            <a:r>
              <a:rPr lang="en-US" sz="2800" dirty="0"/>
              <a:t>Agenda item no. </a:t>
            </a:r>
            <a:r>
              <a:rPr lang="en-US" sz="2800" dirty="0" smtClean="0"/>
              <a:t>11:</a:t>
            </a:r>
            <a:r>
              <a:rPr lang="en-US" sz="2800" dirty="0"/>
              <a:t/>
            </a:r>
            <a:br>
              <a:rPr lang="en-US" sz="2800" dirty="0"/>
            </a:br>
            <a:r>
              <a:rPr lang="en-US" sz="2800" dirty="0"/>
              <a:t>REPORT ON intercollegiate ATHLETIC REVENUES &amp; EXPENDITURES</a:t>
            </a:r>
          </a:p>
        </p:txBody>
      </p:sp>
      <p:sp>
        <p:nvSpPr>
          <p:cNvPr id="3" name="Subtitle 2"/>
          <p:cNvSpPr>
            <a:spLocks noGrp="1"/>
          </p:cNvSpPr>
          <p:nvPr>
            <p:ph type="body" idx="1"/>
          </p:nvPr>
        </p:nvSpPr>
        <p:spPr>
          <a:xfrm>
            <a:off x="457200" y="1752600"/>
            <a:ext cx="8001000" cy="1447800"/>
          </a:xfrm>
        </p:spPr>
        <p:txBody>
          <a:bodyPr>
            <a:normAutofit fontScale="25000" lnSpcReduction="20000"/>
          </a:bodyPr>
          <a:lstStyle/>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endParaRPr lang="en-US" dirty="0" smtClean="0">
              <a:solidFill>
                <a:schemeClr val="accent2"/>
              </a:solidFill>
            </a:endParaRPr>
          </a:p>
          <a:p>
            <a:r>
              <a:rPr lang="en-US" sz="9600" dirty="0" smtClean="0"/>
              <a:t>Tara Smith</a:t>
            </a:r>
            <a:endParaRPr lang="en-US" sz="9600" dirty="0"/>
          </a:p>
          <a:p>
            <a:r>
              <a:rPr lang="en-US" sz="9600" dirty="0" smtClean="0"/>
              <a:t>Deputy Director</a:t>
            </a:r>
            <a:endParaRPr lang="en-US" sz="9600" dirty="0"/>
          </a:p>
          <a:p>
            <a:endParaRPr lang="en-US" dirty="0"/>
          </a:p>
        </p:txBody>
      </p:sp>
      <p:sp>
        <p:nvSpPr>
          <p:cNvPr id="5" name="AutoShape 5"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155575" y="-7318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7"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307975" y="-5794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9" descr="data:image/jpeg;base64,/9j/4AAQSkZJRgABAQAAAQABAAD/2wCEAAkGBwgHBgkIBwgKCgkLDRYPDQwMDRsUFRAWIB0iIiAdHx8kKDQsJCYxJx8fLT0tMTU3Ojo6Iys/RD84QzQ5OjcBCgoKDQwNGg8PGjclHyU3Nzc3Nzc3Nzc3Nzc3Nzc3Nzc3Nzc3Nzc3Nzc3Nzc3Nzc3Nzc3Nzc3Nzc3Nzc3Nzc3N//AABEIAKAAoAMBEQACEQEDEQH/xAAcAAACAgMBAQAAAAAAAAAAAAAGBwQFAAMIAgH/xABPEAABAwMCAgcEBAkGDAcAAAABAgMEBQYRACESMQcTIkFRYXEUMoGRFSNCUiQzYnJ0gqGxsggWRJLB4RclNDU2Q2NkosLw8UVTc4Ojw9H/xAAaAQEAAwEBAQAAAAAAAAAAAAAAAgMEBQEG/8QAOBEAAgEDAgIHBgUEAgMAAAAAAAECAwQRITESQRMiMlFhcdEFFIGRobEjQlLB4TNicvAVJEOCov/aAAwDAQACEQMRAD8AeGgM0BmgM0BmdAapEliKyp6S82y0gZUtxQSlI8ydACrt9MzHSzbFKm1tfIvMJ6uOn1dVgH9XPI6Aq6hVLi/8XuOiUBKuTERPtL/zXgZ9EnUXOK3ZopWler2INkEtRJR4V1C9Kus4ypgqYQr4gIAHx1DpVyTNH/HTWtScY+b9Dy5atNkKKnrDqco/emVQrP7XDjXvHL9IVpb41rr5MxFqUyMsKZsOpRiPtQ6oUH/hcGnHL9I90t8f118mezHixAOGZetIcz7zpVIQn4kLBGnSrmh/x8pf05xl8fUm0+pXCFEUm56NXAn+jTm/Zn8fnI7/AFTqSnF7Mz1bSvS1nFlom+EwHQzdFJm0dXdIWnrYyv8A3E+7+sBqRnCmHMjTYyJEOQ0+ysZS40sKSfQjQG7I0BmgM0B90B80BmgM0BmgMJPdoAUq13KXOcpVrxfpSpJ2dWFYjxfNxzcZ/JG+gBpcRufOH0ot27ashX4lodXAiK8xy2255Ppqtz1wtTfTsXw8dd8EfHd+SCFdImrhrfuOsiJCaRxGLT/qW2k+a/eP7NOCUu0yTuqFHShD4y1fy2RubFuUK2na/AgtGI3HMnjbbytxOM5yd8keOpRhGOyM1W7r1u3Js12/Vq3X2YdSjSaM1CdIWqMhSnnOr8OMEAK8sHUjOFSiEJKlHCQMknuGgF2zeVUTXafUnXGFWvU5a4jA4QHGyBhDpV91agrA8CPTQB7UJbNOhSJkk4ZYbU4sgZOAMnbQAQqu0SvUtipVW1Z7dOkAKamOR0LwDyUerUVJ588Y1FwjLdGildV6PYk0XDlu1GAj/EVVWpnGDCqGXm1jw4j2k/t9NQ6Nx7LNHvdGrpXp/GOj+WzBhUJmBPUqGXbQq7igcp7cCWrzHu5P6quWvekw8S0PJ2PFHjoS419V8Aipl3uxpyKVdkQU2cvAYlBWYss/kOHkr8k7+urDAFwOdAZoDNAZoDNAZoDytSUJKlKAAGSScYGgF9Va8/c7UkwpqqZa0fsyasCUuSiOaGe8J5Dj787a8bSWWWUqU6s1CCy2SaNRHKhCbixoyqLbyd0RWew9K/KcUN0g+HM9+q1xT30RvcqNnpDEqnfyXl3stLlan0K05KrRjRWnorZcSyWeIKSNzgAjteuc6sUVFYRz6lSdWXFN5ZTQbvr0aCzJr1vGZT32krRUKQvrkLSocy0e0NiPHXpA1dGNdpspur0Knv8AtUaC6pyIhaClXUL36spV3pVxJ9MaArazQKPVoD6LVtSoQKsscLb7bKoKGVfeUcgEDwAPloAtq1HrEq14VFbmJdWtDbNQluOFLi2xgOcO3vKGRnPfoCNcXR9QZlvzIdMo8KLLUyfZnmmkoU24PdOR5/26Als1SdTLZgruWnOuvcIZnGMjrwnbBWUpySk9+AcZ5Y0AKUurQKHc9PptoVJFTpVRdUHqW2vrDB8XEH7CM80n4aAaOgIdXFOMFwVf2b2RWy/aeHgPz140noydOpOnLig8MEqjRjEpq22WU1223hxLhOqDi2R95pR5geHMd2q8ShtqjoKdG8WKvVn38n5+pEpVcdtiOy+5NdqtpOnhanKyp6Ac+673lHdxcxyOrFJSWUYa1GdGfBNYYw23EOISttaVoUMpUk5BHiNelR60BmgM0B8J0AvbjqCLnkzIapPs1rU5RFUlJODKcH+pQfug+8e/lrxtJZZZSpTqzUILVlrQ6OuquMVGqRxHhsAfR1MAwhlGNlLT97HId2q0nJ8UjfWrRtouhQev5pfsvD7lZW7quWnVmsLYhUx6mUwNlyOt4oeWhQ4g4lR2Oe0OHxGrTmFlRekCjVSW3TZbcum1N0DhhzWFIUvP3TyOgJtp0yZQ4kyHKW17C3JcXDPFlaGVKKsKPLYk48tAk3ojQ9cVMVPc+hKcqqVBI4FORGk4H5KnTgfDOq+lT7Opvj7Pmo8VZqC8d/luQ6jXKzHBVU6jQqEjGeF93rnMePNIH7dPxH4Hv/Rp98/ov3B2TfVEbUUvdIjvFnf2Wn8Q+GEHThl+o8VzbLaivmz5GvyhurCGOkSQFZ29pp2E/PgGnBL9R67q3f8A4V82EVNrlXlb0qq0Kup+40vqXMfAqB+Q0/EXiF7jU0alD6ons3VDiOparkJ6kPuK4Qp9ILaz5OJ2+enSL82gfs+clxUJKa8N/kEqHEOJSpCgpKhkKScg6sOe008MBL0YYvS2JKqcgvS6RN6ww3RjrFtHdtYPcpPL84aAsbSjQpDcWuW86YlMmRyp6AlP1fWbdoD7CgeIHHPw79AaJsVpJkVy2epmsOFTc+EhQU3JA2VjwWMfHv1VKLi+KJ0aNeFeCoV35Pu8H4fYraDU2rYeiJjvqetOpOcER1W5p7xP4pXggnlnkdtWRaayjHWozozdOa1QxAc69Kj7oDDoATvapylLi27R3OCp1LIW6P6LHH4x3yODgeZ8tAQKDS4k5xhmM0G7cox6uMgj/Knk+84r7wB5eJydVY45Z5I6cn7nR4F/Ulv4Lu82FNv1eLXqYiowuPqFrWhPEMHsqKT6ctWnMBytU1j/AAl0ia/DXIbehuI2SVJbdbUFNuKHLYLWAo8uLQF7XapBpXUvvt9fNVlEVlpIU64TjIT8hk6jKaijRb206700S3b2QBXlcMKmNB69ZPXOKwpigQl93cXT3/HbwB1Dgc+38jU7mnb9W2Wv6nv8O77iuuPpTr9UQqLTVopFPGyI8IcJx5r5/LGrcHPlOUnxN5YDqWt1aluqUtajkqUcknzOhEuqhalWp9IbqkqOhMdQQSkOArbC90FaeaQcbZ0B8oFr1OvsvvU9DPAyoI+tdCOsWQSEIz7ysAnGgKYcaHRwcSXEq24diD5eegDe3elC5KKPZZroqcLkuLOHEceAUdx8c+mj13PYycXlDPsy4qfVuJ6ypIhTB2nqFNV9W549Ue71HxA1VwuPY+R0Y3cLhcN0s/3LdefeE7cak3W86+fbaXWGkdVJDLvUvpTvgK7lp54JB8tThNSRmubWdDD3i9mtn/JKQbf6OrXS0uR7PAjcSh1q+JxxRJJx4qJ1IzAzRJNzfSEy8DTfZaXL4AaOhomS42NuvIH+s5bd6du4aAtrgp8amuvuvsFygVf6qoMEfiVq2Do8B4+eDql9SWeR06b97o9FLtx28V3ehIsmfKhvyLXqzpclwEJVEkKOTLinZC/NQ91Xn66uOZtowvHLQGqU+1FjOyH1hDTSCtaidgAMk6AWsJUqe0uopSturXQ51bOfeiQU8j5dnf1UPDVc29lzN9jTjl15rqw183yQSV81q3aZTxatKZmxIm0mNxkOrbAwAjbdWTnPl56nFJLCMdWpKrNzluwWtGbWqs1PYtSq0qHFVNdeLUtpa5UcrVxKSpvIA7RVr0gFzkl+2qQF1Kc7VqpIXwNZQEF5w+6hCU7JSP7zqMpKKNFtbuvPGyWrfchd3zd6rODgDzUy7ZiPrXeaKegjZKR48vXme7XkYtPL3Lbm6UkqNJYgvq+9/wC6COmy350p2VLecffdVxOOOHKlHxJ1MxGQVx25jK5jKno6VguNIXwlae8Z7s6AI7/airqcarU9ltmFVYyJKGm8cLS/dWgY5YUk/PQEyq3gxOsz2JxhldYlrbRMkoaKVFlnZsKOcKUdtwBsnfQG2y7jo1OpLLdUcebfp9R9vZbaZ4vaT1fCEE57JBxue7OgIfRzIb/nemS+plpJbeUX3HUI9mJSfrAVbEpzkDQEW/qvDq9dDsF5yS2zHbYVLcRwrlKTzcUO4nP7NAUESS7EfRIjOuMvtniQ42rCknxB0A7rFvP+eHs8SY+iFdcRP4HN2CZie9Cx35A3HxGq5wzqtzZa3XRp06izB7r914jCiMUm7vZJNWpyBU6S/wBtl0ZLTmMHnzSdiO7ke7XsJcS8SN1bOhJYeYvVPvXqeZfSHRYLr7clmqILCyhwinuqSkg494DHPUzKe4910WvTfoF6NNaclsLIanQ1sB1I5gcQGefd4a8aTWGShOVOSnHdA1UW5kGOXmUqdrFqu9az96XBVspPn2Qf1kDUKeV1XyN19CMuG4htLfwfMZFPmMVCDHmRHA4w+2lxtY5FJGRqw54M9Ibi5jFNt1gnjrMoNOkfZjp7Tp+IHD+toDxSXo4m1m43uzChIVEjBI9xpodsgeJUMfAarh1pOR0Lp9DQhQX+T83t8kRo15zaVLdVezMGkw3mPaYakvFSwkEAtrHescST2c89s6sOeb6LEpVwVwXYikOQzHQptiS+jqlyQRutSOeByBO/PuxoEm3hA9c10t02myLwfQVuOFUOhsKG2/N0jzxn0AHfqqHXfH8jpXL93pq2jvvLz7vgKuh0Si3PHXPq9fqn0o6tS5TbFLckcJJOCVJ8Rvq05pvqVi0RMZSaXXpZnKBLLNQprkVD2BkpDitgrAOM89AL8bK9NATqdS6hV3uppsORLcSN0stlXCPhy0AXQuiC9ZW6qWiOjGQp+S2P2Ak/s0B4mdEd6RuLhpaZATzLEltWPgSD+zQAlUaXOpT3UVOG/Fd5hDyCkn0zz0BEA4lADck40AwafYlCLARUa/MM5GBIbp9McktsqIzw9YnYnBGcemgIdw0OhW7HRKpNeqZqiFpXHafprkbODuoKV4aAaVrXSa1R492MJ/xhAAjVllG3XNc+sA8s8Q+I1XNcPXOjaSVaDtaj31j4P+RgXFLpTVtTpFVdR9GLjqLixuFJI7vEnO3nqxanPlFxeGC/RnSJz7Rum4XHHZ8plLUUPJAUxGHu5HcpWAo+uh4WtxOMR5lMuGOttyOlfssopUFJcZcPCM+OFY+Z1XPRqR0bP8WnO3fNZXmvVHiwlKpz1Wtp04+jZPHEH+7OdpAHoeJPw1Yc4rKvOzdtwVPBUmhUoRmB/tnu2fjgIHxOozeItmi0pdLXhDvZet2wxMsxigynpLLamUhxbC+BfF7xOfzt9eQjwxSF3V6avKfewXmW3dtDeZmwXYV0NREFLLNTbAktp29xzvOw5+GpmcJrtfkO0qHSm1BqbVFpjktn3E4y4R6JB1XU1XD3m/2fGKqOtJaQWfjy+ogemKvJql1Lp8NWKfSkiKw2OWU+8fnt8NWLQxTk5Scpbst+hnrDRLvS0640tTEdIcaWUKTlSxkEbg76ER31G0qbPoEyjupdUxKRwlbrinloPcoFZOCOegAig9BtAgvh6rSpFRI91o4bR8cbn540AXOXBbVuTItAhlhEx1aW2oMJA4gT3qA2SMbknw0B8gVGRc8x8xHVR6PHcLZcbOHJShzwfspHlufLVcZce2x0atCNpBKazN6+CX7spbjviHYziUu0tx6I7JW2tyOoZbWEpIBB55Sc8+46kjJV4sRb5osaPdVoX/GMNKo8lSh2oUxsBfqAefPmNSKQZrnQZQZsjrqXMk08KPaZwHEfDO4+egCRduxItWt6jx1SGYEWDIUWo7y2Q4oFoBS+AjiO5PqdALL+UY2lmrUNtsEJREUBkkn3vE89ACnRLcSaDdzCJBBgz/wWSg8iFbJPwP7CdD1Np5Q/7bjMuQKla9RR17cFws8Dm/GwrtI+QOM+Wq6emY9xvv0puNwvzrXzW5CkdIsd192FbtDqtWksqLSw0x1baFA4IK1eBGrDnmi1Ys2dRLgoNbgogyXHFyERW3OMNtvZUnCvzwv021GUeKLRdbVXRrRqLkzTS5ribktWqr2VVITlOmebrQK0beOQ4PjpB5imWXtNU7icY7Z08nsRo/4XBmrG66rdHVKOPeQ2oD5YaOo1dseJd7O6s51P0xb/AG/cKrhu5mk1BNKh0yfVKmtsOiNEaBCEnIClqJASMjGdWHPKi35d5XLLh1SSYFMoqXiVRGypb73CSnClYwBkZ2540BIuCcI1xT6grHBRKSp5IJ26xeefwQPnqvep5HQz0dj/AJy+iOVXlrcdU44oqWs8SlE7knmdWHPGt0GJ46fc6AM8SYg/+RWgOiM76ARXSt0rS0zpFDtl7qW2iW5E1B7Sld6UHuA8efpoDR0T2VMDEy4ZboTLegPGHHOSs8YI6xXhnfHjz1GWzwXUVipCUtsjP6LltqsyElvHEhTiVjwVxnn8xqu3f4aOh7bz79NvZ4+WCj6TqLHeLiqglf0TPCESHUDJivp2bdHlvwny17J8EuLkzy2pK7odCu3HVeK5o5/rtFqFuVJLEvZQ+sYkNKyh1OdloV4fu1ank5koyg+GSwxu9E3SrIlTI9BuZ3rXXVcEaaeZUeSF/wBh9PXQiNaSkm66evfCYMkeW62dAJf+Ukc1ujfoq/49AJ0aA6mtypGZU7erCsf44pRbd/8AURhQ/erVb0qLxOhB9JYyj+lp/PRhBPuO3qG8Yk+qQYLoHWFpx0IPaJOcd+TnVhzyFS7ltaqXCEUmfGl1N5gpKmVcX1ad8E8sZJ+egBaqYg02StI4TSbnacSfuIdWnPwIdOq6emUdC/63Rz74r6aHmzVqkUey3lHJkz5kpfqoukfxa8n2oi0S93rvwX3Dau21Eqy0S21rhVRsYZnxzh1Hke5SfyTkatOeV9oGrUlbNuVWBxojsFTNTZP1T6QR7yeaV5OccvPQAt0hSepty/XgSFccaPnyIQMf8Wq4dqRvuVi2orwf3OdDz1YYBydBdToluxKjNqtZiMrm8CRGPEVt8BVurbG+dtANRy9qBNQ5GpdYhqnOtqEdDiygKXjsjKgBoDmWgUV2p3nGos9RQtyYWpBG+ME8fL0OgOibUqLamYVUX9WxUJD0ZKR7qQDhkeQCW8ep89UwllcR17y26OToR/Ik/U9Q0G0LnfZcITR6s7xMr7mH/uk+B7teL8OXgyVR+/2qkv6lPfxXf8AylxmZcZyPJaS6y6ClaFDIUDq9rJyITlCSlF4aFDd1tRqPmlVZLj9uTFkx3+a6e6e9J8PEciM941my6L/tPoMQ9rUW1pWj/wDSFA/QKpS7rboyU5qCZCEslKsJXkgoUD4HY51pPnmmnhnTir5tmMrqZlaie0tgJdCFFfCrG4ykY0PBRdOtRo9fcg1GlVmI+YzZaVGHEHDk54hkchoBRDQHQPR1IK7MslxWctVR5jPkQ7/d8tVz3j5nQstaNaP9ufk0Fcqg06f0gTXKrTo8oO01n2ZUhgLCVIW5x8JIwD2kasOebqXaaqWq2hHbi5pocTIebTwFaVNlIx3nfHy0BQXunhpd9gDdLUZ4eqQCD/wjVUe2zfca21F+f3NVmoVHotlNLGFR50yMr1SXU/8ALr2faie2mPd668F9xpDVhzz6eWgFP0iRlPW1frSQSsOxX8eQ4Mn5JOq49qR0Lp5tqPk/uc7Hnqw540eh3jNBvDqXVtO+zsBDjZwpBKljIPcdAOe46LCh2dWWktqeBiOEmS4p05CTg5UTjQCV6Crddql1irPp/BISVdsn3nVJIAHicEnQ9WU8jRtGmNzLaqtrziW3IUlaEq+0gE8SFj47jWenHMXB8md32hXcLmndw1UkvRo+CrmIk23fjAU052GagfceHcSfsqG2/wD30U8dSoeu1VT/ALVg9VvHmvVBFSZb9MkMUupvde24MQpv/nADPAr8sDv+1q2La0Zza8I1U61NYa3Xd/BLualN1yiyoK0glxH1ZP2VjkfnpUjxRwQs7mVtXjUXI52vKOubacKqFJTLpj/sLqhz6tQKkZPkQpPx1Xbybjh8jo+3reNO5VSG01kcjVPakzLVhpU7HimmPOrajOqZC1AM4zw4z7x+erziC4/lFsNxqpQ2mk4QmIsbnJPaHM8zoBQAZOgOgOjlgiyrJbPN2qvPY8h1v/5qufaj5nRsnilWf9v7ocHPfA1Yc4+6AWN8q4qXfnCRuzHaHqRjH7dVR1nI33GltRXn9zxGxFhSkpz1lJuguKBPuodUDn0w4dKuyZ77P60p0/1RfqMuRIaix3H31hDTSStajyAA3OrW+ZhhCU5KMd2VNvXVSrhQoQH/AK5O6mXBwrA8cd41CM4z2NV3YV7RrpVo+ZS3BB9ouCp004IrVIU2jPLrG8jf4LHy15tU8yzHSWOV+SX0Zyq4hTa1IWkpUk4UkjBB1Yc8afQqM0i7B/so38atAPW8P9FKx+hu/wAJ0AteiuMpimUeFC4UPOU92eFHYLeU4EjJ/NTw+h1W318HRo04xs3Ulzlj4YCx+UhTzd2UpCiWkmPU4uO1wJO+330H5jUW9eNfEuhB490q89Yv/eTCORHptxUjhcDcmHIRxJUN+fIg9x1ZiM0YITrWlXMdJICYDUmj1BVn1J5S4z46ykyle8hSdwM+RH/Wcapj1HwS+B2azhc0/faSxJaTXeMCE8qREYdcTwrWhKlJ+6cbjV62OBNJSaRz3dakN2xdStg27Ummmvzgtav3A6oo9qR9B7bf4FCL3wOCmDNWtg+FHe/+jWg+dFd/KU/z1Rf0Vf8AFoBODQHUltU0w59uUYgZpNLLr2O5xeEj/m1W9ai8DoU10dlKT/M0vlq/2CO4bnplvNBVQew4oZQygcS1eg/t17OpGCyyq0sa93LFJfEs4cpqbFalR1pWy6gLQod4O41JNNZRmqQlTk4SWqFrVsTaXNQAFGrXMy0gfeQ2tGfkG1ahT5vxN1/1VSh3RX11J1WgqF13FTEkoFapiZcfHLr2uwo+v4s/PUprMWjPaVVSrwm+8JIbca6rTjiUFlqWwnrAlXCQrvG3nqKxUhrzLajnZXbcN4vQ0WjZ8W2VSVsuKfdeUAHFgZSgck68p0lT2LfaHtOre8KksJHq9m1x4casx0KU9THg8Up5qbOyx/VOfhr2pspdxD2e1KUqEtprHx5HPvTBQEUe7XZcRP4BU0+1R1jkSr3h89/iNWZzqYZRcXhl30I70u6h+RF/jVoeDzvD/RSsfobv8J0Am+iC4W3UwGVq/DKWlxtSO96Ks5JT4lCt8eGoSj1lJG23qp0Z0Jc9V5r+BnXHGVSZzdyUsZypKKg0D2HmTtx471J2PpnUZrh60S+0qKvB21T/ANX3Pu8mS6HHNJrk2nM/5C+gS46O5sk4WkeWcH4nXsVwtpbFNxPpqMaku0tH+3oRL/YCkUZ9A+vaqTQbI57nB15VWcMu9mTa6WL2cWXddqTVFpEma4BhpJKEjmtZ5AeZOpzlwxyYrai69WMFz+xzZ0iyzDhRLeKwqShwzJ+Mdl5QwlGfFKefmrUKUOGOpr9q3auLjq9mOiH7SRmo24fCju/vY1ac0VX8pT/PVG/Rl/xaADeii3vp+8YqX0fgUP8ACZKjsAlPIE+Zx+3QJZeEdFWaFTjOr7iVA1F36niG4ZR2UfPc/HVVPXMu86F/+Hw26/ItfN7nq7rTjXO3HDzimHWV/jUpBJQeadKlJVNz32f7SqWTk4rKfLx7zeGIlp2w8GOPqIjKljjUVEn/AL69wqcPIq46l7dJy3kwVpkNxy4LTpaxldPiO1OZ5OOApT8ypfy17BYiiN9UVS4m47bLyRb9IKVwEUu42R2qTKCpA+9HX2HPlkK/V1Myki13UwKtUqMMdUVe2w1A7Kac3UB6Kz8xqqno3E6F3+LRhXX+L81t80FGrTnmt4NlBS7w8CuyQrkc7Y0PU2nlCqum1DV6TJtF5WJkMGXRXln8Y33tZ8uX9U6rj1XwnRvI+8QV1Hyl4Pv+IKdC8Z2LHuyNJQpt5v2VtbahgpUHFAg6sOaOy8P9FKx+hu/wnQHH8GZIgSmZcJ9bMhlQW24g4KSNAdIdH92yrooq6dcNFmRFraLapYjqSw6COecdk/s0wSjJxkpLcMDKpbVSVIeqMRC0tBlCVPpBAzk9/ft8teYJOfU4fEhvKh1asRXnZ0Qx4SitlpL6VFxzGAo4PIAnA8TnXjjl5ZbTrKlTlGO8tH5dwA9Kl31GA5w06mT1uM5LUxyKoR46txxJyO2vHedhnYaOOXlkI1nCHDDnv4iEecW6pbjq1LWolSlqOSonvJ1IpOtqQCZ1vHPKjufvY0Aq/wCUc2t6v0JplCluLYWlCEjJUSsYA89AX9qWoug0Vm2WVn6XqoD9UeRzjMfc/ekeZJ1VUeeojoWcVSi7qey28X/A0oS4qAqHEU3+ChKFNIP4sY2B8NtWpY0RglJybk9yVoeAxdixUJ1NoKTtId9olb+6y2eLf1UAPnqqpq1E6Nl+FCdw+SwvN+hGsMGpy6zcrg7M+R1MQ/7s12UkeSjxK+I1ac4KZsZmbEfiyUBbL6FNuJPIpIwdALeAZkCOYiipyr2q5jcZVLgq5HzPCP6yNVzyusuRvsZxfFQm+rL6PkxjR58aRTkT2nAYymg6Fj7uM5+WppprKMdSnKnNwluheQm6t0luNT5bsilWwhzijR2V8D0wpOQ4pQ3SkEbY8M+B16QDC4KWzVGWo7cjqalH+viO57aFDbPmk5APdvqM48SNNrc9BN5WYvRrvXqUNPbjzH6qfYkxbjdSwicwDhLwQvIcT4ggnfyAPLUYTzo9yd1bKmlUpvMHs/2fiEV4HNqVj9Dd/hOrDGcz2JV6bTY05EiWil1FzgMepqie09Wke8gJ+yTn3h4Y20BLrDc2NMjVWvVObcNvSFhKZkaWpO/enCs8CgAeyQPXQDUoXRb0f1qlx6lT2pMmNITxIcMpW/iD4EHII7joDZV+i7o+o8Nc6oJcgsN83VTFgDyG/PyGgARbEGC0Krbdz1qj0YOFKZc5ZWiQfutMjtL8yRgaADL8qVNqdQjrpq25DjccJlTG4/UJlOZJ4+Du2IGe/QHS1Gz7XQMDb6IXv8WdAQ7rj05q4YFTMf2+tttKap0TuSonJcPgB493rqE58Oi3NVtbdLmU3iC3f+8z0mZSLJhe13LU20Tp7nE88oEla8e6kAEhI5DSEcb7i6uOmklFYitEv382Utr3RQHukCpIpk5tLFUjNOpC0Kb45CSpKscQGSUlPy1MyjElPtRYzsh9xLbTSStalHYAbnXjeFklCLnJRjuxa1CTMmR1KjqKKxc7gjwh3xoSd1L8uySfVQ1Cmm+s+ZuvpKCjbR2jv4t7+gxqbBj02nxoMRAQxHaS22kdwAwNWHPJOgBG96fKjPRrnpDfWTacCJLAGTLindbf5wxlPn66Ai29UYsB5gR3A7b1Y+uguEbMrVuppXgD3A8jkaqXUljkzp1Eryj0q7cd/Fd/qR6jLrVkRWqXRaYKuzJdUimoB4THJyrgc7igb4OQcbd2dWnMN1v24aJ7RdV31JUmr9UVvvFwhmK2NyhseH7/AN4GykyoPSBR01KOmRT50R9baHU9l1pQ3+KSMEpOoyipeZptrqVBtYzF7p8/5PtQqkhunSaNdQEQymlMt1NpJLC8ggE/cO42O3hqCm1pM0StIVk52rz/AGvdeoiLm6M7joIL6YwqMHmmVC+sBHmOY/d56tOe008MprYr7tDlOIeb9qpslPVzYS/ddR37dyh3K5jQ8Hl0OhVGlVehJecfpgbaqFOfX9plwfv5Z8wdAL+sV43xctRq1aWs25RQXExUKx1g4uFCR+UtWMnwzoAErtZl1ud7VMUEhKeBlhAw2w2OSEDuSNAX1s9Gty3BwvIiexwjuqVM+rSB3kA7n5fHQavRD9YqheTGp9sMInS4rAjLqCwQwwOznf7Xu8h4aq6TOkDoxs40kp3Twu7m/T4niYtq0mHHGW3q1c0xCloRzcdCefkhtP8AduTqUYY1e5RcXTq4ilwxWyX+7m3o6lMV2kLrEiaudNkLxKbdQEiG4ObKEc0geZJPPOpmUtrmtilXLA9jqUdJSlQU26gcK2z4pV3aAo67LiTnHacHAxQaSkOVJ77KuEZDIPfy7Xy79VN8b4VsdOilZ0uml25dnw8fQ3WXBfqMx+66mz1T0tAap8dQwY0QHKRjuUrmr4DVpzW8hjoeGaA+Y0Au7gpjNsPTHH2C9adTXxTWU5JgPE/jk+CCcZxyO/jrySUlhltGtOjNTg9UXVEqztOfYpNafS8l0fgFQBHBJRjYE8uP9/PVcZOL4ZGyvRhWi69Bea7vHyPVfpM2u16FEmtITQY34UvhcJVJeSocCFDGyRurG+SBq05xSQKvGte4r6XMJ9laWxOSlG6llxvBSPMqTgDQFmityaRZj9avRDYaUrjMdtvKmmlqAS2rOylAKGeXL46YPU2nlbntigxghuVbNQkUhchAeTHx2FA95ZX7vnjGq+jx2Xg3r2g5rhuIqfjz+ZBqtBnzdq5bdErYx+NaPVOfJQ/t0zUXLIcLGp2ZOPms/VHvjQymaDaFZbVMYTHdWy8hRDaU8ISg8fZAHhjck89eccv0se5UntWj8coo6VbFFgRZ8SFZNcVHnoS3IbfkJAUEniH29t+/TpH+lh2VJb1o/X0LilW/MhkGh2vRaPgYDz6utcHwSOfx0zN8sBU7KnrKTl5LH1foSKtS4UWOiVedWfqCeMBEYJKW1L7kpaRus+W+nR57TyPf+j0t4qHju/mXlOeNRpDzMOLMo+AW2C8whCk7bLSncY35H5asSxsYJScnxSeWUHR5VJC3ZtCrwzXqV9Wt8p3ksEkoWD3jx89enhImWvOi3i1XLdktRW5fYqjDqSpDoA2WAPt92c+fkQJFcrD02S7R6I6hDyU5mTT7kRHfvyK8ch3d+qpSbfDE6NvQjSiq9daclzb9CgotMj3S5GYhoUi0ac7xt8ROam+DnjPi2Fb/AJR8tWRiorCMlevOvNznuxjAActelJ90BmgM0B5cbQ42ptxCVIWCFJUMgg9x0AvKtRXLXYeYER2p2k8eJ2GgFT1PP3mu8oHPh5jfGvHFSWGW0a06E+Om8MnUqvO0yIy+5JNYoLv4mpMdtbI8HQOYH3ufjqvMob7G506N5rS6s+7k/L0JD9q0mu3TEugSEyWUsJCWUK4m3VpUShZ7jw5O3jjw1YmnqjnThKEuGSwyuvBLtyXrRbb6pz6NjlU+epbZCXOH8WgHkrtc/XXpE3dIqEw6xalaISkRamGFrxyQ6kp+WcaAsK1VZ06vxqJbj3VvR3UvVGVwBbbLW/1RyPfVtgbEDf1Aq7muSpw71ao0esUumQ1wTJL05niHEFY4c8aeegCuImoqov18uM9NU2opkR2sNqzkpISSdsY79ALNmv12o23CmQ7jk/zmkvKQzTEss9WoocKVgp4chAAPaJz68tAGV1WrUKxUaXV6XWRTalAQpCVKjh5tQX73ZJ8uegKdUm7qXdVIgLuGHWUynfwuK3AS0WGgN3CUkkDuGcZOgCKtUGmuV2FcsmUuG7T21pW4hzgDqD9lZ70jfbz143jclGEpy4YrLK2pV5+rRXnIUn6LorQ+vq0js8Y8Ggf4vlqvic9I7HRVGlZrir9afKPd5+hW0mkrumKiLHivUy0UKzwOZTIqZzzX3pbPnur01ZGKisIxV6868+ObyxiMtNsNIaZQlDaEhKUpGAkeA16UnvQGaAzQGaAzQHwjOgBGpWi9DmO1O0ZKKfLcPE/DWnMWX48SB7qvyh8c6AH2p7MOoBp8vWjWHFfiXQFwJas/ZI7O/wCqry1X0eHmGh0IX3HHguI8S7/zL4+oTIuOXA4TcFKcQnHZmwx17Kh44HaTn015xtdpHvudOrrbzT8Ho/Rn2us0m+LeegRKoz9YUqbeaUFKaWkgpPDnOxHLU4zjLZmSrbVqLxUi0Wdv0SNQoAixytxalFx+Q4cuPuH3lqPif2ctSKQYrVMqpv8AFYaoCajATA9mwp9pJKiriJ4VHl3aAKaJJmvsL9tpP0YlshLTReQslOPydgO4b6AE6DYgVCrMC4o7D0aTVXp0FbTh6xgLO2DgcJ2zse86AtRHhUijuwblr/t8U7JVNUlLgGdsqTgk+fPUXKMd2XUrerVeIRbIlPnsMtONWVbwCXDlyW637Ozn7yie0v8A631DpG+yjX7lTpa3E0vBav8AgppM1mZUFMKceuusNnIgxRwQox/LV7o+JJ8te9HnWWp5K+VNcNtHhXf+Z/H0L2nWlJqMluo3hIblvN7sU5gERI3hhJ99Q+8fLA1Yc9tvVhgBgY0B90BmgM0BmgM0BmgM0BnPnoDROhRJ8VcWdGakR1jCm3UBSSPQ6AFzZbtNWXLVrMumf7m59fF9OBW6f1SNAU8+m1tDvFWLQp1WUP6bSXww6fDKVkEd/JR1Fwi90aqd7cU1wxm8d26Iv0jBhbOS7zo6k80uxlvoT8eFYI+Oo9HjZsud/wAX9SnF/DH2PTd309IAHSGyk+EmAEq+OQNecM1+Y894tnvS+rPq7wgK2/whx1HwYghR+GM694Z/qHvFstqP1Z4FTgThhufeVXKhshiKthCvjwIA+evOjb3bPff1HsUor4Z+5Kg06ruO8VIs2DTlH+m1iQHnB+okkn+sNSUIrkVVL64qLhc3juWiLf8AmXJqhC7qrkuop74bH4PG9ChO6h6nUzIE9Pp8OmxURafFZjMIGEtsoCUj4DQEnQGaAzQGaAzQH//Z"/>
          <p:cNvSpPr>
            <a:spLocks noChangeAspect="1" noChangeArrowheads="1"/>
          </p:cNvSpPr>
          <p:nvPr/>
        </p:nvSpPr>
        <p:spPr bwMode="auto">
          <a:xfrm>
            <a:off x="460375" y="-427038"/>
            <a:ext cx="1524000"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961800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Athletic Report</a:t>
            </a:r>
            <a:endParaRPr lang="en-US" dirty="0"/>
          </a:p>
        </p:txBody>
      </p:sp>
      <p:sp>
        <p:nvSpPr>
          <p:cNvPr id="3" name="Content Placeholder 2"/>
          <p:cNvSpPr>
            <a:spLocks noGrp="1"/>
          </p:cNvSpPr>
          <p:nvPr>
            <p:ph sz="half" idx="10"/>
          </p:nvPr>
        </p:nvSpPr>
        <p:spPr>
          <a:xfrm>
            <a:off x="457200" y="1600200"/>
            <a:ext cx="8229600" cy="4953000"/>
          </a:xfrm>
        </p:spPr>
        <p:txBody>
          <a:bodyPr/>
          <a:lstStyle/>
          <a:p>
            <a:pPr>
              <a:spcBef>
                <a:spcPts val="0"/>
              </a:spcBef>
              <a:spcAft>
                <a:spcPts val="600"/>
              </a:spcAft>
            </a:pPr>
            <a:endParaRPr lang="en-US" sz="2000" dirty="0" smtClean="0"/>
          </a:p>
          <a:p>
            <a:pPr>
              <a:spcBef>
                <a:spcPts val="0"/>
              </a:spcBef>
              <a:spcAft>
                <a:spcPts val="600"/>
              </a:spcAft>
            </a:pPr>
            <a:endParaRPr lang="en-US" sz="2000" dirty="0" smtClean="0"/>
          </a:p>
          <a:p>
            <a:r>
              <a:rPr lang="en-US" sz="2000" dirty="0"/>
              <a:t>A.C.A. §6-62-106 directs AHECB to develop and establish uniform accounting standards and procedures for reporting revenues and expenditures.</a:t>
            </a:r>
          </a:p>
          <a:p>
            <a:pPr>
              <a:buNone/>
            </a:pPr>
            <a:endParaRPr lang="en-US" sz="2000" dirty="0"/>
          </a:p>
          <a:p>
            <a:pPr>
              <a:spcBef>
                <a:spcPts val="0"/>
              </a:spcBef>
              <a:spcAft>
                <a:spcPts val="600"/>
              </a:spcAft>
            </a:pPr>
            <a:r>
              <a:rPr lang="en-US" sz="2000" dirty="0" smtClean="0"/>
              <a:t>The 2016-17 </a:t>
            </a:r>
            <a:r>
              <a:rPr lang="en-US" sz="2000" dirty="0"/>
              <a:t>Athletic actual expenditures for state-supported universities was </a:t>
            </a:r>
            <a:r>
              <a:rPr lang="en-US" sz="2000" dirty="0" smtClean="0"/>
              <a:t>$176 million </a:t>
            </a:r>
            <a:r>
              <a:rPr lang="en-US" sz="2000" dirty="0"/>
              <a:t>and </a:t>
            </a:r>
            <a:r>
              <a:rPr lang="en-US" sz="2000" dirty="0" smtClean="0"/>
              <a:t>$597,216 for </a:t>
            </a:r>
            <a:r>
              <a:rPr lang="en-US" sz="2000" dirty="0"/>
              <a:t>two-year colleges. </a:t>
            </a:r>
            <a:endParaRPr lang="en-US" sz="2000" dirty="0" smtClean="0"/>
          </a:p>
          <a:p>
            <a:pPr marL="0" indent="0">
              <a:spcBef>
                <a:spcPts val="0"/>
              </a:spcBef>
              <a:spcAft>
                <a:spcPts val="600"/>
              </a:spcAft>
              <a:buNone/>
            </a:pPr>
            <a:endParaRPr lang="en-US" sz="2000" dirty="0" smtClean="0"/>
          </a:p>
          <a:p>
            <a:pPr>
              <a:spcBef>
                <a:spcPts val="0"/>
              </a:spcBef>
              <a:spcAft>
                <a:spcPts val="600"/>
              </a:spcAft>
            </a:pPr>
            <a:r>
              <a:rPr lang="en-US" sz="2000" dirty="0" smtClean="0"/>
              <a:t>This represents an </a:t>
            </a:r>
            <a:r>
              <a:rPr lang="en-US" sz="2000" b="1" dirty="0" smtClean="0"/>
              <a:t>increase</a:t>
            </a:r>
            <a:r>
              <a:rPr lang="en-US" sz="2000" dirty="0" smtClean="0"/>
              <a:t> of 6.3 percent over 2015-16</a:t>
            </a:r>
          </a:p>
          <a:p>
            <a:pPr>
              <a:spcBef>
                <a:spcPts val="0"/>
              </a:spcBef>
              <a:spcAft>
                <a:spcPts val="600"/>
              </a:spcAft>
            </a:pPr>
            <a:endParaRPr lang="en-US" sz="2400" dirty="0"/>
          </a:p>
          <a:p>
            <a:pPr>
              <a:spcBef>
                <a:spcPts val="0"/>
              </a:spcBef>
              <a:spcAft>
                <a:spcPts val="600"/>
              </a:spcAft>
            </a:pPr>
            <a:endParaRPr lang="en-US" sz="2400" dirty="0" smtClean="0"/>
          </a:p>
          <a:p>
            <a:pPr>
              <a:spcBef>
                <a:spcPts val="0"/>
              </a:spcBef>
              <a:spcAft>
                <a:spcPts val="600"/>
              </a:spcAft>
            </a:pPr>
            <a:endParaRPr lang="en-US" sz="2400" dirty="0"/>
          </a:p>
        </p:txBody>
      </p:sp>
    </p:spTree>
    <p:extLst>
      <p:ext uri="{BB962C8B-B14F-4D97-AF65-F5344CB8AC3E}">
        <p14:creationId xmlns:p14="http://schemas.microsoft.com/office/powerpoint/2010/main" val="3852423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dirty="0" smtClean="0"/>
              <a:t>Revenues by Source</a:t>
            </a:r>
          </a:p>
        </p:txBody>
      </p:sp>
      <p:pic>
        <p:nvPicPr>
          <p:cNvPr id="5" name="Picture 4"/>
          <p:cNvPicPr>
            <a:picLocks noChangeAspect="1"/>
          </p:cNvPicPr>
          <p:nvPr/>
        </p:nvPicPr>
        <p:blipFill>
          <a:blip r:embed="rId2"/>
          <a:stretch>
            <a:fillRect/>
          </a:stretch>
        </p:blipFill>
        <p:spPr>
          <a:xfrm>
            <a:off x="1248937" y="1799063"/>
            <a:ext cx="6385931" cy="4406892"/>
          </a:xfrm>
          <a:prstGeom prst="rect">
            <a:avLst/>
          </a:prstGeom>
        </p:spPr>
      </p:pic>
    </p:spTree>
    <p:extLst>
      <p:ext uri="{BB962C8B-B14F-4D97-AF65-F5344CB8AC3E}">
        <p14:creationId xmlns:p14="http://schemas.microsoft.com/office/powerpoint/2010/main" val="3460522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190504"/>
            <a:ext cx="7010400" cy="1527175"/>
          </a:xfrm>
          <a:prstGeom prst="rect">
            <a:avLst/>
          </a:prstGeom>
        </p:spPr>
        <p:txBody>
          <a:bodyPr/>
          <a:lstStyle/>
          <a:p>
            <a:pPr fontAlgn="base">
              <a:spcBef>
                <a:spcPct val="0"/>
              </a:spcBef>
              <a:spcAft>
                <a:spcPct val="0"/>
              </a:spcAft>
              <a:defRPr/>
            </a:pPr>
            <a:r>
              <a:rPr lang="en-US" sz="4000" kern="0" dirty="0">
                <a:solidFill>
                  <a:srgbClr val="1F497D"/>
                </a:solidFill>
              </a:rPr>
              <a:t>Athletic Revenues by Source 2009-10</a:t>
            </a:r>
          </a:p>
        </p:txBody>
      </p:sp>
      <p:sp>
        <p:nvSpPr>
          <p:cNvPr id="6" name="Title 5"/>
          <p:cNvSpPr>
            <a:spLocks noGrp="1"/>
          </p:cNvSpPr>
          <p:nvPr>
            <p:ph type="title"/>
          </p:nvPr>
        </p:nvSpPr>
        <p:spPr/>
        <p:txBody>
          <a:bodyPr>
            <a:normAutofit fontScale="90000"/>
          </a:bodyPr>
          <a:lstStyle/>
          <a:p>
            <a:r>
              <a:rPr lang="en-US" dirty="0" smtClean="0"/>
              <a:t>% of Athletic Revenues By Source 2016-17</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279026010"/>
              </p:ext>
            </p:extLst>
          </p:nvPr>
        </p:nvGraphicFramePr>
        <p:xfrm>
          <a:off x="661639" y="1501772"/>
          <a:ext cx="7775923" cy="5242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155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Expenditures by Source</a:t>
            </a:r>
          </a:p>
        </p:txBody>
      </p:sp>
      <p:pic>
        <p:nvPicPr>
          <p:cNvPr id="4" name="Picture 3"/>
          <p:cNvPicPr>
            <a:picLocks noChangeAspect="1"/>
          </p:cNvPicPr>
          <p:nvPr/>
        </p:nvPicPr>
        <p:blipFill>
          <a:blip r:embed="rId2"/>
          <a:stretch>
            <a:fillRect/>
          </a:stretch>
        </p:blipFill>
        <p:spPr>
          <a:xfrm>
            <a:off x="1256373" y="1909431"/>
            <a:ext cx="6374631" cy="4268557"/>
          </a:xfrm>
          <a:prstGeom prst="rect">
            <a:avLst/>
          </a:prstGeom>
        </p:spPr>
      </p:pic>
    </p:spTree>
    <p:extLst>
      <p:ext uri="{BB962C8B-B14F-4D97-AF65-F5344CB8AC3E}">
        <p14:creationId xmlns:p14="http://schemas.microsoft.com/office/powerpoint/2010/main" val="240245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608</TotalTime>
  <Words>1165</Words>
  <Application>Microsoft Office PowerPoint</Application>
  <PresentationFormat>On-screen Show (4:3)</PresentationFormat>
  <Paragraphs>388</Paragraphs>
  <Slides>48</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48</vt:i4>
      </vt:variant>
    </vt:vector>
  </HeadingPairs>
  <TitlesOfParts>
    <vt:vector size="59" baseType="lpstr">
      <vt:lpstr>Arial</vt:lpstr>
      <vt:lpstr>Calibri</vt:lpstr>
      <vt:lpstr>Calibri Light</vt:lpstr>
      <vt:lpstr>Georgia</vt:lpstr>
      <vt:lpstr>Times New Roman</vt:lpstr>
      <vt:lpstr>Wingdings</vt:lpstr>
      <vt:lpstr>4_Office Theme</vt:lpstr>
      <vt:lpstr>Office Theme</vt:lpstr>
      <vt:lpstr>2_Office Theme</vt:lpstr>
      <vt:lpstr>1_Office Theme</vt:lpstr>
      <vt:lpstr>3_Office Theme</vt:lpstr>
      <vt:lpstr>REGULAR MEETING OF THE  ARKANSAS HIGHER EDUCATION  COORDINATING BOARD </vt:lpstr>
      <vt:lpstr>Agenda item no. 10: personal services recommendations for the 2018-2019 fiscal year      </vt:lpstr>
      <vt:lpstr>Summary of Recommendations</vt:lpstr>
      <vt:lpstr>Summary of Recommendations</vt:lpstr>
      <vt:lpstr>Agenda item no. 11: REPORT ON intercollegiate ATHLETIC REVENUES &amp; EXPENDITURES</vt:lpstr>
      <vt:lpstr>Athletic Report</vt:lpstr>
      <vt:lpstr>Revenues by Source</vt:lpstr>
      <vt:lpstr>% of Athletic Revenues By Source 2016-17</vt:lpstr>
      <vt:lpstr>Expenditures by Source</vt:lpstr>
      <vt:lpstr>% of Athletic Expenditures By Source 2016-17</vt:lpstr>
      <vt:lpstr>Agenda item no. 12: Economic Feasibility of a loan for  UNIVERSITY OF ARKANSAS COMMUNITY COLLEGE at rich mountain      </vt:lpstr>
      <vt:lpstr>Relevant Information</vt:lpstr>
      <vt:lpstr>Agenda item no. 13: Economic Feasibility of a loan for  UNIVERSITY OF ARKANSAS For medical sciences     </vt:lpstr>
      <vt:lpstr>Relevant Information</vt:lpstr>
      <vt:lpstr>ACADEMIC COMMITTEE Consent Agenda Items </vt:lpstr>
      <vt:lpstr> Consent Items      </vt:lpstr>
      <vt:lpstr>Agenda Item  no. 16 Institutional Certification  Advisory Committee: Resolutions </vt:lpstr>
      <vt:lpstr>Institutional Certification Advisory Committee (ICAC)</vt:lpstr>
      <vt:lpstr>Agenda Item  no. 17 Letters of Notification</vt:lpstr>
      <vt:lpstr>   Letters of Notification   </vt:lpstr>
      <vt:lpstr>Agenda Item  no. 18 Letters of Intent</vt:lpstr>
      <vt:lpstr>  Letters of Intent  </vt:lpstr>
      <vt:lpstr> role and scope change REQUEST</vt:lpstr>
      <vt:lpstr>Role And Scope Change Request</vt:lpstr>
      <vt:lpstr> Approve Minutes      </vt:lpstr>
      <vt:lpstr>Appointment of Nominating Committee </vt:lpstr>
      <vt:lpstr>   2017 Coordinating Board Meeting Schedule    </vt:lpstr>
      <vt:lpstr>PowerPoint Presentation</vt:lpstr>
      <vt:lpstr>ADHE Staffing</vt:lpstr>
      <vt:lpstr>ADHE Staffing</vt:lpstr>
      <vt:lpstr>ADHE Staffing</vt:lpstr>
      <vt:lpstr>Institutional Leadership</vt:lpstr>
      <vt:lpstr>PowerPoint Presentation</vt:lpstr>
      <vt:lpstr>Agenda item no. 5: Arkansas future grant      </vt:lpstr>
      <vt:lpstr>Arkansas Future Grant</vt:lpstr>
      <vt:lpstr>Agenda item no. 6: Academic Challenge scholarship      </vt:lpstr>
      <vt:lpstr>Academic Challenge Scholarship</vt:lpstr>
      <vt:lpstr>Agenda item no. 7: Productivity-based funding model policies      </vt:lpstr>
      <vt:lpstr>Policies for Final Adoption</vt:lpstr>
      <vt:lpstr>Agenda item no. 8: Operating recommendations for the 2018-2019 fiscal year      </vt:lpstr>
      <vt:lpstr>ADHE Recommendation</vt:lpstr>
      <vt:lpstr>Operating Recommendations</vt:lpstr>
      <vt:lpstr>Operating Recommendations</vt:lpstr>
      <vt:lpstr>Operating Recommendations</vt:lpstr>
      <vt:lpstr>Operating Recommendations</vt:lpstr>
      <vt:lpstr>Operating Recommendations</vt:lpstr>
      <vt:lpstr>Agenda item no. 9: PREVENTION OF SEXUAL ASSAULT  ON CAMPUS      </vt:lpstr>
      <vt:lpstr>Sexual Assault on Campus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item no. ??: REPORT ON intercollegiate ATHLETIC REVENUES &amp; EXPENDITURES</dc:title>
  <dc:creator>Jake Eddington</dc:creator>
  <cp:lastModifiedBy>Nichole Abernathy</cp:lastModifiedBy>
  <cp:revision>96</cp:revision>
  <dcterms:created xsi:type="dcterms:W3CDTF">2014-10-10T13:50:07Z</dcterms:created>
  <dcterms:modified xsi:type="dcterms:W3CDTF">2017-10-26T13:08:35Z</dcterms:modified>
</cp:coreProperties>
</file>