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 id="2147483758" r:id="rId5"/>
    <p:sldMasterId id="2147483771" r:id="rId6"/>
    <p:sldMasterId id="2147483796" r:id="rId7"/>
    <p:sldMasterId id="2147483823" r:id="rId8"/>
    <p:sldMasterId id="2147483842" r:id="rId9"/>
    <p:sldMasterId id="2147483855" r:id="rId10"/>
    <p:sldMasterId id="2147483870" r:id="rId11"/>
    <p:sldMasterId id="2147483888" r:id="rId12"/>
    <p:sldMasterId id="2147483915" r:id="rId13"/>
    <p:sldMasterId id="2147483934" r:id="rId14"/>
    <p:sldMasterId id="2147483961" r:id="rId15"/>
    <p:sldMasterId id="2147483973" r:id="rId16"/>
  </p:sldMasterIdLst>
  <p:notesMasterIdLst>
    <p:notesMasterId r:id="rId74"/>
  </p:notesMasterIdLst>
  <p:sldIdLst>
    <p:sldId id="286" r:id="rId17"/>
    <p:sldId id="4202" r:id="rId18"/>
    <p:sldId id="4201" r:id="rId19"/>
    <p:sldId id="309" r:id="rId20"/>
    <p:sldId id="289" r:id="rId21"/>
    <p:sldId id="4203" r:id="rId22"/>
    <p:sldId id="307" r:id="rId23"/>
    <p:sldId id="321" r:id="rId24"/>
    <p:sldId id="4212" r:id="rId25"/>
    <p:sldId id="259" r:id="rId26"/>
    <p:sldId id="262" r:id="rId27"/>
    <p:sldId id="260" r:id="rId28"/>
    <p:sldId id="261" r:id="rId29"/>
    <p:sldId id="267" r:id="rId30"/>
    <p:sldId id="263" r:id="rId31"/>
    <p:sldId id="264" r:id="rId32"/>
    <p:sldId id="265" r:id="rId33"/>
    <p:sldId id="266" r:id="rId34"/>
    <p:sldId id="322" r:id="rId35"/>
    <p:sldId id="323" r:id="rId36"/>
    <p:sldId id="324" r:id="rId37"/>
    <p:sldId id="325" r:id="rId38"/>
    <p:sldId id="326" r:id="rId39"/>
    <p:sldId id="311" r:id="rId40"/>
    <p:sldId id="314" r:id="rId41"/>
    <p:sldId id="312" r:id="rId42"/>
    <p:sldId id="327" r:id="rId43"/>
    <p:sldId id="313" r:id="rId44"/>
    <p:sldId id="328" r:id="rId45"/>
    <p:sldId id="4204" r:id="rId46"/>
    <p:sldId id="290" r:id="rId47"/>
    <p:sldId id="348" r:id="rId48"/>
    <p:sldId id="275" r:id="rId49"/>
    <p:sldId id="280" r:id="rId50"/>
    <p:sldId id="270" r:id="rId51"/>
    <p:sldId id="269" r:id="rId52"/>
    <p:sldId id="292" r:id="rId53"/>
    <p:sldId id="293" r:id="rId54"/>
    <p:sldId id="308" r:id="rId55"/>
    <p:sldId id="4205" r:id="rId56"/>
    <p:sldId id="331" r:id="rId57"/>
    <p:sldId id="317" r:id="rId58"/>
    <p:sldId id="335" r:id="rId59"/>
    <p:sldId id="334" r:id="rId60"/>
    <p:sldId id="4206" r:id="rId61"/>
    <p:sldId id="4207" r:id="rId62"/>
    <p:sldId id="336" r:id="rId63"/>
    <p:sldId id="330" r:id="rId64"/>
    <p:sldId id="4208" r:id="rId65"/>
    <p:sldId id="258" r:id="rId66"/>
    <p:sldId id="4211" r:id="rId67"/>
    <p:sldId id="4209" r:id="rId68"/>
    <p:sldId id="257" r:id="rId69"/>
    <p:sldId id="4210" r:id="rId70"/>
    <p:sldId id="349" r:id="rId71"/>
    <p:sldId id="350" r:id="rId72"/>
    <p:sldId id="420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60"/>
  </p:normalViewPr>
  <p:slideViewPr>
    <p:cSldViewPr snapToGrid="0">
      <p:cViewPr varScale="1">
        <p:scale>
          <a:sx n="120" d="100"/>
          <a:sy n="120" d="100"/>
        </p:scale>
        <p:origin x="120" y="3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Projected Enrollment</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AY 2023/2024</c:v>
                </c:pt>
                <c:pt idx="1">
                  <c:v>AY 2024/2025</c:v>
                </c:pt>
                <c:pt idx="2">
                  <c:v>AY 2026/2027</c:v>
                </c:pt>
                <c:pt idx="3">
                  <c:v>AY 2027/2028</c:v>
                </c:pt>
                <c:pt idx="4">
                  <c:v>AY 2028/2029</c:v>
                </c:pt>
                <c:pt idx="5">
                  <c:v>AY 2029/2030</c:v>
                </c:pt>
              </c:strCache>
            </c:strRef>
          </c:cat>
          <c:val>
            <c:numRef>
              <c:f>Sheet1!$B$2:$B$7</c:f>
              <c:numCache>
                <c:formatCode>General</c:formatCode>
                <c:ptCount val="6"/>
                <c:pt idx="0">
                  <c:v>15</c:v>
                </c:pt>
                <c:pt idx="1">
                  <c:v>30</c:v>
                </c:pt>
                <c:pt idx="2">
                  <c:v>45</c:v>
                </c:pt>
                <c:pt idx="3">
                  <c:v>55</c:v>
                </c:pt>
                <c:pt idx="4">
                  <c:v>65</c:v>
                </c:pt>
                <c:pt idx="5">
                  <c:v>75</c:v>
                </c:pt>
              </c:numCache>
            </c:numRef>
          </c:val>
          <c:smooth val="0"/>
          <c:extLst>
            <c:ext xmlns:c16="http://schemas.microsoft.com/office/drawing/2014/chart" uri="{C3380CC4-5D6E-409C-BE32-E72D297353CC}">
              <c16:uniqueId val="{00000000-B068-4845-9184-97A61F23992F}"/>
            </c:ext>
          </c:extLst>
        </c:ser>
        <c:ser>
          <c:idx val="1"/>
          <c:order val="1"/>
          <c:tx>
            <c:strRef>
              <c:f>Sheet1!$C$1</c:f>
              <c:strCache>
                <c:ptCount val="1"/>
                <c:pt idx="0">
                  <c:v>Projected Graduates (total)</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AY 2023/2024</c:v>
                </c:pt>
                <c:pt idx="1">
                  <c:v>AY 2024/2025</c:v>
                </c:pt>
                <c:pt idx="2">
                  <c:v>AY 2026/2027</c:v>
                </c:pt>
                <c:pt idx="3">
                  <c:v>AY 2027/2028</c:v>
                </c:pt>
                <c:pt idx="4">
                  <c:v>AY 2028/2029</c:v>
                </c:pt>
                <c:pt idx="5">
                  <c:v>AY 2029/2030</c:v>
                </c:pt>
              </c:strCache>
            </c:strRef>
          </c:cat>
          <c:val>
            <c:numRef>
              <c:f>Sheet1!$C$2:$C$7</c:f>
              <c:numCache>
                <c:formatCode>General</c:formatCode>
                <c:ptCount val="6"/>
                <c:pt idx="0">
                  <c:v>0</c:v>
                </c:pt>
                <c:pt idx="1">
                  <c:v>0</c:v>
                </c:pt>
                <c:pt idx="2">
                  <c:v>9</c:v>
                </c:pt>
                <c:pt idx="3">
                  <c:v>18</c:v>
                </c:pt>
                <c:pt idx="4">
                  <c:v>27</c:v>
                </c:pt>
                <c:pt idx="5">
                  <c:v>33</c:v>
                </c:pt>
              </c:numCache>
            </c:numRef>
          </c:val>
          <c:smooth val="0"/>
          <c:extLst>
            <c:ext xmlns:c16="http://schemas.microsoft.com/office/drawing/2014/chart" uri="{C3380CC4-5D6E-409C-BE32-E72D297353CC}">
              <c16:uniqueId val="{00000001-B068-4845-9184-97A61F23992F}"/>
            </c:ext>
          </c:extLst>
        </c:ser>
        <c:dLbls>
          <c:dLblPos val="ctr"/>
          <c:showLegendKey val="0"/>
          <c:showVal val="1"/>
          <c:showCatName val="0"/>
          <c:showSerName val="0"/>
          <c:showPercent val="0"/>
          <c:showBubbleSize val="0"/>
        </c:dLbls>
        <c:marker val="1"/>
        <c:smooth val="0"/>
        <c:axId val="1410611983"/>
        <c:axId val="1410599503"/>
      </c:lineChart>
      <c:catAx>
        <c:axId val="141061198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410599503"/>
        <c:crosses val="autoZero"/>
        <c:auto val="1"/>
        <c:lblAlgn val="ctr"/>
        <c:lblOffset val="100"/>
        <c:noMultiLvlLbl val="0"/>
      </c:catAx>
      <c:valAx>
        <c:axId val="141059950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1061198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1EE29-9884-4FA3-B784-0737D8522D6F}"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7BA13-B558-4C49-BC8C-CF801E0D7571}" type="slidenum">
              <a:rPr lang="en-US" smtClean="0"/>
              <a:t>‹#›</a:t>
            </a:fld>
            <a:endParaRPr lang="en-US"/>
          </a:p>
        </p:txBody>
      </p:sp>
    </p:spTree>
    <p:extLst>
      <p:ext uri="{BB962C8B-B14F-4D97-AF65-F5344CB8AC3E}">
        <p14:creationId xmlns:p14="http://schemas.microsoft.com/office/powerpoint/2010/main" val="78514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46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this is a model that could be utilized by other programs by utilizing existing graduate courses within other graduate programs to meet the needs of professionals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1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Graduation projections are based upon typical graduate retention rates and the projected enrollment is based on our best guestimate based upon undergraduate interest.  We plan to recruit from active duty military installations for this degree and other business entities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61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salary projections are based solely on the occupational outlook for Training &amp; development Managers. The MA-ODL degree is interdisciplinary by design to apply to multiple career fields.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063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97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55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388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391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02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24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3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02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46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08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161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38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3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1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who need this advanced degree would not be coded as a training and development manager – this is a career trajectory degree. </a:t>
            </a:r>
          </a:p>
          <a:p>
            <a:r>
              <a:rPr lang="en-US" dirty="0"/>
              <a:t>This data is from the O*Net repository of occupational information &amp; is sponsored by the US Department of Labor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6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115" indent="-235115">
              <a:buAutoNum type="arabicPeriod"/>
            </a:pPr>
            <a:r>
              <a:rPr lang="en-US" dirty="0"/>
              <a:t>An interdisciplinary program utilizing graduate courses from several graduate degree programs – specifically Business, Emergency Management and Homeland Security, Management, Student Affairs Administration, and, of course, Organizational Development and Learning courses</a:t>
            </a:r>
          </a:p>
          <a:p>
            <a:pPr marL="235115" marR="0" lvl="0" indent="-235115" algn="l" defTabSz="914400" rtl="0" eaLnBrk="1" fontAlgn="auto" latinLnBrk="0" hangingPunct="1">
              <a:lnSpc>
                <a:spcPct val="100000"/>
              </a:lnSpc>
              <a:spcBef>
                <a:spcPts val="0"/>
              </a:spcBef>
              <a:spcAft>
                <a:spcPts val="0"/>
              </a:spcAft>
              <a:buClrTx/>
              <a:buSzTx/>
              <a:buFontTx/>
              <a:buAutoNum type="arabicPeriod"/>
              <a:tabLst/>
              <a:defRPr/>
            </a:pPr>
            <a:r>
              <a:rPr lang="en-US" dirty="0"/>
              <a:t>This is a most innovative program that addresses the needs of those in the region seeking a graduate degree for leadership positions in diverse professional settings. There is not a similar existing degree in the nation. </a:t>
            </a:r>
          </a:p>
          <a:p>
            <a:pPr marL="235115" indent="-235115">
              <a:buAutoNum type="arabicPeriod"/>
            </a:pPr>
            <a:endParaRPr lang="en-US" dirty="0"/>
          </a:p>
          <a:p>
            <a:pPr marL="235115" indent="-235115">
              <a:buAutoNum type="arabicPeriod"/>
            </a:pPr>
            <a:r>
              <a:rPr lang="en-US" dirty="0"/>
              <a:t>This is a 30-credit-hour graduate program offered fully online  which best benefits the working professional who desires to gain additional instruction in training and organizational development </a:t>
            </a:r>
          </a:p>
          <a:p>
            <a:pPr marL="235115" indent="-235115">
              <a:buAutoNum type="arabicPeriod"/>
            </a:pPr>
            <a:endParaRPr lang="en-US" dirty="0"/>
          </a:p>
          <a:p>
            <a:pPr marL="235115" indent="-235115">
              <a:buAutoNum type="arabicPeriod"/>
            </a:pPr>
            <a:r>
              <a:rPr lang="en-US" dirty="0"/>
              <a:t>Flexibility: Students can package the elective credit hours to specialize in nonprofit leadership, emergency management, health informatics, student affairs administration, gerontology, research methods and assessment (for students selecting the thesis option), or interdisciplinary studies. The six credit hour block of electives allows students to customize the program to fit their personal and professional goals.</a:t>
            </a:r>
          </a:p>
          <a:p>
            <a:pPr marL="235115" indent="-235115">
              <a:buAutoNum type="arabicPeriod"/>
            </a:pPr>
            <a:endParaRPr lang="en-US" dirty="0"/>
          </a:p>
          <a:p>
            <a:pPr marL="235115" indent="-235115">
              <a:buAutoNum type="arabicPeriod"/>
            </a:pPr>
            <a:r>
              <a:rPr lang="en-US" dirty="0"/>
              <a:t>The MA-</a:t>
            </a:r>
            <a:r>
              <a:rPr lang="en-US" dirty="0" err="1"/>
              <a:t>OdL</a:t>
            </a:r>
            <a:r>
              <a:rPr lang="en-US" dirty="0"/>
              <a:t> was purposefully designed to utilize existing courses for the first 2 semesters. Students will not enroll in a newly designed course until their 3</a:t>
            </a:r>
            <a:r>
              <a:rPr lang="en-US" baseline="30000" dirty="0"/>
              <a:t>rd</a:t>
            </a:r>
            <a:r>
              <a:rPr lang="en-US" dirty="0"/>
              <a:t> semester.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29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Management, Gerontology, Health Informatics, Nonprofit Leadership, Student Affairs Administration, Research Methods and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5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Management, Gerontology, Health Informatics, Nonprofit Leadership, Student Affairs Administration, Research Methods and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8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0460" rtl="0" eaLnBrk="1" fontAlgn="auto" latinLnBrk="0" hangingPunct="1">
              <a:lnSpc>
                <a:spcPct val="100000"/>
              </a:lnSpc>
              <a:spcBef>
                <a:spcPts val="0"/>
              </a:spcBef>
              <a:spcAft>
                <a:spcPts val="0"/>
              </a:spcAft>
              <a:buClrTx/>
              <a:buSzTx/>
              <a:buFontTx/>
              <a:buNone/>
              <a:tabLst/>
              <a:defRPr/>
            </a:pPr>
            <a:r>
              <a:rPr lang="en-US" dirty="0"/>
              <a:t>Goal 1: Item 1: Recruit and enroll first-time freshmen, transfer students, new graduate students and students who have dropped out/stopped out.</a:t>
            </a:r>
          </a:p>
          <a:p>
            <a:pPr lvl="1"/>
            <a:r>
              <a:rPr lang="en-US" dirty="0"/>
              <a:t>Goal 4: Item 1: Identify and implement academic and non-credit programs in response to market demand.</a:t>
            </a:r>
            <a:endParaRPr lang="en-US" sz="2400" dirty="0"/>
          </a:p>
          <a:p>
            <a:pPr lvl="1"/>
            <a:r>
              <a:rPr lang="en-US" dirty="0"/>
              <a:t>Item 3: Identify and implement new pathways to stackable courses and/or degree offerings.</a:t>
            </a:r>
          </a:p>
          <a:p>
            <a:pPr marL="0" marR="0" lvl="0" indent="0" algn="l" defTabSz="940460" rtl="0" eaLnBrk="1" fontAlgn="auto" latinLnBrk="0" hangingPunct="1">
              <a:lnSpc>
                <a:spcPct val="100000"/>
              </a:lnSpc>
              <a:spcBef>
                <a:spcPts val="0"/>
              </a:spcBef>
              <a:spcAft>
                <a:spcPts val="0"/>
              </a:spcAft>
              <a:buClrTx/>
              <a:buSzTx/>
              <a:buFontTx/>
              <a:buNone/>
              <a:tabLst/>
              <a:defRPr/>
            </a:pPr>
            <a:r>
              <a:rPr lang="en-US" dirty="0"/>
              <a:t>Goal 5: Item 1: Form inter- and intra-campus/college/department academic partnerships that align with the university mission.</a:t>
            </a:r>
            <a:endParaRPr lang="en-US" sz="1600" dirty="0"/>
          </a:p>
          <a:p>
            <a:pPr marL="0" marR="0" lvl="0" indent="0" algn="l" defTabSz="940460" rtl="0" eaLnBrk="1" fontAlgn="auto" latinLnBrk="0" hangingPunct="1">
              <a:lnSpc>
                <a:spcPct val="100000"/>
              </a:lnSpc>
              <a:spcBef>
                <a:spcPts val="0"/>
              </a:spcBef>
              <a:spcAft>
                <a:spcPts val="0"/>
              </a:spcAft>
              <a:buClrTx/>
              <a:buSzTx/>
              <a:buFontTx/>
              <a:buNone/>
              <a:tabLst/>
              <a:defRPr/>
            </a:pPr>
            <a:endParaRPr lang="en-US" dirty="0"/>
          </a:p>
          <a:p>
            <a:pPr defTabSz="940460">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088B-C564-47E4-975B-64D7E101E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89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Tree>
    <p:extLst>
      <p:ext uri="{BB962C8B-B14F-4D97-AF65-F5344CB8AC3E}">
        <p14:creationId xmlns:p14="http://schemas.microsoft.com/office/powerpoint/2010/main" val="305343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8899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F1BD12-ADD4-F845-ADBC-B68CEECB9B40}"/>
              </a:ext>
            </a:extLst>
          </p:cNvPr>
          <p:cNvSpPr/>
          <p:nvPr userDrawn="1"/>
        </p:nvSpPr>
        <p:spPr>
          <a:xfrm>
            <a:off x="-12700" y="0"/>
            <a:ext cx="12192000" cy="6858000"/>
          </a:xfrm>
          <a:prstGeom prst="rect">
            <a:avLst/>
          </a:prstGeom>
          <a:solidFill>
            <a:srgbClr val="D9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D9D6"/>
              </a:solidFill>
            </a:endParaRPr>
          </a:p>
        </p:txBody>
      </p:sp>
      <p:pic>
        <p:nvPicPr>
          <p:cNvPr id="5" name="Picture 4">
            <a:extLst>
              <a:ext uri="{FF2B5EF4-FFF2-40B4-BE49-F238E27FC236}">
                <a16:creationId xmlns:a16="http://schemas.microsoft.com/office/drawing/2014/main" id="{2470F740-91C1-BE4F-AA27-81AE07CC004A}"/>
              </a:ext>
            </a:extLst>
          </p:cNvPr>
          <p:cNvPicPr>
            <a:picLocks noChangeAspect="1"/>
          </p:cNvPicPr>
          <p:nvPr userDrawn="1"/>
        </p:nvPicPr>
        <p:blipFill>
          <a:blip r:embed="rId2"/>
          <a:srcRect/>
          <a:stretch/>
        </p:blipFill>
        <p:spPr>
          <a:xfrm>
            <a:off x="2077967" y="2588375"/>
            <a:ext cx="8010666" cy="1681251"/>
          </a:xfrm>
          <a:prstGeom prst="rect">
            <a:avLst/>
          </a:prstGeom>
        </p:spPr>
      </p:pic>
    </p:spTree>
    <p:extLst>
      <p:ext uri="{BB962C8B-B14F-4D97-AF65-F5344CB8AC3E}">
        <p14:creationId xmlns:p14="http://schemas.microsoft.com/office/powerpoint/2010/main" val="264398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D5802A-B453-C641-BF91-37A339827A6C}"/>
              </a:ext>
            </a:extLst>
          </p:cNvPr>
          <p:cNvSpPr/>
          <p:nvPr userDrawn="1"/>
        </p:nvSpPr>
        <p:spPr>
          <a:xfrm>
            <a:off x="-12700" y="0"/>
            <a:ext cx="12192000" cy="4441371"/>
          </a:xfrm>
          <a:prstGeom prst="rect">
            <a:avLst/>
          </a:prstGeom>
          <a:solidFill>
            <a:srgbClr val="A6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2235"/>
              </a:solidFill>
            </a:endParaRPr>
          </a:p>
        </p:txBody>
      </p:sp>
      <p:pic>
        <p:nvPicPr>
          <p:cNvPr id="8" name="Picture 7">
            <a:extLst>
              <a:ext uri="{FF2B5EF4-FFF2-40B4-BE49-F238E27FC236}">
                <a16:creationId xmlns:a16="http://schemas.microsoft.com/office/drawing/2014/main" id="{F21EA0DA-FCE0-D449-AA6A-DA5600165384}"/>
              </a:ext>
            </a:extLst>
          </p:cNvPr>
          <p:cNvPicPr>
            <a:picLocks noChangeAspect="1"/>
          </p:cNvPicPr>
          <p:nvPr userDrawn="1"/>
        </p:nvPicPr>
        <p:blipFill>
          <a:blip r:embed="rId2"/>
          <a:srcRect/>
          <a:stretch/>
        </p:blipFill>
        <p:spPr>
          <a:xfrm>
            <a:off x="2120516" y="1526151"/>
            <a:ext cx="7925568" cy="1663391"/>
          </a:xfrm>
          <a:prstGeom prst="rect">
            <a:avLst/>
          </a:prstGeom>
        </p:spPr>
      </p:pic>
      <p:sp>
        <p:nvSpPr>
          <p:cNvPr id="2" name="Title 1">
            <a:extLst>
              <a:ext uri="{FF2B5EF4-FFF2-40B4-BE49-F238E27FC236}">
                <a16:creationId xmlns:a16="http://schemas.microsoft.com/office/drawing/2014/main" id="{128B390B-3B30-2249-8E4A-485D5650032E}"/>
              </a:ext>
            </a:extLst>
          </p:cNvPr>
          <p:cNvSpPr>
            <a:spLocks noGrp="1"/>
          </p:cNvSpPr>
          <p:nvPr>
            <p:ph type="ctrTitle"/>
          </p:nvPr>
        </p:nvSpPr>
        <p:spPr>
          <a:xfrm>
            <a:off x="-12700" y="4624251"/>
            <a:ext cx="12204700" cy="841798"/>
          </a:xfrm>
          <a:prstGeom prst="rect">
            <a:avLst/>
          </a:prstGeom>
        </p:spPr>
        <p:txBody>
          <a:bodyPr anchor="b"/>
          <a:lstStyle>
            <a:lvl1pPr algn="ctr">
              <a:lnSpc>
                <a:spcPct val="80000"/>
              </a:lnSpc>
              <a:defRPr sz="5400" b="1" i="0">
                <a:solidFill>
                  <a:srgbClr val="75787B"/>
                </a:solidFill>
                <a:latin typeface="Franklin Gothic Demi"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D72BC0D-807A-3D47-8E53-3F50BC555E3A}"/>
              </a:ext>
            </a:extLst>
          </p:cNvPr>
          <p:cNvSpPr>
            <a:spLocks noGrp="1"/>
          </p:cNvSpPr>
          <p:nvPr>
            <p:ph type="subTitle" idx="1"/>
          </p:nvPr>
        </p:nvSpPr>
        <p:spPr>
          <a:xfrm>
            <a:off x="0" y="5576748"/>
            <a:ext cx="12179300" cy="476794"/>
          </a:xfrm>
          <a:prstGeom prst="rect">
            <a:avLst/>
          </a:prstGeom>
        </p:spPr>
        <p:txBody>
          <a:bodyPr/>
          <a:lstStyle>
            <a:lvl1pPr marL="0" indent="0" algn="ctr">
              <a:buNone/>
              <a:defRPr sz="2400" b="0" i="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61117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D5802A-B453-C641-BF91-37A339827A6C}"/>
              </a:ext>
            </a:extLst>
          </p:cNvPr>
          <p:cNvSpPr/>
          <p:nvPr userDrawn="1"/>
        </p:nvSpPr>
        <p:spPr>
          <a:xfrm>
            <a:off x="-12700" y="0"/>
            <a:ext cx="12192000" cy="4441371"/>
          </a:xfrm>
          <a:prstGeom prst="rect">
            <a:avLst/>
          </a:prstGeom>
          <a:solidFill>
            <a:srgbClr val="A6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2235"/>
              </a:solidFill>
            </a:endParaRPr>
          </a:p>
        </p:txBody>
      </p:sp>
      <p:pic>
        <p:nvPicPr>
          <p:cNvPr id="8" name="Picture 7">
            <a:extLst>
              <a:ext uri="{FF2B5EF4-FFF2-40B4-BE49-F238E27FC236}">
                <a16:creationId xmlns:a16="http://schemas.microsoft.com/office/drawing/2014/main" id="{F21EA0DA-FCE0-D449-AA6A-DA5600165384}"/>
              </a:ext>
            </a:extLst>
          </p:cNvPr>
          <p:cNvPicPr>
            <a:picLocks noChangeAspect="1"/>
          </p:cNvPicPr>
          <p:nvPr userDrawn="1"/>
        </p:nvPicPr>
        <p:blipFill>
          <a:blip r:embed="rId2"/>
          <a:srcRect/>
          <a:stretch/>
        </p:blipFill>
        <p:spPr>
          <a:xfrm>
            <a:off x="4046492" y="677911"/>
            <a:ext cx="4073616" cy="3268951"/>
          </a:xfrm>
          <a:prstGeom prst="rect">
            <a:avLst/>
          </a:prstGeom>
        </p:spPr>
      </p:pic>
      <p:sp>
        <p:nvSpPr>
          <p:cNvPr id="2" name="Title 1">
            <a:extLst>
              <a:ext uri="{FF2B5EF4-FFF2-40B4-BE49-F238E27FC236}">
                <a16:creationId xmlns:a16="http://schemas.microsoft.com/office/drawing/2014/main" id="{128B390B-3B30-2249-8E4A-485D5650032E}"/>
              </a:ext>
            </a:extLst>
          </p:cNvPr>
          <p:cNvSpPr>
            <a:spLocks noGrp="1"/>
          </p:cNvSpPr>
          <p:nvPr>
            <p:ph type="ctrTitle"/>
          </p:nvPr>
        </p:nvSpPr>
        <p:spPr>
          <a:xfrm>
            <a:off x="-12700" y="4807131"/>
            <a:ext cx="12204700" cy="841798"/>
          </a:xfrm>
          <a:prstGeom prst="rect">
            <a:avLst/>
          </a:prstGeom>
        </p:spPr>
        <p:txBody>
          <a:bodyPr anchor="b"/>
          <a:lstStyle>
            <a:lvl1pPr algn="ctr">
              <a:lnSpc>
                <a:spcPct val="80000"/>
              </a:lnSpc>
              <a:defRPr sz="5400" b="1" i="0">
                <a:solidFill>
                  <a:srgbClr val="75787B"/>
                </a:solidFill>
                <a:latin typeface="Franklin Gothic Demi"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D72BC0D-807A-3D47-8E53-3F50BC555E3A}"/>
              </a:ext>
            </a:extLst>
          </p:cNvPr>
          <p:cNvSpPr>
            <a:spLocks noGrp="1"/>
          </p:cNvSpPr>
          <p:nvPr>
            <p:ph type="subTitle" idx="1"/>
          </p:nvPr>
        </p:nvSpPr>
        <p:spPr>
          <a:xfrm>
            <a:off x="0" y="5759628"/>
            <a:ext cx="12179300" cy="476794"/>
          </a:xfrm>
          <a:prstGeom prst="rect">
            <a:avLst/>
          </a:prstGeom>
        </p:spPr>
        <p:txBody>
          <a:bodyPr/>
          <a:lstStyle>
            <a:lvl1pPr marL="0" indent="0" algn="ctr">
              <a:buNone/>
              <a:defRPr sz="2400" b="0" i="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5667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C895882-8BFC-C340-9E78-B2FB8A67D42D}"/>
              </a:ext>
            </a:extLst>
          </p:cNvPr>
          <p:cNvSpPr>
            <a:spLocks noGrp="1"/>
          </p:cNvSpPr>
          <p:nvPr>
            <p:ph type="pic" idx="10"/>
          </p:nvPr>
        </p:nvSpPr>
        <p:spPr>
          <a:xfrm>
            <a:off x="0" y="0"/>
            <a:ext cx="6667500" cy="6858000"/>
          </a:xfrm>
          <a:prstGeom prst="rect">
            <a:avLst/>
          </a:prstGeom>
        </p:spPr>
        <p:txBody>
          <a:bodyPr/>
          <a:lstStyle>
            <a:lvl1pPr marL="0" indent="0">
              <a:buNone/>
              <a:defRPr sz="32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a:extLst>
              <a:ext uri="{FF2B5EF4-FFF2-40B4-BE49-F238E27FC236}">
                <a16:creationId xmlns:a16="http://schemas.microsoft.com/office/drawing/2014/main" id="{3D8CFB24-B59C-9544-9B43-DE8A42DF9360}"/>
              </a:ext>
            </a:extLst>
          </p:cNvPr>
          <p:cNvPicPr>
            <a:picLocks noChangeAspect="1"/>
          </p:cNvPicPr>
          <p:nvPr userDrawn="1"/>
        </p:nvPicPr>
        <p:blipFill>
          <a:blip r:embed="rId2"/>
          <a:srcRect/>
          <a:stretch/>
        </p:blipFill>
        <p:spPr>
          <a:xfrm>
            <a:off x="9007052" y="315311"/>
            <a:ext cx="2747767" cy="576692"/>
          </a:xfrm>
          <a:prstGeom prst="rect">
            <a:avLst/>
          </a:prstGeom>
        </p:spPr>
      </p:pic>
      <p:sp>
        <p:nvSpPr>
          <p:cNvPr id="2" name="Title 1">
            <a:extLst>
              <a:ext uri="{FF2B5EF4-FFF2-40B4-BE49-F238E27FC236}">
                <a16:creationId xmlns:a16="http://schemas.microsoft.com/office/drawing/2014/main" id="{36A94A9A-9963-5344-ABCA-9B3F4D3C144F}"/>
              </a:ext>
            </a:extLst>
          </p:cNvPr>
          <p:cNvSpPr>
            <a:spLocks noGrp="1"/>
          </p:cNvSpPr>
          <p:nvPr>
            <p:ph type="title" hasCustomPrompt="1"/>
          </p:nvPr>
        </p:nvSpPr>
        <p:spPr>
          <a:xfrm>
            <a:off x="7066625" y="2050967"/>
            <a:ext cx="4668176" cy="1023159"/>
          </a:xfrm>
          <a:prstGeom prst="rect">
            <a:avLst/>
          </a:prstGeom>
        </p:spPr>
        <p:txBody>
          <a:bodyPr/>
          <a:lstStyle>
            <a:lvl1pPr marL="0" indent="0" algn="l" defTabSz="914400" rtl="0" eaLnBrk="1" latinLnBrk="0" hangingPunct="1">
              <a:lnSpc>
                <a:spcPct val="80000"/>
              </a:lnSpc>
              <a:spcBef>
                <a:spcPts val="400"/>
              </a:spcBef>
              <a:buFont typeface="Arial" panose="020B0604020202020204" pitchFamily="34" charset="0"/>
              <a:buNone/>
              <a:defRPr lang="en-US" sz="3600" b="1" i="0" kern="1200" spc="0" dirty="0">
                <a:solidFill>
                  <a:srgbClr val="D9D9D6"/>
                </a:solidFill>
                <a:latin typeface="Franklin Gothic Demi" panose="020B0603020102020204" pitchFamily="34" charset="0"/>
                <a:ea typeface="+mn-ea"/>
                <a:cs typeface="+mn-cs"/>
              </a:defRPr>
            </a:lvl1pPr>
          </a:lstStyle>
          <a:p>
            <a:r>
              <a:rPr lang="en-US" dirty="0"/>
              <a:t>ENTER TITLE HERE</a:t>
            </a:r>
          </a:p>
        </p:txBody>
      </p:sp>
      <p:sp>
        <p:nvSpPr>
          <p:cNvPr id="12" name="Text Placeholder 2">
            <a:extLst>
              <a:ext uri="{FF2B5EF4-FFF2-40B4-BE49-F238E27FC236}">
                <a16:creationId xmlns:a16="http://schemas.microsoft.com/office/drawing/2014/main" id="{17989771-AF01-1146-A267-030CAA7D0446}"/>
              </a:ext>
            </a:extLst>
          </p:cNvPr>
          <p:cNvSpPr>
            <a:spLocks noGrp="1"/>
          </p:cNvSpPr>
          <p:nvPr>
            <p:ph type="body" idx="1"/>
          </p:nvPr>
        </p:nvSpPr>
        <p:spPr>
          <a:xfrm>
            <a:off x="7066625" y="3273402"/>
            <a:ext cx="4668176" cy="2178163"/>
          </a:xfrm>
          <a:prstGeom prst="rect">
            <a:avLst/>
          </a:prstGeom>
        </p:spPr>
        <p:txBody>
          <a:bodyPr/>
          <a:lstStyle>
            <a:lvl1pPr marL="0" indent="0">
              <a:buNone/>
              <a:defRPr sz="2800" b="0" i="0">
                <a:solidFill>
                  <a:srgbClr val="D9D8D6"/>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6131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BC43-507A-D243-A910-5E97C7369755}"/>
              </a:ext>
            </a:extLst>
          </p:cNvPr>
          <p:cNvSpPr>
            <a:spLocks noGrp="1"/>
          </p:cNvSpPr>
          <p:nvPr>
            <p:ph type="title"/>
          </p:nvPr>
        </p:nvSpPr>
        <p:spPr>
          <a:xfrm>
            <a:off x="642078" y="1898469"/>
            <a:ext cx="10515600" cy="739412"/>
          </a:xfrm>
          <a:prstGeom prst="rect">
            <a:avLst/>
          </a:prstGeom>
        </p:spPr>
        <p:txBody>
          <a:bodyPr anchor="b"/>
          <a:lstStyle>
            <a:lvl1pPr>
              <a:defRPr sz="4800" b="1" i="0">
                <a:solidFill>
                  <a:srgbClr val="75787B"/>
                </a:solidFill>
                <a:latin typeface="Franklin Gothic Demi"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707747E-B793-9246-93DC-B6EB6AEA6D72}"/>
              </a:ext>
            </a:extLst>
          </p:cNvPr>
          <p:cNvSpPr>
            <a:spLocks noGrp="1"/>
          </p:cNvSpPr>
          <p:nvPr>
            <p:ph type="body" idx="1"/>
          </p:nvPr>
        </p:nvSpPr>
        <p:spPr>
          <a:xfrm>
            <a:off x="642078" y="2795450"/>
            <a:ext cx="10515600" cy="581887"/>
          </a:xfrm>
          <a:prstGeom prst="rect">
            <a:avLst/>
          </a:prstGeom>
        </p:spPr>
        <p:txBody>
          <a:bodyPr/>
          <a:lstStyle>
            <a:lvl1pPr marL="0" indent="0">
              <a:buNone/>
              <a:defRPr sz="2800" b="0" i="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Rectangle 6">
            <a:extLst>
              <a:ext uri="{FF2B5EF4-FFF2-40B4-BE49-F238E27FC236}">
                <a16:creationId xmlns:a16="http://schemas.microsoft.com/office/drawing/2014/main" id="{D6B195AA-65A6-8042-997F-B7F7EB097908}"/>
              </a:ext>
            </a:extLst>
          </p:cNvPr>
          <p:cNvSpPr/>
          <p:nvPr userDrawn="1"/>
        </p:nvSpPr>
        <p:spPr>
          <a:xfrm>
            <a:off x="0" y="406400"/>
            <a:ext cx="457200" cy="6858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A91FDF-3287-A142-BE70-80D8190D5651}"/>
              </a:ext>
            </a:extLst>
          </p:cNvPr>
          <p:cNvPicPr>
            <a:picLocks noChangeAspect="1"/>
          </p:cNvPicPr>
          <p:nvPr userDrawn="1"/>
        </p:nvPicPr>
        <p:blipFill>
          <a:blip r:embed="rId2"/>
          <a:srcRect/>
          <a:stretch/>
        </p:blipFill>
        <p:spPr>
          <a:xfrm>
            <a:off x="9007052" y="315311"/>
            <a:ext cx="2747767" cy="576692"/>
          </a:xfrm>
          <a:prstGeom prst="rect">
            <a:avLst/>
          </a:prstGeom>
        </p:spPr>
      </p:pic>
      <p:sp>
        <p:nvSpPr>
          <p:cNvPr id="11" name="Text Placeholder 2">
            <a:extLst>
              <a:ext uri="{FF2B5EF4-FFF2-40B4-BE49-F238E27FC236}">
                <a16:creationId xmlns:a16="http://schemas.microsoft.com/office/drawing/2014/main" id="{178D0156-A714-2048-B770-2B907B2D8ABA}"/>
              </a:ext>
            </a:extLst>
          </p:cNvPr>
          <p:cNvSpPr>
            <a:spLocks noGrp="1"/>
          </p:cNvSpPr>
          <p:nvPr>
            <p:ph type="body" idx="11"/>
          </p:nvPr>
        </p:nvSpPr>
        <p:spPr>
          <a:xfrm>
            <a:off x="642078" y="3508783"/>
            <a:ext cx="10515600" cy="1603148"/>
          </a:xfrm>
          <a:prstGeom prst="rect">
            <a:avLst/>
          </a:prstGeom>
        </p:spPr>
        <p:txBody>
          <a:bodyPr/>
          <a:lstStyle>
            <a:lvl1pPr marL="0" indent="0">
              <a:buNone/>
              <a:defRPr sz="2400" b="0" i="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2">
            <a:extLst>
              <a:ext uri="{FF2B5EF4-FFF2-40B4-BE49-F238E27FC236}">
                <a16:creationId xmlns:a16="http://schemas.microsoft.com/office/drawing/2014/main" id="{D50ECD49-B65C-604F-A040-13622BD41535}"/>
              </a:ext>
            </a:extLst>
          </p:cNvPr>
          <p:cNvSpPr>
            <a:spLocks noGrp="1"/>
          </p:cNvSpPr>
          <p:nvPr>
            <p:ph type="body" idx="12" hasCustomPrompt="1"/>
          </p:nvPr>
        </p:nvSpPr>
        <p:spPr>
          <a:xfrm>
            <a:off x="642078" y="5932315"/>
            <a:ext cx="10515600" cy="558120"/>
          </a:xfrm>
          <a:prstGeom prst="rect">
            <a:avLst/>
          </a:prstGeom>
        </p:spPr>
        <p:txBody>
          <a:bodyPr/>
          <a:lstStyle>
            <a:lvl1pPr marL="0" indent="0">
              <a:buNone/>
              <a:defRPr sz="2800" b="1" i="0">
                <a:solidFill>
                  <a:srgbClr val="9D2235"/>
                </a:solidFill>
                <a:latin typeface="Franklin Gothic Demi" panose="020B06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Website</a:t>
            </a:r>
          </a:p>
        </p:txBody>
      </p:sp>
      <p:sp>
        <p:nvSpPr>
          <p:cNvPr id="15" name="Text Placeholder 2">
            <a:extLst>
              <a:ext uri="{FF2B5EF4-FFF2-40B4-BE49-F238E27FC236}">
                <a16:creationId xmlns:a16="http://schemas.microsoft.com/office/drawing/2014/main" id="{450AE4CB-3EDA-494B-8F91-70AE037C876A}"/>
              </a:ext>
            </a:extLst>
          </p:cNvPr>
          <p:cNvSpPr>
            <a:spLocks noGrp="1"/>
          </p:cNvSpPr>
          <p:nvPr>
            <p:ph type="body" idx="13" hasCustomPrompt="1"/>
          </p:nvPr>
        </p:nvSpPr>
        <p:spPr>
          <a:xfrm>
            <a:off x="642078" y="566663"/>
            <a:ext cx="5571127" cy="400110"/>
          </a:xfrm>
          <a:prstGeom prst="rect">
            <a:avLst/>
          </a:prstGeom>
        </p:spPr>
        <p:txBody>
          <a:bodyPr/>
          <a:lstStyle>
            <a:lvl1pPr marL="0" indent="0" algn="l">
              <a:buNone/>
              <a:defRPr lang="en-US" sz="2000" b="1" kern="1200" spc="300" dirty="0">
                <a:solidFill>
                  <a:srgbClr val="9D2235"/>
                </a:solidFill>
                <a:latin typeface="Franklin Gothic Demi" panose="020B06030201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976704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32D5-91F8-6E48-80E2-2B30C12901CE}"/>
              </a:ext>
            </a:extLst>
          </p:cNvPr>
          <p:cNvSpPr>
            <a:spLocks noGrp="1"/>
          </p:cNvSpPr>
          <p:nvPr>
            <p:ph type="title"/>
          </p:nvPr>
        </p:nvSpPr>
        <p:spPr>
          <a:xfrm>
            <a:off x="642078" y="1254333"/>
            <a:ext cx="4032069" cy="993478"/>
          </a:xfrm>
          <a:prstGeom prst="rect">
            <a:avLst/>
          </a:prstGeom>
        </p:spPr>
        <p:txBody>
          <a:bodyPr/>
          <a:lstStyle>
            <a:lvl1pPr>
              <a:lnSpc>
                <a:spcPct val="80000"/>
              </a:lnSpc>
              <a:defRPr sz="4000" b="1" i="0">
                <a:solidFill>
                  <a:srgbClr val="75787B"/>
                </a:solidFill>
                <a:latin typeface="Franklin Gothic Demi"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1D3C47E-1B93-1441-8E3B-B2E44066C7D3}"/>
              </a:ext>
            </a:extLst>
          </p:cNvPr>
          <p:cNvSpPr>
            <a:spLocks noGrp="1"/>
          </p:cNvSpPr>
          <p:nvPr>
            <p:ph sz="half" idx="1"/>
          </p:nvPr>
        </p:nvSpPr>
        <p:spPr>
          <a:xfrm>
            <a:off x="642079" y="2401505"/>
            <a:ext cx="4032068" cy="4042363"/>
          </a:xfrm>
          <a:prstGeom prst="rect">
            <a:avLst/>
          </a:prstGeom>
        </p:spPr>
        <p:txBody>
          <a:bodyPr/>
          <a:lstStyle>
            <a:lvl1pPr marL="0" indent="0">
              <a:buNone/>
              <a:defRPr lang="en-US" sz="2800" kern="1200" dirty="0">
                <a:solidFill>
                  <a:srgbClr val="75787B"/>
                </a:solidFill>
                <a:latin typeface="Franklin Gothic Book" panose="020B0503020102020204" pitchFamily="34" charset="0"/>
                <a:ea typeface="+mn-ea"/>
                <a:cs typeface="+mn-cs"/>
              </a:defRPr>
            </a:lvl1pPr>
            <a:lvl2pPr marL="457200" indent="0">
              <a:buNone/>
              <a:defRPr b="0" i="0">
                <a:latin typeface="Franklin Gothic Book" panose="020B0503020102020204" pitchFamily="34" charset="0"/>
              </a:defRPr>
            </a:lvl2pPr>
            <a:lvl3pPr marL="914400" indent="0">
              <a:buNone/>
              <a:defRPr b="0" i="0">
                <a:latin typeface="Franklin Gothic Book" panose="020B0503020102020204" pitchFamily="34" charset="0"/>
              </a:defRPr>
            </a:lvl3pPr>
            <a:lvl4pPr marL="1371600" indent="0">
              <a:buNone/>
              <a:defRPr b="0" i="0">
                <a:latin typeface="Franklin Gothic Book" panose="020B0503020102020204" pitchFamily="34" charset="0"/>
              </a:defRPr>
            </a:lvl4pPr>
            <a:lvl5pPr marL="1828800" indent="0">
              <a:buNone/>
              <a:defRPr b="0" i="0">
                <a:latin typeface="Franklin Gothic Book" panose="020B0503020102020204" pitchFamily="34" charset="0"/>
              </a:defRPr>
            </a:lvl5pPr>
          </a:lstStyle>
          <a:p>
            <a:pPr lvl="0"/>
            <a:r>
              <a:rPr lang="en-US" dirty="0"/>
              <a:t>Click to edit Master text styles</a:t>
            </a:r>
          </a:p>
        </p:txBody>
      </p:sp>
      <p:pic>
        <p:nvPicPr>
          <p:cNvPr id="10" name="Picture 9">
            <a:extLst>
              <a:ext uri="{FF2B5EF4-FFF2-40B4-BE49-F238E27FC236}">
                <a16:creationId xmlns:a16="http://schemas.microsoft.com/office/drawing/2014/main" id="{E0CE0596-8B09-2247-9775-C7B27B6C125C}"/>
              </a:ext>
            </a:extLst>
          </p:cNvPr>
          <p:cNvPicPr>
            <a:picLocks noChangeAspect="1"/>
          </p:cNvPicPr>
          <p:nvPr userDrawn="1"/>
        </p:nvPicPr>
        <p:blipFill>
          <a:blip r:embed="rId2"/>
          <a:srcRect/>
          <a:stretch/>
        </p:blipFill>
        <p:spPr>
          <a:xfrm>
            <a:off x="9007052" y="315311"/>
            <a:ext cx="2747767" cy="576692"/>
          </a:xfrm>
          <a:prstGeom prst="rect">
            <a:avLst/>
          </a:prstGeom>
        </p:spPr>
      </p:pic>
      <p:sp>
        <p:nvSpPr>
          <p:cNvPr id="14" name="Picture Placeholder 2">
            <a:extLst>
              <a:ext uri="{FF2B5EF4-FFF2-40B4-BE49-F238E27FC236}">
                <a16:creationId xmlns:a16="http://schemas.microsoft.com/office/drawing/2014/main" id="{E9C2F9E0-C36A-C144-8262-B61A5781F127}"/>
              </a:ext>
            </a:extLst>
          </p:cNvPr>
          <p:cNvSpPr>
            <a:spLocks noGrp="1"/>
          </p:cNvSpPr>
          <p:nvPr>
            <p:ph type="pic" idx="10"/>
          </p:nvPr>
        </p:nvSpPr>
        <p:spPr>
          <a:xfrm>
            <a:off x="5183187" y="1274811"/>
            <a:ext cx="6529841" cy="5169057"/>
          </a:xfrm>
          <a:prstGeom prst="rect">
            <a:avLst/>
          </a:prstGeom>
        </p:spPr>
        <p:txBody>
          <a:bodyPr/>
          <a:lstStyle>
            <a:lvl1pPr marL="0" indent="0">
              <a:buNone/>
              <a:defRPr sz="20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00A8AB50-7155-654B-A2DC-65FE332E30A3}"/>
              </a:ext>
            </a:extLst>
          </p:cNvPr>
          <p:cNvSpPr/>
          <p:nvPr userDrawn="1"/>
        </p:nvSpPr>
        <p:spPr>
          <a:xfrm>
            <a:off x="0" y="406400"/>
            <a:ext cx="457200" cy="6858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D8280FC7-8D5D-AB4A-933A-004E704C0256}"/>
              </a:ext>
            </a:extLst>
          </p:cNvPr>
          <p:cNvSpPr>
            <a:spLocks noGrp="1"/>
          </p:cNvSpPr>
          <p:nvPr>
            <p:ph type="body" idx="11" hasCustomPrompt="1"/>
          </p:nvPr>
        </p:nvSpPr>
        <p:spPr>
          <a:xfrm>
            <a:off x="642078" y="566663"/>
            <a:ext cx="5571127" cy="400110"/>
          </a:xfrm>
          <a:prstGeom prst="rect">
            <a:avLst/>
          </a:prstGeom>
        </p:spPr>
        <p:txBody>
          <a:bodyPr/>
          <a:lstStyle>
            <a:lvl1pPr marL="0" indent="0" algn="l">
              <a:buNone/>
              <a:defRPr lang="en-US" sz="2000" b="1" kern="1200" spc="300" dirty="0">
                <a:solidFill>
                  <a:srgbClr val="9D2235"/>
                </a:solidFill>
                <a:latin typeface="Franklin Gothic Demi" panose="020B06030201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36059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3C47E-1B93-1441-8E3B-B2E44066C7D3}"/>
              </a:ext>
            </a:extLst>
          </p:cNvPr>
          <p:cNvSpPr>
            <a:spLocks noGrp="1"/>
          </p:cNvSpPr>
          <p:nvPr>
            <p:ph sz="half" idx="1"/>
          </p:nvPr>
        </p:nvSpPr>
        <p:spPr>
          <a:xfrm>
            <a:off x="642078" y="1544978"/>
            <a:ext cx="10761436" cy="1884022"/>
          </a:xfrm>
          <a:prstGeom prst="rect">
            <a:avLst/>
          </a:prstGeom>
        </p:spPr>
        <p:txBody>
          <a:bodyPr/>
          <a:lstStyle>
            <a:lvl1pPr marL="0" indent="0">
              <a:buNone/>
              <a:defRPr lang="en-US" sz="2800" kern="1200" dirty="0">
                <a:solidFill>
                  <a:srgbClr val="75787B"/>
                </a:solidFill>
                <a:latin typeface="Franklin Gothic Book" panose="020B0503020102020204" pitchFamily="34" charset="0"/>
                <a:ea typeface="+mn-ea"/>
                <a:cs typeface="+mn-cs"/>
              </a:defRPr>
            </a:lvl1pPr>
            <a:lvl2pPr marL="457200" indent="0">
              <a:buNone/>
              <a:defRPr b="0" i="0">
                <a:latin typeface="Franklin Gothic Book" panose="020B0503020102020204" pitchFamily="34" charset="0"/>
              </a:defRPr>
            </a:lvl2pPr>
            <a:lvl3pPr marL="914400" indent="0">
              <a:buNone/>
              <a:defRPr b="0" i="0">
                <a:latin typeface="Franklin Gothic Book" panose="020B0503020102020204" pitchFamily="34" charset="0"/>
              </a:defRPr>
            </a:lvl3pPr>
            <a:lvl4pPr marL="1371600" indent="0">
              <a:buNone/>
              <a:defRPr b="0" i="0">
                <a:latin typeface="Franklin Gothic Book" panose="020B0503020102020204" pitchFamily="34" charset="0"/>
              </a:defRPr>
            </a:lvl4pPr>
            <a:lvl5pPr marL="1828800" indent="0">
              <a:buNone/>
              <a:defRPr b="0" i="0">
                <a:latin typeface="Franklin Gothic Book" panose="020B0503020102020204" pitchFamily="34" charset="0"/>
              </a:defRPr>
            </a:lvl5pPr>
          </a:lstStyle>
          <a:p>
            <a:pPr lvl="0"/>
            <a:r>
              <a:rPr lang="en-US" dirty="0"/>
              <a:t>Click to edit Master text styles</a:t>
            </a:r>
          </a:p>
        </p:txBody>
      </p:sp>
      <p:pic>
        <p:nvPicPr>
          <p:cNvPr id="10" name="Picture 9">
            <a:extLst>
              <a:ext uri="{FF2B5EF4-FFF2-40B4-BE49-F238E27FC236}">
                <a16:creationId xmlns:a16="http://schemas.microsoft.com/office/drawing/2014/main" id="{E0CE0596-8B09-2247-9775-C7B27B6C125C}"/>
              </a:ext>
            </a:extLst>
          </p:cNvPr>
          <p:cNvPicPr>
            <a:picLocks noChangeAspect="1"/>
          </p:cNvPicPr>
          <p:nvPr userDrawn="1"/>
        </p:nvPicPr>
        <p:blipFill>
          <a:blip r:embed="rId2"/>
          <a:srcRect/>
          <a:stretch/>
        </p:blipFill>
        <p:spPr>
          <a:xfrm>
            <a:off x="9007052" y="315311"/>
            <a:ext cx="2747767" cy="576692"/>
          </a:xfrm>
          <a:prstGeom prst="rect">
            <a:avLst/>
          </a:prstGeom>
        </p:spPr>
      </p:pic>
      <p:sp>
        <p:nvSpPr>
          <p:cNvPr id="14" name="Picture Placeholder 2">
            <a:extLst>
              <a:ext uri="{FF2B5EF4-FFF2-40B4-BE49-F238E27FC236}">
                <a16:creationId xmlns:a16="http://schemas.microsoft.com/office/drawing/2014/main" id="{E9C2F9E0-C36A-C144-8262-B61A5781F127}"/>
              </a:ext>
            </a:extLst>
          </p:cNvPr>
          <p:cNvSpPr>
            <a:spLocks noGrp="1"/>
          </p:cNvSpPr>
          <p:nvPr>
            <p:ph type="pic" idx="10"/>
          </p:nvPr>
        </p:nvSpPr>
        <p:spPr>
          <a:xfrm>
            <a:off x="642078" y="3762102"/>
            <a:ext cx="3431177" cy="2681765"/>
          </a:xfrm>
          <a:prstGeom prst="rect">
            <a:avLst/>
          </a:prstGeom>
        </p:spPr>
        <p:txBody>
          <a:bodyPr/>
          <a:lstStyle>
            <a:lvl1pPr marL="0" indent="0">
              <a:buNone/>
              <a:defRPr sz="32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00A8AB50-7155-654B-A2DC-65FE332E30A3}"/>
              </a:ext>
            </a:extLst>
          </p:cNvPr>
          <p:cNvSpPr/>
          <p:nvPr userDrawn="1"/>
        </p:nvSpPr>
        <p:spPr>
          <a:xfrm>
            <a:off x="0" y="406400"/>
            <a:ext cx="457200" cy="6858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C8A05188-618C-294E-91E0-E1F459DFA352}"/>
              </a:ext>
            </a:extLst>
          </p:cNvPr>
          <p:cNvSpPr>
            <a:spLocks noGrp="1"/>
          </p:cNvSpPr>
          <p:nvPr>
            <p:ph type="body" idx="11" hasCustomPrompt="1"/>
          </p:nvPr>
        </p:nvSpPr>
        <p:spPr>
          <a:xfrm>
            <a:off x="642078" y="566663"/>
            <a:ext cx="5571127" cy="400110"/>
          </a:xfrm>
          <a:prstGeom prst="rect">
            <a:avLst/>
          </a:prstGeom>
        </p:spPr>
        <p:txBody>
          <a:bodyPr/>
          <a:lstStyle>
            <a:lvl1pPr marL="0" indent="0">
              <a:buNone/>
              <a:defRPr lang="en-US" sz="2000" b="1" kern="1200" spc="300" dirty="0">
                <a:solidFill>
                  <a:srgbClr val="9D2235"/>
                </a:solidFill>
                <a:latin typeface="Franklin Gothic Demi" panose="020B06030201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Picture Placeholder 2">
            <a:extLst>
              <a:ext uri="{FF2B5EF4-FFF2-40B4-BE49-F238E27FC236}">
                <a16:creationId xmlns:a16="http://schemas.microsoft.com/office/drawing/2014/main" id="{991F6DA0-2696-9A4A-82DD-70D77B343641}"/>
              </a:ext>
            </a:extLst>
          </p:cNvPr>
          <p:cNvSpPr>
            <a:spLocks noGrp="1"/>
          </p:cNvSpPr>
          <p:nvPr>
            <p:ph type="pic" idx="12"/>
          </p:nvPr>
        </p:nvSpPr>
        <p:spPr>
          <a:xfrm>
            <a:off x="4380411" y="3762102"/>
            <a:ext cx="3431177" cy="2681765"/>
          </a:xfrm>
          <a:prstGeom prst="rect">
            <a:avLst/>
          </a:prstGeom>
        </p:spPr>
        <p:txBody>
          <a:bodyPr/>
          <a:lstStyle>
            <a:lvl1pPr marL="0" indent="0">
              <a:buNone/>
              <a:defRPr sz="32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3CA326C-9FF1-DB44-9C5E-8B063B8E2274}"/>
              </a:ext>
            </a:extLst>
          </p:cNvPr>
          <p:cNvSpPr>
            <a:spLocks noGrp="1"/>
          </p:cNvSpPr>
          <p:nvPr>
            <p:ph type="pic" idx="13"/>
          </p:nvPr>
        </p:nvSpPr>
        <p:spPr>
          <a:xfrm>
            <a:off x="8118746" y="3762102"/>
            <a:ext cx="3431177" cy="2681765"/>
          </a:xfrm>
          <a:prstGeom prst="rect">
            <a:avLst/>
          </a:prstGeom>
        </p:spPr>
        <p:txBody>
          <a:bodyPr/>
          <a:lstStyle>
            <a:lvl1pPr marL="0" indent="0">
              <a:buNone/>
              <a:defRPr sz="32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84051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861690-34EB-8A4F-9C25-1AD2E1E83345}"/>
              </a:ext>
            </a:extLst>
          </p:cNvPr>
          <p:cNvSpPr/>
          <p:nvPr userDrawn="1"/>
        </p:nvSpPr>
        <p:spPr>
          <a:xfrm>
            <a:off x="4900399" y="0"/>
            <a:ext cx="7291601" cy="68580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1D37"/>
              </a:solidFill>
            </a:endParaRPr>
          </a:p>
        </p:txBody>
      </p:sp>
      <p:sp>
        <p:nvSpPr>
          <p:cNvPr id="2" name="Title 1">
            <a:extLst>
              <a:ext uri="{FF2B5EF4-FFF2-40B4-BE49-F238E27FC236}">
                <a16:creationId xmlns:a16="http://schemas.microsoft.com/office/drawing/2014/main" id="{E6F532D5-91F8-6E48-80E2-2B30C12901CE}"/>
              </a:ext>
            </a:extLst>
          </p:cNvPr>
          <p:cNvSpPr>
            <a:spLocks noGrp="1"/>
          </p:cNvSpPr>
          <p:nvPr>
            <p:ph type="title"/>
          </p:nvPr>
        </p:nvSpPr>
        <p:spPr>
          <a:xfrm>
            <a:off x="638083" y="1254332"/>
            <a:ext cx="3873521" cy="1454033"/>
          </a:xfrm>
          <a:prstGeom prst="rect">
            <a:avLst/>
          </a:prstGeom>
        </p:spPr>
        <p:txBody>
          <a:bodyPr/>
          <a:lstStyle>
            <a:lvl1pPr>
              <a:lnSpc>
                <a:spcPct val="80000"/>
              </a:lnSpc>
              <a:defRPr sz="4000" b="1" i="0">
                <a:solidFill>
                  <a:srgbClr val="75787B"/>
                </a:solidFill>
                <a:latin typeface="Franklin Gothic Demi"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1D3C47E-1B93-1441-8E3B-B2E44066C7D3}"/>
              </a:ext>
            </a:extLst>
          </p:cNvPr>
          <p:cNvSpPr>
            <a:spLocks noGrp="1"/>
          </p:cNvSpPr>
          <p:nvPr>
            <p:ph sz="half" idx="1"/>
          </p:nvPr>
        </p:nvSpPr>
        <p:spPr>
          <a:xfrm>
            <a:off x="638084" y="2891246"/>
            <a:ext cx="3873520" cy="3395868"/>
          </a:xfrm>
          <a:prstGeom prst="rect">
            <a:avLst/>
          </a:prstGeom>
        </p:spPr>
        <p:txBody>
          <a:bodyPr/>
          <a:lstStyle>
            <a:lvl1pPr marL="0" indent="0">
              <a:buNone/>
              <a:defRPr lang="en-US" sz="2800" kern="1200" dirty="0">
                <a:solidFill>
                  <a:srgbClr val="75787B"/>
                </a:solidFill>
                <a:latin typeface="Franklin Gothic Book" panose="020B0503020102020204" pitchFamily="34" charset="0"/>
                <a:ea typeface="+mn-ea"/>
                <a:cs typeface="+mn-cs"/>
              </a:defRPr>
            </a:lvl1pPr>
            <a:lvl2pPr marL="457200" indent="0">
              <a:buNone/>
              <a:defRPr b="0" i="0">
                <a:latin typeface="Franklin Gothic Book" panose="020B0503020102020204" pitchFamily="34" charset="0"/>
              </a:defRPr>
            </a:lvl2pPr>
            <a:lvl3pPr marL="914400" indent="0">
              <a:buNone/>
              <a:defRPr b="0" i="0">
                <a:latin typeface="Franklin Gothic Book" panose="020B0503020102020204" pitchFamily="34" charset="0"/>
              </a:defRPr>
            </a:lvl3pPr>
            <a:lvl4pPr marL="1371600" indent="0">
              <a:buNone/>
              <a:defRPr b="0" i="0">
                <a:latin typeface="Franklin Gothic Book" panose="020B0503020102020204" pitchFamily="34" charset="0"/>
              </a:defRPr>
            </a:lvl4pPr>
            <a:lvl5pPr marL="1828800" indent="0">
              <a:buNone/>
              <a:defRPr b="0" i="0">
                <a:latin typeface="Franklin Gothic Book" panose="020B0503020102020204" pitchFamily="34" charset="0"/>
              </a:defRPr>
            </a:lvl5pPr>
          </a:lstStyle>
          <a:p>
            <a:pPr lvl="0"/>
            <a:r>
              <a:rPr lang="en-US" dirty="0"/>
              <a:t>Click to edit Master text styles</a:t>
            </a:r>
          </a:p>
        </p:txBody>
      </p:sp>
      <p:sp>
        <p:nvSpPr>
          <p:cNvPr id="14" name="Picture Placeholder 2">
            <a:extLst>
              <a:ext uri="{FF2B5EF4-FFF2-40B4-BE49-F238E27FC236}">
                <a16:creationId xmlns:a16="http://schemas.microsoft.com/office/drawing/2014/main" id="{E9C2F9E0-C36A-C144-8262-B61A5781F127}"/>
              </a:ext>
            </a:extLst>
          </p:cNvPr>
          <p:cNvSpPr>
            <a:spLocks noGrp="1"/>
          </p:cNvSpPr>
          <p:nvPr>
            <p:ph type="pic" idx="10"/>
          </p:nvPr>
        </p:nvSpPr>
        <p:spPr>
          <a:xfrm>
            <a:off x="5399314" y="1254333"/>
            <a:ext cx="6313714" cy="5189535"/>
          </a:xfrm>
          <a:prstGeom prst="rect">
            <a:avLst/>
          </a:prstGeom>
        </p:spPr>
        <p:txBody>
          <a:bodyPr/>
          <a:lstStyle>
            <a:lvl1pPr marL="0" indent="0">
              <a:buNone/>
              <a:defRPr sz="3200" b="0" i="0">
                <a:solidFill>
                  <a:schemeClr val="bg1"/>
                </a:solidFill>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2" name="Picture 11">
            <a:extLst>
              <a:ext uri="{FF2B5EF4-FFF2-40B4-BE49-F238E27FC236}">
                <a16:creationId xmlns:a16="http://schemas.microsoft.com/office/drawing/2014/main" id="{7D79F06E-8ABD-C544-9351-B85AC2360802}"/>
              </a:ext>
            </a:extLst>
          </p:cNvPr>
          <p:cNvPicPr>
            <a:picLocks noChangeAspect="1"/>
          </p:cNvPicPr>
          <p:nvPr userDrawn="1"/>
        </p:nvPicPr>
        <p:blipFill>
          <a:blip r:embed="rId2"/>
          <a:srcRect/>
          <a:stretch/>
        </p:blipFill>
        <p:spPr>
          <a:xfrm>
            <a:off x="9041888" y="315311"/>
            <a:ext cx="2747767" cy="576691"/>
          </a:xfrm>
          <a:prstGeom prst="rect">
            <a:avLst/>
          </a:prstGeom>
        </p:spPr>
      </p:pic>
    </p:spTree>
    <p:extLst>
      <p:ext uri="{BB962C8B-B14F-4D97-AF65-F5344CB8AC3E}">
        <p14:creationId xmlns:p14="http://schemas.microsoft.com/office/powerpoint/2010/main" val="31279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D4CC-66B7-6347-9C93-108D3EA81C3B}"/>
              </a:ext>
            </a:extLst>
          </p:cNvPr>
          <p:cNvSpPr>
            <a:spLocks noGrp="1"/>
          </p:cNvSpPr>
          <p:nvPr>
            <p:ph type="title"/>
          </p:nvPr>
        </p:nvSpPr>
        <p:spPr>
          <a:xfrm>
            <a:off x="665614" y="1176996"/>
            <a:ext cx="10515600" cy="823913"/>
          </a:xfrm>
          <a:prstGeom prst="rect">
            <a:avLst/>
          </a:prstGeom>
        </p:spPr>
        <p:txBody>
          <a:bodyPr/>
          <a:lstStyle>
            <a:lvl1pPr>
              <a:defRPr b="1" i="0">
                <a:solidFill>
                  <a:srgbClr val="9D2235"/>
                </a:solidFill>
                <a:latin typeface="Franklin Gothic Demi"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E0BAE7B-38D3-754F-9943-7D2C3A35A211}"/>
              </a:ext>
            </a:extLst>
          </p:cNvPr>
          <p:cNvSpPr>
            <a:spLocks noGrp="1"/>
          </p:cNvSpPr>
          <p:nvPr>
            <p:ph type="body" idx="1" hasCustomPrompt="1"/>
          </p:nvPr>
        </p:nvSpPr>
        <p:spPr>
          <a:xfrm>
            <a:off x="665614" y="2055220"/>
            <a:ext cx="5157787" cy="615315"/>
          </a:xfrm>
          <a:prstGeom prst="rect">
            <a:avLst/>
          </a:prstGeom>
        </p:spPr>
        <p:txBody>
          <a:bodyPr anchor="b"/>
          <a:lstStyle>
            <a:lvl1pPr marL="0" indent="0">
              <a:buNone/>
              <a:defRPr sz="2400" b="1" i="0">
                <a:solidFill>
                  <a:srgbClr val="75787B"/>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E46DA3F-8C90-2D4B-B04D-A473850A03A6}"/>
              </a:ext>
            </a:extLst>
          </p:cNvPr>
          <p:cNvSpPr>
            <a:spLocks noGrp="1"/>
          </p:cNvSpPr>
          <p:nvPr>
            <p:ph sz="half" idx="2"/>
          </p:nvPr>
        </p:nvSpPr>
        <p:spPr>
          <a:xfrm>
            <a:off x="665614" y="2670536"/>
            <a:ext cx="5157787" cy="3684588"/>
          </a:xfrm>
          <a:prstGeom prst="rect">
            <a:avLst/>
          </a:prstGeom>
        </p:spPr>
        <p:txBody>
          <a:bodyPr/>
          <a:lstStyle>
            <a:lvl1pPr>
              <a:defRPr b="0" i="0">
                <a:latin typeface="Franklin Gothic Book" panose="020B0503020102020204" pitchFamily="34" charset="0"/>
              </a:defRPr>
            </a:lvl1pPr>
            <a:lvl2pPr>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8F20E3E0-6902-3544-9B13-DC42AF2F9552}"/>
              </a:ext>
            </a:extLst>
          </p:cNvPr>
          <p:cNvSpPr>
            <a:spLocks noGrp="1"/>
          </p:cNvSpPr>
          <p:nvPr>
            <p:ph type="body" idx="13" hasCustomPrompt="1"/>
          </p:nvPr>
        </p:nvSpPr>
        <p:spPr>
          <a:xfrm>
            <a:off x="6134597" y="2055220"/>
            <a:ext cx="5157787" cy="615315"/>
          </a:xfrm>
          <a:prstGeom prst="rect">
            <a:avLst/>
          </a:prstGeom>
        </p:spPr>
        <p:txBody>
          <a:bodyPr anchor="b"/>
          <a:lstStyle>
            <a:lvl1pPr marL="0" indent="0">
              <a:buNone/>
              <a:defRPr sz="2400" b="1" i="0">
                <a:solidFill>
                  <a:srgbClr val="75787B"/>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478903D3-24D2-FE49-8662-63EB641A105D}"/>
              </a:ext>
            </a:extLst>
          </p:cNvPr>
          <p:cNvSpPr>
            <a:spLocks noGrp="1"/>
          </p:cNvSpPr>
          <p:nvPr>
            <p:ph sz="half" idx="14"/>
          </p:nvPr>
        </p:nvSpPr>
        <p:spPr>
          <a:xfrm>
            <a:off x="6134597" y="2670536"/>
            <a:ext cx="5157787" cy="3684588"/>
          </a:xfrm>
          <a:prstGeom prst="rect">
            <a:avLst/>
          </a:prstGeom>
        </p:spPr>
        <p:txBody>
          <a:bodyPr/>
          <a:lstStyle>
            <a:lvl1pPr>
              <a:defRPr b="0" i="0">
                <a:latin typeface="Franklin Gothic Book" panose="020B0503020102020204" pitchFamily="34" charset="0"/>
              </a:defRPr>
            </a:lvl1pPr>
            <a:lvl2pPr>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2842CAB7-76EB-674C-9CC3-33F73A53C31B}"/>
              </a:ext>
            </a:extLst>
          </p:cNvPr>
          <p:cNvPicPr>
            <a:picLocks noChangeAspect="1"/>
          </p:cNvPicPr>
          <p:nvPr userDrawn="1"/>
        </p:nvPicPr>
        <p:blipFill>
          <a:blip r:embed="rId2"/>
          <a:srcRect/>
          <a:stretch/>
        </p:blipFill>
        <p:spPr>
          <a:xfrm>
            <a:off x="9007052" y="315311"/>
            <a:ext cx="2747767" cy="576692"/>
          </a:xfrm>
          <a:prstGeom prst="rect">
            <a:avLst/>
          </a:prstGeom>
        </p:spPr>
      </p:pic>
    </p:spTree>
    <p:extLst>
      <p:ext uri="{BB962C8B-B14F-4D97-AF65-F5344CB8AC3E}">
        <p14:creationId xmlns:p14="http://schemas.microsoft.com/office/powerpoint/2010/main" val="3054152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5927-272F-2541-B85D-A03472D0E0E9}"/>
              </a:ext>
            </a:extLst>
          </p:cNvPr>
          <p:cNvSpPr>
            <a:spLocks noGrp="1"/>
          </p:cNvSpPr>
          <p:nvPr>
            <p:ph type="title" hasCustomPrompt="1"/>
          </p:nvPr>
        </p:nvSpPr>
        <p:spPr>
          <a:xfrm>
            <a:off x="838200" y="2437765"/>
            <a:ext cx="10515600" cy="1325563"/>
          </a:xfrm>
          <a:prstGeom prst="rect">
            <a:avLst/>
          </a:prstGeom>
        </p:spPr>
        <p:txBody>
          <a:bodyPr/>
          <a:lstStyle>
            <a:lvl1pPr algn="ctr">
              <a:defRPr b="1" i="0">
                <a:solidFill>
                  <a:srgbClr val="9D2235"/>
                </a:solidFill>
                <a:latin typeface="Franklin Gothic Demi" panose="020B0603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7FF9BCD-33E5-A74A-9719-2AD8C3FAAD70}"/>
              </a:ext>
            </a:extLst>
          </p:cNvPr>
          <p:cNvSpPr>
            <a:spLocks noGrp="1"/>
          </p:cNvSpPr>
          <p:nvPr>
            <p:ph type="dt" sz="half" idx="10"/>
          </p:nvPr>
        </p:nvSpPr>
        <p:spPr>
          <a:xfrm>
            <a:off x="838200" y="6356350"/>
            <a:ext cx="2743200" cy="365125"/>
          </a:xfrm>
          <a:prstGeom prst="rect">
            <a:avLst/>
          </a:prstGeom>
        </p:spPr>
        <p:txBody>
          <a:bodyPr/>
          <a:lstStyle>
            <a:lvl1pPr>
              <a:defRPr b="0" i="0">
                <a:latin typeface="Franklin Gothic Book" panose="020B0503020102020204" pitchFamily="34" charset="0"/>
              </a:defRPr>
            </a:lvl1pPr>
          </a:lstStyle>
          <a:p>
            <a:fld id="{15E7AAC2-818A-F24B-91D9-320A0677FA5E}" type="datetimeFigureOut">
              <a:rPr lang="en-US" smtClean="0"/>
              <a:pPr/>
              <a:t>5/1/2023</a:t>
            </a:fld>
            <a:endParaRPr lang="en-US"/>
          </a:p>
        </p:txBody>
      </p:sp>
      <p:sp>
        <p:nvSpPr>
          <p:cNvPr id="4" name="Footer Placeholder 3">
            <a:extLst>
              <a:ext uri="{FF2B5EF4-FFF2-40B4-BE49-F238E27FC236}">
                <a16:creationId xmlns:a16="http://schemas.microsoft.com/office/drawing/2014/main" id="{198922DD-9E56-4546-B575-2CF882DEA751}"/>
              </a:ext>
            </a:extLst>
          </p:cNvPr>
          <p:cNvSpPr>
            <a:spLocks noGrp="1"/>
          </p:cNvSpPr>
          <p:nvPr>
            <p:ph type="ftr" sz="quarter" idx="11"/>
          </p:nvPr>
        </p:nvSpPr>
        <p:spPr>
          <a:xfrm>
            <a:off x="4038600" y="6356350"/>
            <a:ext cx="4114800" cy="365125"/>
          </a:xfrm>
          <a:prstGeom prst="rect">
            <a:avLst/>
          </a:prstGeom>
        </p:spPr>
        <p:txBody>
          <a:bodyPr/>
          <a:lstStyle>
            <a:lvl1pPr>
              <a:defRPr b="0" i="0">
                <a:latin typeface="Franklin Gothic Book" panose="020B0503020102020204" pitchFamily="34" charset="0"/>
              </a:defRPr>
            </a:lvl1pPr>
          </a:lstStyle>
          <a:p>
            <a:endParaRPr lang="en-US"/>
          </a:p>
        </p:txBody>
      </p:sp>
      <p:sp>
        <p:nvSpPr>
          <p:cNvPr id="5" name="Slide Number Placeholder 4">
            <a:extLst>
              <a:ext uri="{FF2B5EF4-FFF2-40B4-BE49-F238E27FC236}">
                <a16:creationId xmlns:a16="http://schemas.microsoft.com/office/drawing/2014/main" id="{23C6E384-FBC1-F245-A40B-FF46FB1CC988}"/>
              </a:ext>
            </a:extLst>
          </p:cNvPr>
          <p:cNvSpPr>
            <a:spLocks noGrp="1"/>
          </p:cNvSpPr>
          <p:nvPr>
            <p:ph type="sldNum" sz="quarter" idx="12"/>
          </p:nvPr>
        </p:nvSpPr>
        <p:spPr>
          <a:xfrm>
            <a:off x="8610600" y="6356350"/>
            <a:ext cx="2743200" cy="365125"/>
          </a:xfrm>
          <a:prstGeom prst="rect">
            <a:avLst/>
          </a:prstGeom>
        </p:spPr>
        <p:txBody>
          <a:bodyPr/>
          <a:lstStyle>
            <a:lvl1pPr>
              <a:defRPr b="0" i="0">
                <a:latin typeface="Franklin Gothic Book" panose="020B0503020102020204" pitchFamily="34" charset="0"/>
              </a:defRPr>
            </a:lvl1pPr>
          </a:lstStyle>
          <a:p>
            <a:fld id="{343E1144-58C4-744D-8BC7-9B140C17B770}" type="slidenum">
              <a:rPr lang="en-US" smtClean="0"/>
              <a:pPr/>
              <a:t>‹#›</a:t>
            </a:fld>
            <a:endParaRPr lang="en-US"/>
          </a:p>
        </p:txBody>
      </p:sp>
      <p:pic>
        <p:nvPicPr>
          <p:cNvPr id="8" name="Picture 7">
            <a:extLst>
              <a:ext uri="{FF2B5EF4-FFF2-40B4-BE49-F238E27FC236}">
                <a16:creationId xmlns:a16="http://schemas.microsoft.com/office/drawing/2014/main" id="{220A2515-F989-B74E-A9B7-360582368891}"/>
              </a:ext>
            </a:extLst>
          </p:cNvPr>
          <p:cNvPicPr>
            <a:picLocks noChangeAspect="1"/>
          </p:cNvPicPr>
          <p:nvPr userDrawn="1"/>
        </p:nvPicPr>
        <p:blipFill>
          <a:blip r:embed="rId2"/>
          <a:srcRect/>
          <a:stretch/>
        </p:blipFill>
        <p:spPr>
          <a:xfrm>
            <a:off x="9059306" y="315311"/>
            <a:ext cx="2747767" cy="576692"/>
          </a:xfrm>
          <a:prstGeom prst="rect">
            <a:avLst/>
          </a:prstGeom>
        </p:spPr>
      </p:pic>
    </p:spTree>
    <p:extLst>
      <p:ext uri="{BB962C8B-B14F-4D97-AF65-F5344CB8AC3E}">
        <p14:creationId xmlns:p14="http://schemas.microsoft.com/office/powerpoint/2010/main" val="154542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rPr>
              <a:t>(Source: XXXXX</a:t>
            </a:r>
            <a:r>
              <a:rPr kumimoji="0" lang="en-US" sz="1800" b="1" i="0" u="none" strike="noStrike" kern="1200" cap="none" spc="0" normalizeH="0" noProof="0" dirty="0">
                <a:ln>
                  <a:noFill/>
                </a:ln>
                <a:solidFill>
                  <a:schemeClr val="bg1"/>
                </a:solidFill>
                <a:effectLst/>
                <a:uLnTx/>
                <a:uFillTx/>
                <a:latin typeface="Times New Roman" pitchFamily="18" charset="0"/>
                <a:ea typeface="+mj-ea"/>
                <a:cs typeface="Times New Roman" pitchFamily="18" charset="0"/>
              </a:rPr>
              <a:t>) </a:t>
            </a:r>
            <a:endParaRPr kumimoji="0" lang="en-US" sz="18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585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DB44-817E-F24C-A83A-BC9CE977AC6E}"/>
              </a:ext>
            </a:extLst>
          </p:cNvPr>
          <p:cNvSpPr>
            <a:spLocks noGrp="1"/>
          </p:cNvSpPr>
          <p:nvPr>
            <p:ph type="title" hasCustomPrompt="1"/>
          </p:nvPr>
        </p:nvSpPr>
        <p:spPr>
          <a:xfrm>
            <a:off x="595948" y="1274810"/>
            <a:ext cx="4324395" cy="1069975"/>
          </a:xfrm>
          <a:prstGeom prst="rect">
            <a:avLst/>
          </a:prstGeom>
        </p:spPr>
        <p:txBody>
          <a:bodyPr anchor="b"/>
          <a:lstStyle>
            <a:lvl1pPr>
              <a:defRPr sz="3200" b="1" i="0">
                <a:solidFill>
                  <a:srgbClr val="75787B"/>
                </a:solidFill>
                <a:latin typeface="Franklin Gothic Demi" panose="020B06030201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9CAB09A9-AF07-AA4F-BAA8-F4DB1BE6D64C}"/>
              </a:ext>
            </a:extLst>
          </p:cNvPr>
          <p:cNvSpPr>
            <a:spLocks noGrp="1"/>
          </p:cNvSpPr>
          <p:nvPr>
            <p:ph type="pic" idx="1"/>
          </p:nvPr>
        </p:nvSpPr>
        <p:spPr>
          <a:xfrm>
            <a:off x="5183187" y="1274811"/>
            <a:ext cx="6529841" cy="4873625"/>
          </a:xfrm>
          <a:prstGeom prst="rect">
            <a:avLst/>
          </a:prstGeom>
        </p:spPr>
        <p:txBody>
          <a:bodyPr/>
          <a:lstStyle>
            <a:lvl1pPr marL="0" indent="0">
              <a:buNone/>
              <a:defRPr sz="3200" b="0" i="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5325FF-A340-3A47-9A7E-8D42CD61E251}"/>
              </a:ext>
            </a:extLst>
          </p:cNvPr>
          <p:cNvSpPr>
            <a:spLocks noGrp="1"/>
          </p:cNvSpPr>
          <p:nvPr>
            <p:ph type="body" sz="half" idx="2"/>
          </p:nvPr>
        </p:nvSpPr>
        <p:spPr>
          <a:xfrm>
            <a:off x="595948" y="2344786"/>
            <a:ext cx="4324395" cy="3811588"/>
          </a:xfrm>
          <a:prstGeom prst="rect">
            <a:avLst/>
          </a:prstGeom>
        </p:spPr>
        <p:txBody>
          <a:bodyPr/>
          <a:lstStyle>
            <a:lvl1pPr marL="0" indent="0">
              <a:buNone/>
              <a:defRPr sz="1600" b="0" i="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0" name="Picture 9">
            <a:extLst>
              <a:ext uri="{FF2B5EF4-FFF2-40B4-BE49-F238E27FC236}">
                <a16:creationId xmlns:a16="http://schemas.microsoft.com/office/drawing/2014/main" id="{D117C0AD-DE80-3741-BE81-E55CCF9358C7}"/>
              </a:ext>
            </a:extLst>
          </p:cNvPr>
          <p:cNvPicPr>
            <a:picLocks noChangeAspect="1"/>
          </p:cNvPicPr>
          <p:nvPr userDrawn="1"/>
        </p:nvPicPr>
        <p:blipFill>
          <a:blip r:embed="rId2"/>
          <a:srcRect/>
          <a:stretch/>
        </p:blipFill>
        <p:spPr>
          <a:xfrm>
            <a:off x="9059306" y="315311"/>
            <a:ext cx="2747767" cy="576692"/>
          </a:xfrm>
          <a:prstGeom prst="rect">
            <a:avLst/>
          </a:prstGeom>
        </p:spPr>
      </p:pic>
    </p:spTree>
    <p:extLst>
      <p:ext uri="{BB962C8B-B14F-4D97-AF65-F5344CB8AC3E}">
        <p14:creationId xmlns:p14="http://schemas.microsoft.com/office/powerpoint/2010/main" val="10798921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3CB2-B78C-0A4E-9479-63540AFBF93B}"/>
              </a:ext>
            </a:extLst>
          </p:cNvPr>
          <p:cNvSpPr>
            <a:spLocks noGrp="1"/>
          </p:cNvSpPr>
          <p:nvPr>
            <p:ph type="title"/>
          </p:nvPr>
        </p:nvSpPr>
        <p:spPr>
          <a:xfrm>
            <a:off x="629194" y="365125"/>
            <a:ext cx="10892246" cy="1325563"/>
          </a:xfrm>
          <a:prstGeom prst="rect">
            <a:avLst/>
          </a:prstGeom>
        </p:spPr>
        <p:txBody>
          <a:bodyPr/>
          <a:lstStyle>
            <a:lvl1pPr>
              <a:defRPr b="1" i="0">
                <a:latin typeface="Franklin Gothic Demi" panose="020B06030201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D33CCA8-F001-D74E-B5DD-75B2762EE1C0}"/>
              </a:ext>
            </a:extLst>
          </p:cNvPr>
          <p:cNvSpPr>
            <a:spLocks noGrp="1"/>
          </p:cNvSpPr>
          <p:nvPr>
            <p:ph type="body" orient="vert" idx="1"/>
          </p:nvPr>
        </p:nvSpPr>
        <p:spPr>
          <a:xfrm>
            <a:off x="629193" y="1825625"/>
            <a:ext cx="10892245" cy="4351338"/>
          </a:xfrm>
          <a:prstGeom prst="rect">
            <a:avLst/>
          </a:prstGeom>
        </p:spPr>
        <p:txBody>
          <a:bodyPr vert="eaVert"/>
          <a:lstStyle>
            <a:lvl1pPr>
              <a:defRPr b="0" i="0">
                <a:latin typeface="Franklin Gothic Book" panose="020B0503020102020204" pitchFamily="34" charset="0"/>
              </a:defRPr>
            </a:lvl1pPr>
            <a:lvl2pPr>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7E23EBA-7857-534D-85F5-CAFBF1DA0B42}"/>
              </a:ext>
            </a:extLst>
          </p:cNvPr>
          <p:cNvSpPr>
            <a:spLocks noGrp="1"/>
          </p:cNvSpPr>
          <p:nvPr>
            <p:ph type="dt" sz="half" idx="10"/>
          </p:nvPr>
        </p:nvSpPr>
        <p:spPr>
          <a:xfrm>
            <a:off x="629194" y="6356350"/>
            <a:ext cx="2743200" cy="365125"/>
          </a:xfrm>
          <a:prstGeom prst="rect">
            <a:avLst/>
          </a:prstGeom>
        </p:spPr>
        <p:txBody>
          <a:bodyPr/>
          <a:lstStyle>
            <a:lvl1pPr>
              <a:defRPr b="0" i="0">
                <a:latin typeface="Franklin Gothic Book" panose="020B0503020102020204" pitchFamily="34" charset="0"/>
              </a:defRPr>
            </a:lvl1pPr>
          </a:lstStyle>
          <a:p>
            <a:fld id="{15E7AAC2-818A-F24B-91D9-320A0677FA5E}" type="datetimeFigureOut">
              <a:rPr lang="en-US" smtClean="0"/>
              <a:pPr/>
              <a:t>5/1/2023</a:t>
            </a:fld>
            <a:endParaRPr lang="en-US"/>
          </a:p>
        </p:txBody>
      </p:sp>
      <p:sp>
        <p:nvSpPr>
          <p:cNvPr id="5" name="Footer Placeholder 4">
            <a:extLst>
              <a:ext uri="{FF2B5EF4-FFF2-40B4-BE49-F238E27FC236}">
                <a16:creationId xmlns:a16="http://schemas.microsoft.com/office/drawing/2014/main" id="{EDA1F9E5-5A0A-9844-AA54-30848CF6F241}"/>
              </a:ext>
            </a:extLst>
          </p:cNvPr>
          <p:cNvSpPr>
            <a:spLocks noGrp="1"/>
          </p:cNvSpPr>
          <p:nvPr>
            <p:ph type="ftr" sz="quarter" idx="11"/>
          </p:nvPr>
        </p:nvSpPr>
        <p:spPr>
          <a:xfrm>
            <a:off x="4038600" y="6356350"/>
            <a:ext cx="4114800" cy="365125"/>
          </a:xfrm>
          <a:prstGeom prst="rect">
            <a:avLst/>
          </a:prstGeom>
        </p:spPr>
        <p:txBody>
          <a:bodyPr/>
          <a:lstStyle>
            <a:lvl1pPr>
              <a:defRPr b="0" i="0">
                <a:latin typeface="Franklin Gothic Book" panose="020B0503020102020204" pitchFamily="34" charset="0"/>
              </a:defRPr>
            </a:lvl1pPr>
          </a:lstStyle>
          <a:p>
            <a:endParaRPr lang="en-US"/>
          </a:p>
        </p:txBody>
      </p:sp>
      <p:sp>
        <p:nvSpPr>
          <p:cNvPr id="6" name="Slide Number Placeholder 5">
            <a:extLst>
              <a:ext uri="{FF2B5EF4-FFF2-40B4-BE49-F238E27FC236}">
                <a16:creationId xmlns:a16="http://schemas.microsoft.com/office/drawing/2014/main" id="{65CB49E6-AA76-774A-8852-365972432743}"/>
              </a:ext>
            </a:extLst>
          </p:cNvPr>
          <p:cNvSpPr>
            <a:spLocks noGrp="1"/>
          </p:cNvSpPr>
          <p:nvPr>
            <p:ph type="sldNum" sz="quarter" idx="12"/>
          </p:nvPr>
        </p:nvSpPr>
        <p:spPr>
          <a:xfrm>
            <a:off x="8778238" y="6356350"/>
            <a:ext cx="2743200" cy="365125"/>
          </a:xfrm>
          <a:prstGeom prst="rect">
            <a:avLst/>
          </a:prstGeom>
        </p:spPr>
        <p:txBody>
          <a:bodyPr/>
          <a:lstStyle>
            <a:lvl1pPr>
              <a:defRPr b="0" i="0">
                <a:latin typeface="Franklin Gothic Book" panose="020B0503020102020204" pitchFamily="34" charset="0"/>
              </a:defRPr>
            </a:lvl1pPr>
          </a:lstStyle>
          <a:p>
            <a:fld id="{343E1144-58C4-744D-8BC7-9B140C17B770}" type="slidenum">
              <a:rPr lang="en-US" smtClean="0"/>
              <a:pPr/>
              <a:t>‹#›</a:t>
            </a:fld>
            <a:endParaRPr lang="en-US"/>
          </a:p>
        </p:txBody>
      </p:sp>
    </p:spTree>
    <p:extLst>
      <p:ext uri="{BB962C8B-B14F-4D97-AF65-F5344CB8AC3E}">
        <p14:creationId xmlns:p14="http://schemas.microsoft.com/office/powerpoint/2010/main" val="3865914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Tree>
    <p:extLst>
      <p:ext uri="{BB962C8B-B14F-4D97-AF65-F5344CB8AC3E}">
        <p14:creationId xmlns:p14="http://schemas.microsoft.com/office/powerpoint/2010/main" val="36684568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112691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8"/>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350">
                <a:latin typeface="Times New Roman" pitchFamily="18" charset="0"/>
                <a:cs typeface="Times New Roman" pitchFamily="18" charset="0"/>
              </a:defRPr>
            </a:lvl1pPr>
          </a:lstStyle>
          <a:p>
            <a:fld id="{BFDA250F-868C-41A6-9D90-09E2CBE02F85}" type="slidenum">
              <a:rPr lang="en-US" smtClean="0"/>
              <a:pPr/>
              <a:t>‹#›</a:t>
            </a:fld>
            <a:endParaRPr lang="en-US" dirty="0"/>
          </a:p>
        </p:txBody>
      </p:sp>
      <p:pic>
        <p:nvPicPr>
          <p:cNvPr id="7" name="Picture 6" descr="adhe-logo2.eps"/>
          <p:cNvPicPr>
            <a:picLocks noChangeAspect="1"/>
          </p:cNvPicPr>
          <p:nvPr userDrawn="1"/>
        </p:nvPicPr>
        <p:blipFill>
          <a:blip r:embed="rId2" cstate="print"/>
          <a:stretch>
            <a:fillRect/>
          </a:stretch>
        </p:blipFill>
        <p:spPr>
          <a:xfrm>
            <a:off x="3454402" y="434975"/>
            <a:ext cx="5193055" cy="2743200"/>
          </a:xfrm>
          <a:prstGeom prst="rect">
            <a:avLst/>
          </a:prstGeom>
        </p:spPr>
      </p:pic>
    </p:spTree>
    <p:extLst>
      <p:ext uri="{BB962C8B-B14F-4D97-AF65-F5344CB8AC3E}">
        <p14:creationId xmlns:p14="http://schemas.microsoft.com/office/powerpoint/2010/main" val="1091520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956883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33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18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48394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463528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69" y="2297112"/>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dirty="0"/>
          </a:p>
        </p:txBody>
      </p:sp>
      <p:pic>
        <p:nvPicPr>
          <p:cNvPr id="10" name="Picture 9"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6359774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171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2295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41540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384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68580" tIns="34290" rIns="68580" bIns="34290" rtlCol="0" anchor="ctr">
            <a:noAutofit/>
          </a:body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rPr>
              <a:t>(Source: XXXXX</a:t>
            </a:r>
            <a:r>
              <a:rPr kumimoji="0" lang="en-US" sz="1350" b="1" i="0" u="none" strike="noStrike" kern="1200" cap="none" spc="0" normalizeH="0" noProof="0" dirty="0">
                <a:ln>
                  <a:noFill/>
                </a:ln>
                <a:solidFill>
                  <a:schemeClr val="bg1"/>
                </a:solidFill>
                <a:effectLst/>
                <a:uLnTx/>
                <a:uFillTx/>
                <a:latin typeface="Times New Roman" pitchFamily="18" charset="0"/>
                <a:ea typeface="+mj-ea"/>
                <a:cs typeface="Times New Roman" pitchFamily="18" charset="0"/>
              </a:rPr>
              <a:t>) </a:t>
            </a:r>
            <a:endParaRPr kumimoji="0" lang="en-US" sz="135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82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98748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04000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18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no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1434935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889174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36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1800" baseline="0">
                <a:latin typeface="Calibri" pitchFamily="34" charset="0"/>
                <a:cs typeface="Calibri" pitchFamily="34" charset="0"/>
              </a:defRPr>
            </a:lvl3pPr>
            <a:lvl4pPr>
              <a:defRPr sz="1800" baseline="0">
                <a:latin typeface="Calibri" pitchFamily="34" charset="0"/>
                <a:cs typeface="Calibri" pitchFamily="34" charset="0"/>
              </a:defRPr>
            </a:lvl4pPr>
            <a:lvl5pPr>
              <a:defRPr sz="18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21478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normAutofit/>
          </a:bodyPr>
          <a:lstStyle>
            <a:lvl1pPr algn="l">
              <a:defRPr sz="3600"/>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noAutofit/>
          </a:bodyPr>
          <a:lstStyle>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75494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Tree>
    <p:extLst>
      <p:ext uri="{BB962C8B-B14F-4D97-AF65-F5344CB8AC3E}">
        <p14:creationId xmlns:p14="http://schemas.microsoft.com/office/powerpoint/2010/main" val="210006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1293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6895902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48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355568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8"/>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3454402" y="434975"/>
            <a:ext cx="5193055" cy="2743200"/>
          </a:xfrm>
          <a:prstGeom prst="rect">
            <a:avLst/>
          </a:prstGeom>
        </p:spPr>
      </p:pic>
    </p:spTree>
    <p:extLst>
      <p:ext uri="{BB962C8B-B14F-4D97-AF65-F5344CB8AC3E}">
        <p14:creationId xmlns:p14="http://schemas.microsoft.com/office/powerpoint/2010/main" val="3858622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4951755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0259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4103827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96393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134612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3139409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404388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17041931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169967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209802"/>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307503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209802"/>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85783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3953912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0733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algn="r">
              <a:spcBef>
                <a:spcPct val="0"/>
              </a:spcBef>
              <a:defRPr/>
            </a:pPr>
            <a:endParaRPr lang="en-US" sz="1800" b="1" dirty="0">
              <a:solidFill>
                <a:prstClr val="white"/>
              </a:solidFill>
              <a:cs typeface="Times New Roman" pitchFamily="18" charset="0"/>
            </a:endParaRPr>
          </a:p>
        </p:txBody>
      </p:sp>
      <p:sp>
        <p:nvSpPr>
          <p:cNvPr id="4"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26689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8411508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468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995047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992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689068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8945376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344906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81919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normAutofit/>
          </a:bodyPr>
          <a:lstStyle>
            <a:lvl1pPr algn="ctr">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97626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Text Placeholder 2"/>
          <p:cNvSpPr>
            <a:spLocks noGrp="1"/>
          </p:cNvSpPr>
          <p:nvPr>
            <p:ph type="body" sz="half" idx="1"/>
          </p:nvPr>
        </p:nvSpPr>
        <p:spPr>
          <a:xfrm>
            <a:off x="20320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2B051-72C7-4082-88F9-BFF7F24933B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32024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Tree>
    <p:extLst>
      <p:ext uri="{BB962C8B-B14F-4D97-AF65-F5344CB8AC3E}">
        <p14:creationId xmlns:p14="http://schemas.microsoft.com/office/powerpoint/2010/main" val="25721650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083129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8"/>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pPr/>
              <a:t>‹#›</a:t>
            </a:fld>
            <a:endParaRPr lang="en-US" dirty="0"/>
          </a:p>
        </p:txBody>
      </p:sp>
      <p:pic>
        <p:nvPicPr>
          <p:cNvPr id="7" name="Picture 6" descr="adhe-logo2.eps"/>
          <p:cNvPicPr>
            <a:picLocks noChangeAspect="1"/>
          </p:cNvPicPr>
          <p:nvPr userDrawn="1"/>
        </p:nvPicPr>
        <p:blipFill>
          <a:blip r:embed="rId2" cstate="print"/>
          <a:stretch>
            <a:fillRect/>
          </a:stretch>
        </p:blipFill>
        <p:spPr>
          <a:xfrm>
            <a:off x="3454402" y="434975"/>
            <a:ext cx="5193055" cy="2743200"/>
          </a:xfrm>
          <a:prstGeom prst="rect">
            <a:avLst/>
          </a:prstGeom>
        </p:spPr>
      </p:pic>
    </p:spTree>
    <p:extLst>
      <p:ext uri="{BB962C8B-B14F-4D97-AF65-F5344CB8AC3E}">
        <p14:creationId xmlns:p14="http://schemas.microsoft.com/office/powerpoint/2010/main" val="38559468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5388795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98442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2142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3379333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dirty="0"/>
          </a:p>
        </p:txBody>
      </p:sp>
      <p:pic>
        <p:nvPicPr>
          <p:cNvPr id="10" name="Picture 9"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530892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105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857017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8867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rPr>
              <a:t>(Source: XXXXX</a:t>
            </a:r>
            <a:r>
              <a:rPr kumimoji="0" lang="en-US" sz="1800" b="1" i="0" u="none" strike="noStrike" kern="1200" cap="none" spc="0" normalizeH="0" noProof="0" dirty="0">
                <a:ln>
                  <a:noFill/>
                </a:ln>
                <a:solidFill>
                  <a:schemeClr val="bg1"/>
                </a:solidFill>
                <a:effectLst/>
                <a:uLnTx/>
                <a:uFillTx/>
                <a:latin typeface="Times New Roman" pitchFamily="18" charset="0"/>
                <a:ea typeface="+mj-ea"/>
                <a:cs typeface="Times New Roman" pitchFamily="18" charset="0"/>
              </a:rPr>
              <a:t>) </a:t>
            </a:r>
            <a:endParaRPr kumimoji="0" lang="en-US" sz="18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45708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69947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89694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40801421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8673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lgn="l">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8350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9815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normAutofit/>
          </a:bodyPr>
          <a:lstStyle>
            <a:lvl1pPr algn="l">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1772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43_Title Slide">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389960" y="203623"/>
            <a:ext cx="6333568" cy="6654377"/>
          </a:xfrm>
          <a:custGeom>
            <a:avLst/>
            <a:gdLst>
              <a:gd name="connsiteX0" fmla="*/ 5179752 w 6333568"/>
              <a:gd name="connsiteY0" fmla="*/ 2881514 h 6654377"/>
              <a:gd name="connsiteX1" fmla="*/ 5503690 w 6333568"/>
              <a:gd name="connsiteY1" fmla="*/ 2881514 h 6654377"/>
              <a:gd name="connsiteX2" fmla="*/ 1730827 w 6333568"/>
              <a:gd name="connsiteY2" fmla="*/ 6654377 h 6654377"/>
              <a:gd name="connsiteX3" fmla="*/ 1730827 w 6333568"/>
              <a:gd name="connsiteY3" fmla="*/ 6330439 h 6654377"/>
              <a:gd name="connsiteX4" fmla="*/ 5310383 w 6333568"/>
              <a:gd name="connsiteY4" fmla="*/ 1805749 h 6654377"/>
              <a:gd name="connsiteX5" fmla="*/ 5634321 w 6333568"/>
              <a:gd name="connsiteY5" fmla="*/ 1805749 h 6654377"/>
              <a:gd name="connsiteX6" fmla="*/ 1861459 w 6333568"/>
              <a:gd name="connsiteY6" fmla="*/ 5578611 h 6654377"/>
              <a:gd name="connsiteX7" fmla="*/ 1861459 w 6333568"/>
              <a:gd name="connsiteY7" fmla="*/ 5254673 h 6654377"/>
              <a:gd name="connsiteX8" fmla="*/ 6009630 w 6333568"/>
              <a:gd name="connsiteY8" fmla="*/ 1567545 h 6654377"/>
              <a:gd name="connsiteX9" fmla="*/ 6333568 w 6333568"/>
              <a:gd name="connsiteY9" fmla="*/ 1567545 h 6654377"/>
              <a:gd name="connsiteX10" fmla="*/ 2560706 w 6333568"/>
              <a:gd name="connsiteY10" fmla="*/ 5340407 h 6654377"/>
              <a:gd name="connsiteX11" fmla="*/ 2560706 w 6333568"/>
              <a:gd name="connsiteY11" fmla="*/ 5016469 h 6654377"/>
              <a:gd name="connsiteX12" fmla="*/ 3448925 w 6333568"/>
              <a:gd name="connsiteY12" fmla="*/ 1467652 h 6654377"/>
              <a:gd name="connsiteX13" fmla="*/ 3772863 w 6333568"/>
              <a:gd name="connsiteY13" fmla="*/ 1467652 h 6654377"/>
              <a:gd name="connsiteX14" fmla="*/ 0 w 6333568"/>
              <a:gd name="connsiteY14" fmla="*/ 5240515 h 6654377"/>
              <a:gd name="connsiteX15" fmla="*/ 0 w 6333568"/>
              <a:gd name="connsiteY15" fmla="*/ 4916577 h 6654377"/>
              <a:gd name="connsiteX16" fmla="*/ 5565972 w 6333568"/>
              <a:gd name="connsiteY16" fmla="*/ 952823 h 6654377"/>
              <a:gd name="connsiteX17" fmla="*/ 5995470 w 6333568"/>
              <a:gd name="connsiteY17" fmla="*/ 952823 h 6654377"/>
              <a:gd name="connsiteX18" fmla="*/ 993163 w 6333568"/>
              <a:gd name="connsiteY18" fmla="*/ 5955130 h 6654377"/>
              <a:gd name="connsiteX19" fmla="*/ 993163 w 6333568"/>
              <a:gd name="connsiteY19" fmla="*/ 5525632 h 6654377"/>
              <a:gd name="connsiteX20" fmla="*/ 5073380 w 6333568"/>
              <a:gd name="connsiteY20" fmla="*/ 875983 h 6654377"/>
              <a:gd name="connsiteX21" fmla="*/ 5465272 w 6333568"/>
              <a:gd name="connsiteY21" fmla="*/ 875983 h 6654377"/>
              <a:gd name="connsiteX22" fmla="*/ 900956 w 6333568"/>
              <a:gd name="connsiteY22" fmla="*/ 5440299 h 6654377"/>
              <a:gd name="connsiteX23" fmla="*/ 900956 w 6333568"/>
              <a:gd name="connsiteY23" fmla="*/ 5048407 h 6654377"/>
              <a:gd name="connsiteX24" fmla="*/ 4038678 w 6333568"/>
              <a:gd name="connsiteY24" fmla="*/ 395726 h 6654377"/>
              <a:gd name="connsiteX25" fmla="*/ 4362616 w 6333568"/>
              <a:gd name="connsiteY25" fmla="*/ 395726 h 6654377"/>
              <a:gd name="connsiteX26" fmla="*/ 589753 w 6333568"/>
              <a:gd name="connsiteY26" fmla="*/ 4168589 h 6654377"/>
              <a:gd name="connsiteX27" fmla="*/ 589753 w 6333568"/>
              <a:gd name="connsiteY27" fmla="*/ 3844651 h 6654377"/>
              <a:gd name="connsiteX28" fmla="*/ 5384582 w 6333568"/>
              <a:gd name="connsiteY28" fmla="*/ 0 h 6654377"/>
              <a:gd name="connsiteX29" fmla="*/ 5776474 w 6333568"/>
              <a:gd name="connsiteY29" fmla="*/ 0 h 6654377"/>
              <a:gd name="connsiteX30" fmla="*/ 1212157 w 6333568"/>
              <a:gd name="connsiteY30" fmla="*/ 4564317 h 6654377"/>
              <a:gd name="connsiteX31" fmla="*/ 1212157 w 6333568"/>
              <a:gd name="connsiteY31" fmla="*/ 4172425 h 66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3568" h="6654377">
                <a:moveTo>
                  <a:pt x="5179752" y="2881514"/>
                </a:moveTo>
                <a:lnTo>
                  <a:pt x="5503690" y="2881514"/>
                </a:lnTo>
                <a:lnTo>
                  <a:pt x="1730827" y="6654377"/>
                </a:lnTo>
                <a:lnTo>
                  <a:pt x="1730827" y="6330439"/>
                </a:lnTo>
                <a:close/>
                <a:moveTo>
                  <a:pt x="5310383" y="1805749"/>
                </a:moveTo>
                <a:lnTo>
                  <a:pt x="5634321" y="1805749"/>
                </a:lnTo>
                <a:lnTo>
                  <a:pt x="1861459" y="5578611"/>
                </a:lnTo>
                <a:lnTo>
                  <a:pt x="1861459" y="5254673"/>
                </a:lnTo>
                <a:close/>
                <a:moveTo>
                  <a:pt x="6009630" y="1567545"/>
                </a:moveTo>
                <a:lnTo>
                  <a:pt x="6333568" y="1567545"/>
                </a:lnTo>
                <a:lnTo>
                  <a:pt x="2560706" y="5340407"/>
                </a:lnTo>
                <a:lnTo>
                  <a:pt x="2560706" y="5016469"/>
                </a:lnTo>
                <a:close/>
                <a:moveTo>
                  <a:pt x="3448925" y="1467652"/>
                </a:moveTo>
                <a:lnTo>
                  <a:pt x="3772863" y="1467652"/>
                </a:lnTo>
                <a:lnTo>
                  <a:pt x="0" y="5240515"/>
                </a:lnTo>
                <a:lnTo>
                  <a:pt x="0" y="4916577"/>
                </a:lnTo>
                <a:close/>
                <a:moveTo>
                  <a:pt x="5565972" y="952823"/>
                </a:moveTo>
                <a:lnTo>
                  <a:pt x="5995470" y="952823"/>
                </a:lnTo>
                <a:lnTo>
                  <a:pt x="993163" y="5955130"/>
                </a:lnTo>
                <a:lnTo>
                  <a:pt x="993163" y="5525632"/>
                </a:lnTo>
                <a:close/>
                <a:moveTo>
                  <a:pt x="5073380" y="875983"/>
                </a:moveTo>
                <a:lnTo>
                  <a:pt x="5465272" y="875983"/>
                </a:lnTo>
                <a:lnTo>
                  <a:pt x="900956" y="5440299"/>
                </a:lnTo>
                <a:lnTo>
                  <a:pt x="900956" y="5048407"/>
                </a:lnTo>
                <a:close/>
                <a:moveTo>
                  <a:pt x="4038678" y="395726"/>
                </a:moveTo>
                <a:lnTo>
                  <a:pt x="4362616" y="395726"/>
                </a:lnTo>
                <a:lnTo>
                  <a:pt x="589753" y="4168589"/>
                </a:lnTo>
                <a:lnTo>
                  <a:pt x="589753" y="3844651"/>
                </a:lnTo>
                <a:close/>
                <a:moveTo>
                  <a:pt x="5384582" y="0"/>
                </a:moveTo>
                <a:lnTo>
                  <a:pt x="5776474" y="0"/>
                </a:lnTo>
                <a:lnTo>
                  <a:pt x="1212157" y="4564317"/>
                </a:lnTo>
                <a:lnTo>
                  <a:pt x="1212157" y="4172425"/>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a:t>Insert Image</a:t>
            </a:r>
          </a:p>
        </p:txBody>
      </p:sp>
    </p:spTree>
    <p:extLst>
      <p:ext uri="{BB962C8B-B14F-4D97-AF65-F5344CB8AC3E}">
        <p14:creationId xmlns:p14="http://schemas.microsoft.com/office/powerpoint/2010/main" val="2449079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2167220" y="609600"/>
            <a:ext cx="7789583" cy="4114800"/>
          </a:xfrm>
          <a:prstGeom prst="rect">
            <a:avLst/>
          </a:prstGeom>
        </p:spPr>
      </p:pic>
    </p:spTree>
    <p:extLst>
      <p:ext uri="{BB962C8B-B14F-4D97-AF65-F5344CB8AC3E}">
        <p14:creationId xmlns:p14="http://schemas.microsoft.com/office/powerpoint/2010/main" val="19083498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20"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42539752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noAutofit/>
          </a:bodyPr>
          <a:lstStyle>
            <a:lvl1pPr algn="l">
              <a:defRPr sz="4800" b="1" cap="all"/>
            </a:lvl1pPr>
          </a:lstStyle>
          <a:p>
            <a:r>
              <a:rPr lang="en-US" dirty="0"/>
              <a:t>Click to edit Master title style</a:t>
            </a:r>
          </a:p>
        </p:txBody>
      </p:sp>
      <p:sp>
        <p:nvSpPr>
          <p:cNvPr id="3" name="Text Placeholder 2"/>
          <p:cNvSpPr>
            <a:spLocks noGrp="1"/>
          </p:cNvSpPr>
          <p:nvPr>
            <p:ph type="body" idx="1"/>
          </p:nvPr>
        </p:nvSpPr>
        <p:spPr>
          <a:xfrm>
            <a:off x="963084" y="2906714"/>
            <a:ext cx="10363200" cy="1500187"/>
          </a:xfrm>
        </p:spPr>
        <p:txBody>
          <a:bodyPr anchor="b">
            <a:normAutofit/>
          </a:bodyPr>
          <a:lstStyle>
            <a:lvl1pPr marL="0" indent="0">
              <a:buNone/>
              <a:defRPr sz="2400">
                <a:solidFill>
                  <a:schemeClr val="accent2"/>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37085689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9"/>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3454403" y="434975"/>
            <a:ext cx="5193055" cy="2743200"/>
          </a:xfrm>
          <a:prstGeom prst="rect">
            <a:avLst/>
          </a:prstGeom>
        </p:spPr>
      </p:pic>
    </p:spTree>
    <p:extLst>
      <p:ext uri="{BB962C8B-B14F-4D97-AF65-F5344CB8AC3E}">
        <p14:creationId xmlns:p14="http://schemas.microsoft.com/office/powerpoint/2010/main" val="31486882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20427595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04821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1765596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31652880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066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sz="half" idx="1"/>
          </p:nvPr>
        </p:nvSpPr>
        <p:spPr>
          <a:xfrm>
            <a:off x="609600" y="1600204"/>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4"/>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42666181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609601" y="1535114"/>
            <a:ext cx="5386917" cy="639762"/>
          </a:xfrm>
        </p:spPr>
        <p:txBody>
          <a:bodyPr anchor="ct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2"/>
          </a:xfrm>
        </p:spPr>
        <p:txBody>
          <a:bodyPr anchor="ct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2480950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pic>
        <p:nvPicPr>
          <p:cNvPr id="4" name="Picture 3"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5985744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261810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209803"/>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13284794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209803"/>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83655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18684497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67796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algn="r">
              <a:spcBef>
                <a:spcPct val="0"/>
              </a:spcBef>
              <a:defRPr/>
            </a:pPr>
            <a:endParaRPr lang="en-US" sz="1800" b="1" dirty="0">
              <a:solidFill>
                <a:prstClr val="white"/>
              </a:solidFill>
              <a:cs typeface="Times New Roman" pitchFamily="18" charset="0"/>
            </a:endParaRPr>
          </a:p>
        </p:txBody>
      </p:sp>
      <p:sp>
        <p:nvSpPr>
          <p:cNvPr id="4" name="Content Placeholder 2"/>
          <p:cNvSpPr>
            <a:spLocks noGrp="1"/>
          </p:cNvSpPr>
          <p:nvPr>
            <p:ph sz="half" idx="10"/>
          </p:nvPr>
        </p:nvSpPr>
        <p:spPr>
          <a:xfrm>
            <a:off x="609600" y="16002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7465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24472854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579550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5983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13418255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4"/>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258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4" y="273054"/>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4"/>
            <a:ext cx="4011084" cy="4691063"/>
          </a:xfrm>
        </p:spPr>
        <p:txBody>
          <a:bodyPr>
            <a:no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3" y="5486400"/>
            <a:ext cx="2596527" cy="1371600"/>
          </a:xfrm>
          <a:prstGeom prst="rect">
            <a:avLst/>
          </a:prstGeom>
        </p:spPr>
      </p:pic>
    </p:spTree>
    <p:extLst>
      <p:ext uri="{BB962C8B-B14F-4D97-AF65-F5344CB8AC3E}">
        <p14:creationId xmlns:p14="http://schemas.microsoft.com/office/powerpoint/2010/main" val="8432963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dirty="0"/>
              <a:t>Click to edit Master text styles</a:t>
            </a:r>
          </a:p>
        </p:txBody>
      </p:sp>
    </p:spTree>
    <p:extLst>
      <p:ext uri="{BB962C8B-B14F-4D97-AF65-F5344CB8AC3E}">
        <p14:creationId xmlns:p14="http://schemas.microsoft.com/office/powerpoint/2010/main" val="3660432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3526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normAutofit/>
          </a:bodyPr>
          <a:lstStyle>
            <a:lvl1pPr algn="ctr">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1534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1"/>
            <a:ext cx="9347200" cy="1527175"/>
          </a:xfrm>
        </p:spPr>
        <p:txBody>
          <a:bodyPr/>
          <a:lstStyle/>
          <a:p>
            <a:r>
              <a:rPr lang="en-US"/>
              <a:t>Click to edit Master title style</a:t>
            </a:r>
          </a:p>
        </p:txBody>
      </p:sp>
      <p:sp>
        <p:nvSpPr>
          <p:cNvPr id="3" name="Text Placeholder 2"/>
          <p:cNvSpPr>
            <a:spLocks noGrp="1"/>
          </p:cNvSpPr>
          <p:nvPr>
            <p:ph type="body" sz="half" idx="1"/>
          </p:nvPr>
        </p:nvSpPr>
        <p:spPr>
          <a:xfrm>
            <a:off x="20320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2B051-72C7-4082-88F9-BFF7F24933B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18389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23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5487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40810590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1514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30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0714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3260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84551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78198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80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3827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2429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714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9806204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5/1/2023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2545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5/1/2023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815166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5/1/2023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87896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5/1/2023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28763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5/1/2023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6303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5/1/2023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5768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5/1/2023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61384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5/1/2023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516833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5/1/2023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80244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5/1/2023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3452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6553246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5/1/2023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5407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199304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1652520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4285374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200873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1014531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6AB64EDA-C15E-4F8D-8317-543088BF04F3}" type="datetimeFigureOut">
              <a:rPr lang="en-US" smtClean="0">
                <a:solidFill>
                  <a:prstClr val="black">
                    <a:tint val="75000"/>
                  </a:prstClr>
                </a:solidFill>
              </a:rPr>
              <a:pPr defTabSz="4572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AB3178F8-26F4-4736-A8E6-D9B85C50F400}"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3063532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780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6"/>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pPr/>
              <a:t>‹#›</a:t>
            </a:fld>
            <a:endParaRPr lang="en-US" dirty="0"/>
          </a:p>
        </p:txBody>
      </p:sp>
      <p:pic>
        <p:nvPicPr>
          <p:cNvPr id="7" name="Picture 6" descr="adhe-logo2.eps"/>
          <p:cNvPicPr>
            <a:picLocks noChangeAspect="1"/>
          </p:cNvPicPr>
          <p:nvPr userDrawn="1"/>
        </p:nvPicPr>
        <p:blipFill>
          <a:blip r:embed="rId2" cstate="print"/>
          <a:stretch>
            <a:fillRect/>
          </a:stretch>
        </p:blipFill>
        <p:spPr>
          <a:xfrm>
            <a:off x="3454401" y="434975"/>
            <a:ext cx="5193055" cy="2743200"/>
          </a:xfrm>
          <a:prstGeom prst="rect">
            <a:avLst/>
          </a:prstGeom>
        </p:spPr>
      </p:pic>
    </p:spTree>
    <p:extLst>
      <p:ext uri="{BB962C8B-B14F-4D97-AF65-F5344CB8AC3E}">
        <p14:creationId xmlns:p14="http://schemas.microsoft.com/office/powerpoint/2010/main" val="3277348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7478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5139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865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240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647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0702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2941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90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000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953EA17-DECE-4A96-921E-7B46D2DFE9EE}" type="datetimeFigureOut">
              <a:rPr lang="en-US" smtClean="0">
                <a:solidFill>
                  <a:prstClr val="black">
                    <a:tint val="75000"/>
                  </a:prstClr>
                </a:solidFill>
              </a:rPr>
              <a:pPr>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F08516-6D76-4E1F-AA9B-A188DD607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2250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572868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5"/>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87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514603"/>
            <a:ext cx="109728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9213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Tree>
    <p:extLst>
      <p:ext uri="{BB962C8B-B14F-4D97-AF65-F5344CB8AC3E}">
        <p14:creationId xmlns:p14="http://schemas.microsoft.com/office/powerpoint/2010/main" val="1634134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9"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413358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48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2189737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8"/>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3454402" y="434975"/>
            <a:ext cx="5193055" cy="2743200"/>
          </a:xfrm>
          <a:prstGeom prst="rect">
            <a:avLst/>
          </a:prstGeom>
        </p:spPr>
      </p:pic>
    </p:spTree>
    <p:extLst>
      <p:ext uri="{BB962C8B-B14F-4D97-AF65-F5344CB8AC3E}">
        <p14:creationId xmlns:p14="http://schemas.microsoft.com/office/powerpoint/2010/main" val="636928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4210348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0774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291904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23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2217597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714335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951022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183044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11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209802"/>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1733132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209802"/>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42088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95022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070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sp>
        <p:nvSpPr>
          <p:cNvPr id="4"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066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348367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3501710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47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4044766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4195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2" y="5486400"/>
            <a:ext cx="2596527" cy="1371600"/>
          </a:xfrm>
          <a:prstGeom prst="rect">
            <a:avLst/>
          </a:prstGeom>
        </p:spPr>
      </p:pic>
    </p:spTree>
    <p:extLst>
      <p:ext uri="{BB962C8B-B14F-4D97-AF65-F5344CB8AC3E}">
        <p14:creationId xmlns:p14="http://schemas.microsoft.com/office/powerpoint/2010/main" val="499023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111540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386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normAutofit/>
          </a:bodyPr>
          <a:lstStyle>
            <a:lvl1pPr algn="ctr">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7150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Text Placeholder 2"/>
          <p:cNvSpPr>
            <a:spLocks noGrp="1"/>
          </p:cNvSpPr>
          <p:nvPr>
            <p:ph type="body" sz="half" idx="1"/>
          </p:nvPr>
        </p:nvSpPr>
        <p:spPr>
          <a:xfrm>
            <a:off x="20320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2EF2B051-72C7-4082-88F9-BFF7F24933B5}"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895833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Tree>
    <p:extLst>
      <p:ext uri="{BB962C8B-B14F-4D97-AF65-F5344CB8AC3E}">
        <p14:creationId xmlns:p14="http://schemas.microsoft.com/office/powerpoint/2010/main" val="2544011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92558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CF940-69B7-4315-AE2B-758C18B21129}" type="datetimeFigureOut">
              <a:rPr lang="en-US" smtClean="0"/>
              <a:pPr/>
              <a:t>5/1/2023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dirty="0"/>
          </a:p>
        </p:txBody>
      </p:sp>
      <p:pic>
        <p:nvPicPr>
          <p:cNvPr id="10" name="Picture 9"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2308307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6"/>
            <a:ext cx="12192000" cy="1470025"/>
          </a:xfrm>
        </p:spPr>
        <p:txBody>
          <a:bodyPr/>
          <a:lstStyle/>
          <a:p>
            <a:r>
              <a:rPr lang="en-US" dirty="0"/>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3454401" y="434975"/>
            <a:ext cx="5193055" cy="2743200"/>
          </a:xfrm>
          <a:prstGeom prst="rect">
            <a:avLst/>
          </a:prstGeom>
        </p:spPr>
      </p:pic>
    </p:spTree>
    <p:extLst>
      <p:ext uri="{BB962C8B-B14F-4D97-AF65-F5344CB8AC3E}">
        <p14:creationId xmlns:p14="http://schemas.microsoft.com/office/powerpoint/2010/main" val="6507668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2736776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4162967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1640888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2466290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8291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83621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6801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(Source: XXXXX) </a:t>
            </a: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482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43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4057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32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3739338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61269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796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lgn="l">
              <a:defRPr sz="4800"/>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Autofit/>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72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6096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Content Placeholder 2"/>
          <p:cNvSpPr>
            <a:spLocks noGrp="1"/>
          </p:cNvSpPr>
          <p:nvPr>
            <p:ph sz="half" idx="10"/>
          </p:nvPr>
        </p:nvSpPr>
        <p:spPr>
          <a:xfrm>
            <a:off x="609600" y="2209801"/>
            <a:ext cx="10972800" cy="39163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4287464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46494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566319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2707834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3300198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47986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374376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596431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2396369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069495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517784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1913495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4EDA-C15E-4F8D-8317-543088BF04F3}" type="datetimeFigureOut">
              <a:rPr lang="en-US" smtClean="0"/>
              <a:t>5/1/2023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178F8-26F4-4736-A8E6-D9B85C50F400}" type="slidenum">
              <a:rPr lang="en-US" smtClean="0"/>
              <a:t>‹#›</a:t>
            </a:fld>
            <a:endParaRPr lang="en-US" dirty="0"/>
          </a:p>
        </p:txBody>
      </p:sp>
    </p:spTree>
    <p:extLst>
      <p:ext uri="{BB962C8B-B14F-4D97-AF65-F5344CB8AC3E}">
        <p14:creationId xmlns:p14="http://schemas.microsoft.com/office/powerpoint/2010/main" val="3531014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sz="half" idx="10"/>
          </p:nvPr>
        </p:nvSpPr>
        <p:spPr>
          <a:xfrm>
            <a:off x="609600" y="16002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42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16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EA2E7D-B5F6-8C4D-AC2E-627994706140}"/>
              </a:ext>
            </a:extLst>
          </p:cNvPr>
          <p:cNvSpPr/>
          <p:nvPr userDrawn="1"/>
        </p:nvSpPr>
        <p:spPr>
          <a:xfrm>
            <a:off x="-12700" y="0"/>
            <a:ext cx="12192000" cy="6858000"/>
          </a:xfrm>
          <a:prstGeom prst="rect">
            <a:avLst/>
          </a:prstGeom>
          <a:solidFill>
            <a:srgbClr val="A6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2235"/>
              </a:solidFill>
            </a:endParaRPr>
          </a:p>
        </p:txBody>
      </p:sp>
      <p:pic>
        <p:nvPicPr>
          <p:cNvPr id="10" name="Picture 9">
            <a:extLst>
              <a:ext uri="{FF2B5EF4-FFF2-40B4-BE49-F238E27FC236}">
                <a16:creationId xmlns:a16="http://schemas.microsoft.com/office/drawing/2014/main" id="{4CBB0672-B676-FF40-9553-FC9A16A16366}"/>
              </a:ext>
            </a:extLst>
          </p:cNvPr>
          <p:cNvPicPr>
            <a:picLocks noChangeAspect="1"/>
          </p:cNvPicPr>
          <p:nvPr userDrawn="1"/>
        </p:nvPicPr>
        <p:blipFill>
          <a:blip r:embed="rId2"/>
          <a:srcRect/>
          <a:stretch/>
        </p:blipFill>
        <p:spPr>
          <a:xfrm>
            <a:off x="2120516" y="2597305"/>
            <a:ext cx="7925568" cy="1663391"/>
          </a:xfrm>
          <a:prstGeom prst="rect">
            <a:avLst/>
          </a:prstGeom>
        </p:spPr>
      </p:pic>
    </p:spTree>
    <p:extLst>
      <p:ext uri="{BB962C8B-B14F-4D97-AF65-F5344CB8AC3E}">
        <p14:creationId xmlns:p14="http://schemas.microsoft.com/office/powerpoint/2010/main" val="299452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theme" Target="../theme/theme10.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7.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8.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pPr/>
              <a:t>5/1/2023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pPr/>
              <a:t>‹#›</a:t>
            </a:fld>
            <a:endParaRPr lang="en-US" dirty="0"/>
          </a:p>
        </p:txBody>
      </p:sp>
    </p:spTree>
    <p:extLst>
      <p:ext uri="{BB962C8B-B14F-4D97-AF65-F5344CB8AC3E}">
        <p14:creationId xmlns:p14="http://schemas.microsoft.com/office/powerpoint/2010/main" val="3121613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pPr/>
              <a:t>5/1/2023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pPr/>
              <a:t>‹#›</a:t>
            </a:fld>
            <a:endParaRPr lang="en-US" dirty="0"/>
          </a:p>
        </p:txBody>
      </p:sp>
    </p:spTree>
    <p:extLst>
      <p:ext uri="{BB962C8B-B14F-4D97-AF65-F5344CB8AC3E}">
        <p14:creationId xmlns:p14="http://schemas.microsoft.com/office/powerpoint/2010/main" val="186273670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623183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Lst>
  <p:txStyles>
    <p:titleStyle>
      <a:lvl1pPr algn="ctr" defTabSz="914446"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17" indent="-342917" algn="l" defTabSz="914446"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87" indent="-285764" algn="l" defTabSz="914446"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57" indent="-228611" algn="l" defTabSz="914446"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80" indent="-228611" algn="l" defTabSz="914446"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503" indent="-228611" algn="l" defTabSz="914446"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726"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628598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5/1/2023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1736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71812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79614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6262436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pPr defTabSz="914400">
              <a:defRPr/>
            </a:pPr>
            <a:fld id="{D6ECF940-69B7-4315-AE2B-758C18B21129}" type="datetimeFigureOut">
              <a:rPr lang="en-US" smtClean="0">
                <a:solidFill>
                  <a:prstClr val="black">
                    <a:tint val="75000"/>
                  </a:prstClr>
                </a:solidFill>
              </a:rPr>
              <a:pPr defTabSz="914400">
                <a:def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BFDA250F-868C-41A6-9D90-09E2CBE02F8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59493925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64EDA-C15E-4F8D-8317-543088BF04F3}" type="datetimeFigureOut">
              <a:rPr lang="en-US" smtClean="0"/>
              <a:t>5/1/2023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178F8-26F4-4736-A8E6-D9B85C50F400}" type="slidenum">
              <a:rPr lang="en-US" smtClean="0"/>
              <a:t>‹#›</a:t>
            </a:fld>
            <a:endParaRPr lang="en-US" dirty="0"/>
          </a:p>
        </p:txBody>
      </p:sp>
    </p:spTree>
    <p:extLst>
      <p:ext uri="{BB962C8B-B14F-4D97-AF65-F5344CB8AC3E}">
        <p14:creationId xmlns:p14="http://schemas.microsoft.com/office/powerpoint/2010/main" val="60370833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91071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35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pPr/>
              <a:t>5/1/2023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350">
                <a:solidFill>
                  <a:schemeClr val="tx1">
                    <a:tint val="75000"/>
                  </a:schemeClr>
                </a:solidFill>
                <a:latin typeface="Times New Roman" pitchFamily="18" charset="0"/>
                <a:cs typeface="Times New Roman" pitchFamily="18" charset="0"/>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DA250F-868C-41A6-9D90-09E2CBE02F85}" type="slidenum">
              <a:rPr lang="en-US" smtClean="0"/>
              <a:pPr/>
              <a:t>‹#›</a:t>
            </a:fld>
            <a:endParaRPr lang="en-US" dirty="0"/>
          </a:p>
        </p:txBody>
      </p:sp>
    </p:spTree>
    <p:extLst>
      <p:ext uri="{BB962C8B-B14F-4D97-AF65-F5344CB8AC3E}">
        <p14:creationId xmlns:p14="http://schemas.microsoft.com/office/powerpoint/2010/main" val="129502811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ctr" defTabSz="685800" rtl="0" eaLnBrk="1" latinLnBrk="0" hangingPunct="1">
        <a:spcBef>
          <a:spcPct val="0"/>
        </a:spcBef>
        <a:buNone/>
        <a:defRPr sz="3300" b="1" kern="1200">
          <a:solidFill>
            <a:schemeClr val="tx1"/>
          </a:solidFill>
          <a:latin typeface="Times New Roman" pitchFamily="18" charset="0"/>
          <a:ea typeface="+mj-ea"/>
          <a:cs typeface="Times New Roman" pitchFamily="18" charset="0"/>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Times New Roman" pitchFamily="18" charset="0"/>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Times New Roman" pitchFamily="18" charset="0"/>
          <a:ea typeface="+mn-ea"/>
          <a:cs typeface="Times New Roman" pitchFamily="18" charset="0"/>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Calibri" pitchFamily="34" charset="0"/>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solidFill>
                  <a:prstClr val="black">
                    <a:tint val="75000"/>
                  </a:prstClr>
                </a:solidFill>
              </a:rPr>
              <a:pPr/>
              <a:t>5/1/2023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14564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Lst>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1.xml"/><Relationship Id="rId5" Type="http://schemas.openxmlformats.org/officeDocument/2006/relationships/hyperlink" Target="https://nam02.safelinks.protection.outlook.com/?url=https%3A%2F%2Fwww.onetonline.org%2Flink%2Flocalwages%2F11-3131.00%3Fst%3DAR&amp;data=05%7C01%7Cssmith107%40atu.edu%7Cccfb1359464d480c58dc08db45ac5c82%7C7db7ffd2db6d4416bd6d71f1de7994d2%7C0%7C0%7C638180378819056997%7CUnknown%7CTWFpbGZsb3d8eyJWIjoiMC4wLjAwMDAiLCJQIjoiV2luMzIiLCJBTiI6Ik1haWwiLCJXVCI6Mn0%3D%7C3000%7C%7C%7C&amp;sdata=2J5lnAwT9kVD7nTgob2SKWkHMMYJpmriqZYQempCX2A%3D&amp;reserved=0"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1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1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1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11.xml"/><Relationship Id="rId5" Type="http://schemas.openxmlformats.org/officeDocument/2006/relationships/hyperlink" Target="https://nam02.safelinks.protection.outlook.com/?url=https%3A%2F%2Fwww.bls.gov%2Fooh%2Fmanagement%2Ftraining-and-development-managers.htm%23tab-1&amp;data=05%7C01%7Cssmith107%40atu.edu%7Cccfb1359464d480c58dc08db45ac5c82%7C7db7ffd2db6d4416bd6d71f1de7994d2%7C0%7C0%7C638180378819056997%7CUnknown%7CTWFpbGZsb3d8eyJWIjoiMC4wLjAwMDAiLCJQIjoiV2luMzIiLCJBTiI6Ik1haWwiLCJXVCI6Mn0%3D%7C3000%7C%7C%7C&amp;sdata=U9h%2FfK%2BLrxgKVIMrhwfDskd5ET6ZKEx3I5C5D9V5zTA%3D&amp;reserved=0" TargetMode="Externa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2.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2.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3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06.xml"/><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7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0.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8.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17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2.xml"/><Relationship Id="rId1" Type="http://schemas.openxmlformats.org/officeDocument/2006/relationships/slideLayout" Target="../slideLayouts/slideLayout175.xml"/><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0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s://www.adhe.edu/about-adhe/coordinating-board/board-presentations" TargetMode="External"/><Relationship Id="rId2" Type="http://schemas.openxmlformats.org/officeDocument/2006/relationships/hyperlink" Target="mailto:Nichole.Abernathy@adhe.edu" TargetMode="Externa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9810" y="792230"/>
            <a:ext cx="8610600" cy="440120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April 28,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205276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98E7-908E-4497-A814-5460245CDE33}"/>
              </a:ext>
            </a:extLst>
          </p:cNvPr>
          <p:cNvSpPr>
            <a:spLocks noGrp="1"/>
          </p:cNvSpPr>
          <p:nvPr>
            <p:ph type="title"/>
          </p:nvPr>
        </p:nvSpPr>
        <p:spPr/>
        <p:txBody>
          <a:bodyPr>
            <a:normAutofit/>
          </a:bodyPr>
          <a:lstStyle/>
          <a:p>
            <a:r>
              <a:rPr lang="en-US" sz="3600" dirty="0"/>
              <a:t>Organizational Development and Learning</a:t>
            </a:r>
          </a:p>
        </p:txBody>
      </p:sp>
      <p:sp>
        <p:nvSpPr>
          <p:cNvPr id="3" name="Content Placeholder 2">
            <a:extLst>
              <a:ext uri="{FF2B5EF4-FFF2-40B4-BE49-F238E27FC236}">
                <a16:creationId xmlns:a16="http://schemas.microsoft.com/office/drawing/2014/main" id="{B468008D-21EA-4AB3-93A0-63ACFD81EA01}"/>
              </a:ext>
            </a:extLst>
          </p:cNvPr>
          <p:cNvSpPr>
            <a:spLocks noGrp="1"/>
          </p:cNvSpPr>
          <p:nvPr>
            <p:ph idx="1"/>
          </p:nvPr>
        </p:nvSpPr>
        <p:spPr/>
        <p:txBody>
          <a:bodyPr/>
          <a:lstStyle/>
          <a:p>
            <a:r>
              <a:rPr lang="en-US" sz="2400" dirty="0"/>
              <a:t>Core Focus: Organizational Leadership, Learning, and Development</a:t>
            </a:r>
          </a:p>
          <a:p>
            <a:r>
              <a:rPr lang="en-US" sz="2400" dirty="0"/>
              <a:t>Develops effective leaders at all organizational levels</a:t>
            </a:r>
          </a:p>
          <a:p>
            <a:r>
              <a:rPr lang="en-US" sz="2400" dirty="0"/>
              <a:t>Allows graduates to influence an organization’s culture, productivity, and team strength</a:t>
            </a:r>
          </a:p>
          <a:p>
            <a:endParaRPr lang="en-US" dirty="0"/>
          </a:p>
        </p:txBody>
      </p:sp>
      <p:pic>
        <p:nvPicPr>
          <p:cNvPr id="4" name="Picture 3">
            <a:extLst>
              <a:ext uri="{FF2B5EF4-FFF2-40B4-BE49-F238E27FC236}">
                <a16:creationId xmlns:a16="http://schemas.microsoft.com/office/drawing/2014/main" id="{36BF14B3-6A8A-4798-BB92-3D9EAAAC1075}"/>
              </a:ext>
            </a:extLst>
          </p:cNvPr>
          <p:cNvPicPr>
            <a:picLocks noChangeAspect="1"/>
          </p:cNvPicPr>
          <p:nvPr/>
        </p:nvPicPr>
        <p:blipFill>
          <a:blip r:embed="rId3"/>
          <a:stretch>
            <a:fillRect/>
          </a:stretch>
        </p:blipFill>
        <p:spPr>
          <a:xfrm>
            <a:off x="9475831" y="5679948"/>
            <a:ext cx="2716169" cy="721593"/>
          </a:xfrm>
          <a:prstGeom prst="rect">
            <a:avLst/>
          </a:prstGeom>
        </p:spPr>
      </p:pic>
    </p:spTree>
    <p:extLst>
      <p:ext uri="{BB962C8B-B14F-4D97-AF65-F5344CB8AC3E}">
        <p14:creationId xmlns:p14="http://schemas.microsoft.com/office/powerpoint/2010/main" val="307816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DB70-1633-426C-BD3D-20332BD1DCD9}"/>
              </a:ext>
            </a:extLst>
          </p:cNvPr>
          <p:cNvSpPr>
            <a:spLocks noGrp="1"/>
          </p:cNvSpPr>
          <p:nvPr>
            <p:ph type="title"/>
          </p:nvPr>
        </p:nvSpPr>
        <p:spPr>
          <a:xfrm>
            <a:off x="1097280" y="286603"/>
            <a:ext cx="10058400" cy="721593"/>
          </a:xfrm>
        </p:spPr>
        <p:txBody>
          <a:bodyPr>
            <a:normAutofit fontScale="90000"/>
          </a:bodyPr>
          <a:lstStyle/>
          <a:p>
            <a:r>
              <a:rPr lang="en-US" dirty="0"/>
              <a:t>Workforce Analysis - Arkansas</a:t>
            </a:r>
          </a:p>
        </p:txBody>
      </p:sp>
      <p:pic>
        <p:nvPicPr>
          <p:cNvPr id="4" name="Picture 3">
            <a:extLst>
              <a:ext uri="{FF2B5EF4-FFF2-40B4-BE49-F238E27FC236}">
                <a16:creationId xmlns:a16="http://schemas.microsoft.com/office/drawing/2014/main" id="{695488EF-D0B7-4A99-A800-7BDB97F5C421}"/>
              </a:ext>
            </a:extLst>
          </p:cNvPr>
          <p:cNvPicPr>
            <a:picLocks noChangeAspect="1"/>
          </p:cNvPicPr>
          <p:nvPr/>
        </p:nvPicPr>
        <p:blipFill>
          <a:blip r:embed="rId3"/>
          <a:stretch>
            <a:fillRect/>
          </a:stretch>
        </p:blipFill>
        <p:spPr>
          <a:xfrm>
            <a:off x="984077" y="1319047"/>
            <a:ext cx="10284805" cy="4493109"/>
          </a:xfrm>
          <a:prstGeom prst="rect">
            <a:avLst/>
          </a:prstGeom>
        </p:spPr>
      </p:pic>
      <p:pic>
        <p:nvPicPr>
          <p:cNvPr id="5" name="Picture 4">
            <a:extLst>
              <a:ext uri="{FF2B5EF4-FFF2-40B4-BE49-F238E27FC236}">
                <a16:creationId xmlns:a16="http://schemas.microsoft.com/office/drawing/2014/main" id="{13CA8133-F5CD-44B5-B551-20E0670A62CF}"/>
              </a:ext>
            </a:extLst>
          </p:cNvPr>
          <p:cNvPicPr>
            <a:picLocks noChangeAspect="1"/>
          </p:cNvPicPr>
          <p:nvPr/>
        </p:nvPicPr>
        <p:blipFill>
          <a:blip r:embed="rId4"/>
          <a:stretch>
            <a:fillRect/>
          </a:stretch>
        </p:blipFill>
        <p:spPr>
          <a:xfrm>
            <a:off x="9475831" y="5683920"/>
            <a:ext cx="2716169" cy="721593"/>
          </a:xfrm>
          <a:prstGeom prst="rect">
            <a:avLst/>
          </a:prstGeom>
        </p:spPr>
      </p:pic>
      <p:sp>
        <p:nvSpPr>
          <p:cNvPr id="3" name="TextBox 2">
            <a:extLst>
              <a:ext uri="{FF2B5EF4-FFF2-40B4-BE49-F238E27FC236}">
                <a16:creationId xmlns:a16="http://schemas.microsoft.com/office/drawing/2014/main" id="{96CE6F85-92EA-47AC-9F13-F7CF78204588}"/>
              </a:ext>
            </a:extLst>
          </p:cNvPr>
          <p:cNvSpPr txBox="1"/>
          <p:nvPr/>
        </p:nvSpPr>
        <p:spPr>
          <a:xfrm>
            <a:off x="426128" y="5924168"/>
            <a:ext cx="6676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hlinkClick r:id="rId5" tooltip="Original URL: https://www.onetonline.org/link/localwages/11-3131.00?st=AR. Click or tap if you trust this link."/>
              </a:rPr>
              <a:t>https://www.onetonline.org/link/localwages/11-3131.00?st=AR</a:t>
            </a:r>
            <a:endPar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71284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F6EF-9F99-411E-A5FF-D4CDEF2D1714}"/>
              </a:ext>
            </a:extLst>
          </p:cNvPr>
          <p:cNvSpPr>
            <a:spLocks noGrp="1"/>
          </p:cNvSpPr>
          <p:nvPr>
            <p:ph type="title"/>
          </p:nvPr>
        </p:nvSpPr>
        <p:spPr/>
        <p:txBody>
          <a:bodyPr/>
          <a:lstStyle/>
          <a:p>
            <a:r>
              <a:rPr lang="en-US" dirty="0"/>
              <a:t>Innovative, Collaborative, Efficient Design</a:t>
            </a:r>
          </a:p>
        </p:txBody>
      </p:sp>
      <p:sp>
        <p:nvSpPr>
          <p:cNvPr id="3" name="Content Placeholder 2">
            <a:extLst>
              <a:ext uri="{FF2B5EF4-FFF2-40B4-BE49-F238E27FC236}">
                <a16:creationId xmlns:a16="http://schemas.microsoft.com/office/drawing/2014/main" id="{BDCBC2F8-2783-4FD4-91B7-307FCD02FDBB}"/>
              </a:ext>
            </a:extLst>
          </p:cNvPr>
          <p:cNvSpPr>
            <a:spLocks noGrp="1"/>
          </p:cNvSpPr>
          <p:nvPr>
            <p:ph idx="1"/>
          </p:nvPr>
        </p:nvSpPr>
        <p:spPr/>
        <p:txBody>
          <a:bodyPr>
            <a:normAutofit/>
          </a:bodyPr>
          <a:lstStyle/>
          <a:p>
            <a:r>
              <a:rPr lang="en-US" sz="2800" dirty="0"/>
              <a:t>Interdisciplinary Core Coursework</a:t>
            </a:r>
          </a:p>
          <a:p>
            <a:r>
              <a:rPr lang="en-US" sz="2800" dirty="0"/>
              <a:t>Innovative</a:t>
            </a:r>
          </a:p>
          <a:p>
            <a:r>
              <a:rPr lang="en-US" sz="2800" dirty="0"/>
              <a:t>Fully Online Delivery</a:t>
            </a:r>
          </a:p>
          <a:p>
            <a:pPr marL="0" indent="0">
              <a:buNone/>
            </a:pPr>
            <a:r>
              <a:rPr lang="en-US" sz="2800" dirty="0"/>
              <a:t> Customization through Focus Areas</a:t>
            </a:r>
          </a:p>
          <a:p>
            <a:r>
              <a:rPr lang="en-US" sz="2800" dirty="0"/>
              <a:t>High Quality with Existing Resources</a:t>
            </a:r>
          </a:p>
          <a:p>
            <a:pPr marL="201168" lvl="1" indent="0">
              <a:buNone/>
            </a:pPr>
            <a:endParaRPr lang="en-US" dirty="0"/>
          </a:p>
          <a:p>
            <a:endParaRPr lang="en-US" dirty="0"/>
          </a:p>
        </p:txBody>
      </p:sp>
      <p:pic>
        <p:nvPicPr>
          <p:cNvPr id="4" name="Picture 3">
            <a:extLst>
              <a:ext uri="{FF2B5EF4-FFF2-40B4-BE49-F238E27FC236}">
                <a16:creationId xmlns:a16="http://schemas.microsoft.com/office/drawing/2014/main" id="{D19EF1B1-ABCF-4136-B49E-7140BB3779C6}"/>
              </a:ext>
            </a:extLst>
          </p:cNvPr>
          <p:cNvPicPr>
            <a:picLocks noChangeAspect="1"/>
          </p:cNvPicPr>
          <p:nvPr/>
        </p:nvPicPr>
        <p:blipFill>
          <a:blip r:embed="rId3"/>
          <a:stretch>
            <a:fillRect/>
          </a:stretch>
        </p:blipFill>
        <p:spPr>
          <a:xfrm>
            <a:off x="9475831" y="5679948"/>
            <a:ext cx="2716169" cy="721593"/>
          </a:xfrm>
          <a:prstGeom prst="rect">
            <a:avLst/>
          </a:prstGeom>
        </p:spPr>
      </p:pic>
    </p:spTree>
    <p:extLst>
      <p:ext uri="{BB962C8B-B14F-4D97-AF65-F5344CB8AC3E}">
        <p14:creationId xmlns:p14="http://schemas.microsoft.com/office/powerpoint/2010/main" val="361910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2309-E182-4280-B86E-1A11D23A20C9}"/>
              </a:ext>
            </a:extLst>
          </p:cNvPr>
          <p:cNvSpPr>
            <a:spLocks noGrp="1"/>
          </p:cNvSpPr>
          <p:nvPr>
            <p:ph type="title"/>
          </p:nvPr>
        </p:nvSpPr>
        <p:spPr>
          <a:xfrm>
            <a:off x="1097280" y="-33912"/>
            <a:ext cx="10058400" cy="910601"/>
          </a:xfrm>
        </p:spPr>
        <p:txBody>
          <a:bodyPr>
            <a:normAutofit fontScale="90000"/>
          </a:bodyPr>
          <a:lstStyle/>
          <a:p>
            <a:r>
              <a:rPr lang="en-US" dirty="0"/>
              <a:t>MA-ODL Interdisciplinary Curriculum</a:t>
            </a:r>
          </a:p>
        </p:txBody>
      </p:sp>
      <p:sp>
        <p:nvSpPr>
          <p:cNvPr id="5" name="TextBox 4">
            <a:extLst>
              <a:ext uri="{FF2B5EF4-FFF2-40B4-BE49-F238E27FC236}">
                <a16:creationId xmlns:a16="http://schemas.microsoft.com/office/drawing/2014/main" id="{0ACABC0B-EB0F-47CC-BC41-237ED150E847}"/>
              </a:ext>
            </a:extLst>
          </p:cNvPr>
          <p:cNvSpPr txBox="1"/>
          <p:nvPr/>
        </p:nvSpPr>
        <p:spPr>
          <a:xfrm>
            <a:off x="1018102" y="5260146"/>
            <a:ext cx="103506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Focus Areas: Emergency Management, Gerontology, Health Informatics, Nonprofit Leadership, Student Affairs Administration, Research Methods and Assessment </a:t>
            </a:r>
          </a:p>
        </p:txBody>
      </p:sp>
      <p:pic>
        <p:nvPicPr>
          <p:cNvPr id="6" name="Picture 5">
            <a:extLst>
              <a:ext uri="{FF2B5EF4-FFF2-40B4-BE49-F238E27FC236}">
                <a16:creationId xmlns:a16="http://schemas.microsoft.com/office/drawing/2014/main" id="{103C616F-784F-431D-89C7-F742DBFBEBDC}"/>
              </a:ext>
            </a:extLst>
          </p:cNvPr>
          <p:cNvPicPr>
            <a:picLocks noChangeAspect="1"/>
          </p:cNvPicPr>
          <p:nvPr/>
        </p:nvPicPr>
        <p:blipFill>
          <a:blip r:embed="rId3"/>
          <a:stretch>
            <a:fillRect/>
          </a:stretch>
        </p:blipFill>
        <p:spPr>
          <a:xfrm>
            <a:off x="9475831" y="5705940"/>
            <a:ext cx="2716169" cy="721593"/>
          </a:xfrm>
          <a:prstGeom prst="rect">
            <a:avLst/>
          </a:prstGeom>
        </p:spPr>
      </p:pic>
      <p:pic>
        <p:nvPicPr>
          <p:cNvPr id="18" name="Picture 17">
            <a:extLst>
              <a:ext uri="{FF2B5EF4-FFF2-40B4-BE49-F238E27FC236}">
                <a16:creationId xmlns:a16="http://schemas.microsoft.com/office/drawing/2014/main" id="{2D33376F-B141-4788-8105-32425BFA87CF}"/>
              </a:ext>
            </a:extLst>
          </p:cNvPr>
          <p:cNvPicPr>
            <a:picLocks noChangeAspect="1"/>
          </p:cNvPicPr>
          <p:nvPr/>
        </p:nvPicPr>
        <p:blipFill>
          <a:blip r:embed="rId4"/>
          <a:stretch>
            <a:fillRect/>
          </a:stretch>
        </p:blipFill>
        <p:spPr>
          <a:xfrm>
            <a:off x="993583" y="872890"/>
            <a:ext cx="10177178" cy="4336477"/>
          </a:xfrm>
          <a:prstGeom prst="rect">
            <a:avLst/>
          </a:prstGeom>
        </p:spPr>
      </p:pic>
    </p:spTree>
    <p:extLst>
      <p:ext uri="{BB962C8B-B14F-4D97-AF65-F5344CB8AC3E}">
        <p14:creationId xmlns:p14="http://schemas.microsoft.com/office/powerpoint/2010/main" val="1900743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2309-E182-4280-B86E-1A11D23A20C9}"/>
              </a:ext>
            </a:extLst>
          </p:cNvPr>
          <p:cNvSpPr>
            <a:spLocks noGrp="1"/>
          </p:cNvSpPr>
          <p:nvPr>
            <p:ph type="title"/>
          </p:nvPr>
        </p:nvSpPr>
        <p:spPr>
          <a:xfrm>
            <a:off x="1097280" y="-33912"/>
            <a:ext cx="10058400" cy="910601"/>
          </a:xfrm>
        </p:spPr>
        <p:txBody>
          <a:bodyPr/>
          <a:lstStyle/>
          <a:p>
            <a:r>
              <a:rPr lang="en-US" dirty="0"/>
              <a:t>Graduate Certificate Curriculum</a:t>
            </a:r>
          </a:p>
        </p:txBody>
      </p:sp>
      <p:pic>
        <p:nvPicPr>
          <p:cNvPr id="6" name="Picture 5">
            <a:extLst>
              <a:ext uri="{FF2B5EF4-FFF2-40B4-BE49-F238E27FC236}">
                <a16:creationId xmlns:a16="http://schemas.microsoft.com/office/drawing/2014/main" id="{103C616F-784F-431D-89C7-F742DBFBEBDC}"/>
              </a:ext>
            </a:extLst>
          </p:cNvPr>
          <p:cNvPicPr>
            <a:picLocks noChangeAspect="1"/>
          </p:cNvPicPr>
          <p:nvPr/>
        </p:nvPicPr>
        <p:blipFill>
          <a:blip r:embed="rId3"/>
          <a:stretch>
            <a:fillRect/>
          </a:stretch>
        </p:blipFill>
        <p:spPr>
          <a:xfrm>
            <a:off x="9475831" y="5705940"/>
            <a:ext cx="2716169" cy="721593"/>
          </a:xfrm>
          <a:prstGeom prst="rect">
            <a:avLst/>
          </a:prstGeom>
        </p:spPr>
      </p:pic>
      <p:pic>
        <p:nvPicPr>
          <p:cNvPr id="4" name="Picture 3">
            <a:extLst>
              <a:ext uri="{FF2B5EF4-FFF2-40B4-BE49-F238E27FC236}">
                <a16:creationId xmlns:a16="http://schemas.microsoft.com/office/drawing/2014/main" id="{F8F02A84-E6D1-4A01-8CDB-9BC03112ABBE}"/>
              </a:ext>
            </a:extLst>
          </p:cNvPr>
          <p:cNvPicPr>
            <a:picLocks noChangeAspect="1"/>
          </p:cNvPicPr>
          <p:nvPr/>
        </p:nvPicPr>
        <p:blipFill>
          <a:blip r:embed="rId4"/>
          <a:stretch>
            <a:fillRect/>
          </a:stretch>
        </p:blipFill>
        <p:spPr>
          <a:xfrm>
            <a:off x="1097280" y="1188364"/>
            <a:ext cx="10196031" cy="2102950"/>
          </a:xfrm>
          <a:prstGeom prst="rect">
            <a:avLst/>
          </a:prstGeom>
        </p:spPr>
      </p:pic>
      <p:sp>
        <p:nvSpPr>
          <p:cNvPr id="8" name="TextBox 7">
            <a:extLst>
              <a:ext uri="{FF2B5EF4-FFF2-40B4-BE49-F238E27FC236}">
                <a16:creationId xmlns:a16="http://schemas.microsoft.com/office/drawing/2014/main" id="{6A82D3B7-7706-440A-A1E0-A8ECF7F53ED8}"/>
              </a:ext>
            </a:extLst>
          </p:cNvPr>
          <p:cNvSpPr txBox="1"/>
          <p:nvPr/>
        </p:nvSpPr>
        <p:spPr>
          <a:xfrm>
            <a:off x="1097280" y="3602989"/>
            <a:ext cx="1035063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First four courses in the MA-ODL curriculum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Target audience: individuals seeking to continue their education to build skills specific to leadership and organizational development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Projected 85%+ of MA-ODL seeking students will opt-in to the graduate certificate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Projected enrollment of 15 - 20 certificate-only seeking students in the first three years of </a:t>
            </a:r>
            <a:r>
              <a:rPr kumimoji="0" lang="en-US" sz="1800" b="0" i="0" u="none" strike="noStrike" kern="1200" cap="none" spc="0" normalizeH="0" baseline="0" noProof="0">
                <a:ln>
                  <a:noFill/>
                </a:ln>
                <a:solidFill>
                  <a:srgbClr val="000000"/>
                </a:solidFill>
                <a:effectLst/>
                <a:uLnTx/>
                <a:uFillTx/>
                <a:latin typeface="Franklin Gothic Book" panose="020F0502020204030204"/>
                <a:ea typeface="+mn-ea"/>
                <a:cs typeface="+mn-cs"/>
              </a:rPr>
              <a:t>the program</a:t>
            </a:r>
            <a:endPar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379788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74A7-A13B-4941-9F5D-4ABBF727BBB9}"/>
              </a:ext>
            </a:extLst>
          </p:cNvPr>
          <p:cNvSpPr>
            <a:spLocks noGrp="1"/>
          </p:cNvSpPr>
          <p:nvPr>
            <p:ph type="title"/>
          </p:nvPr>
        </p:nvSpPr>
        <p:spPr>
          <a:xfrm>
            <a:off x="1097280" y="268847"/>
            <a:ext cx="10058400" cy="1316331"/>
          </a:xfrm>
        </p:spPr>
        <p:txBody>
          <a:bodyPr/>
          <a:lstStyle/>
          <a:p>
            <a:r>
              <a:rPr lang="en-US" dirty="0"/>
              <a:t>ATU Strategic Plan Alignment</a:t>
            </a:r>
          </a:p>
        </p:txBody>
      </p:sp>
      <p:sp>
        <p:nvSpPr>
          <p:cNvPr id="3" name="Content Placeholder 2">
            <a:extLst>
              <a:ext uri="{FF2B5EF4-FFF2-40B4-BE49-F238E27FC236}">
                <a16:creationId xmlns:a16="http://schemas.microsoft.com/office/drawing/2014/main" id="{46908E2A-4B39-4E10-9E32-92FCCA5AF8A6}"/>
              </a:ext>
            </a:extLst>
          </p:cNvPr>
          <p:cNvSpPr>
            <a:spLocks noGrp="1"/>
          </p:cNvSpPr>
          <p:nvPr>
            <p:ph idx="1"/>
          </p:nvPr>
        </p:nvSpPr>
        <p:spPr>
          <a:xfrm>
            <a:off x="1097280" y="2108201"/>
            <a:ext cx="10058400" cy="3760891"/>
          </a:xfrm>
        </p:spPr>
        <p:txBody>
          <a:bodyPr>
            <a:normAutofit fontScale="92500" lnSpcReduction="10000"/>
          </a:bodyPr>
          <a:lstStyle/>
          <a:p>
            <a:r>
              <a:rPr lang="en-US" sz="4000" b="1" dirty="0"/>
              <a:t>Goal 1 Student Access and Opportunity</a:t>
            </a:r>
          </a:p>
          <a:p>
            <a:endParaRPr lang="en-US" sz="4000" b="1" dirty="0"/>
          </a:p>
          <a:p>
            <a:r>
              <a:rPr lang="en-US" sz="4000" b="1" dirty="0"/>
              <a:t>Goal 4 Programs and Deliveries</a:t>
            </a:r>
          </a:p>
          <a:p>
            <a:endParaRPr lang="en-US" sz="4000" b="1" dirty="0"/>
          </a:p>
          <a:p>
            <a:r>
              <a:rPr lang="en-US" sz="4000" b="1" dirty="0"/>
              <a:t>Goal 5 Partnerships and Innovation</a:t>
            </a:r>
          </a:p>
          <a:p>
            <a:endParaRPr lang="en-US" dirty="0"/>
          </a:p>
        </p:txBody>
      </p:sp>
      <p:pic>
        <p:nvPicPr>
          <p:cNvPr id="4" name="Picture 3">
            <a:extLst>
              <a:ext uri="{FF2B5EF4-FFF2-40B4-BE49-F238E27FC236}">
                <a16:creationId xmlns:a16="http://schemas.microsoft.com/office/drawing/2014/main" id="{A6690D3A-00EC-4163-B59C-3E610A668EF2}"/>
              </a:ext>
            </a:extLst>
          </p:cNvPr>
          <p:cNvPicPr>
            <a:picLocks noChangeAspect="1"/>
          </p:cNvPicPr>
          <p:nvPr/>
        </p:nvPicPr>
        <p:blipFill>
          <a:blip r:embed="rId3"/>
          <a:stretch>
            <a:fillRect/>
          </a:stretch>
        </p:blipFill>
        <p:spPr>
          <a:xfrm>
            <a:off x="9475831" y="5670522"/>
            <a:ext cx="2716169" cy="721593"/>
          </a:xfrm>
          <a:prstGeom prst="rect">
            <a:avLst/>
          </a:prstGeom>
        </p:spPr>
      </p:pic>
    </p:spTree>
    <p:extLst>
      <p:ext uri="{BB962C8B-B14F-4D97-AF65-F5344CB8AC3E}">
        <p14:creationId xmlns:p14="http://schemas.microsoft.com/office/powerpoint/2010/main" val="208475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9CF8-344C-4A19-9BF1-FA0DF477334A}"/>
              </a:ext>
            </a:extLst>
          </p:cNvPr>
          <p:cNvSpPr>
            <a:spLocks noGrp="1"/>
          </p:cNvSpPr>
          <p:nvPr>
            <p:ph type="title"/>
          </p:nvPr>
        </p:nvSpPr>
        <p:spPr/>
        <p:txBody>
          <a:bodyPr/>
          <a:lstStyle/>
          <a:p>
            <a:r>
              <a:rPr lang="en-US" dirty="0"/>
              <a:t>Efficient Delivery</a:t>
            </a:r>
          </a:p>
        </p:txBody>
      </p:sp>
      <p:sp>
        <p:nvSpPr>
          <p:cNvPr id="3" name="Content Placeholder 2">
            <a:extLst>
              <a:ext uri="{FF2B5EF4-FFF2-40B4-BE49-F238E27FC236}">
                <a16:creationId xmlns:a16="http://schemas.microsoft.com/office/drawing/2014/main" id="{7D82DFDD-942A-4F7D-9998-281321F6701C}"/>
              </a:ext>
            </a:extLst>
          </p:cNvPr>
          <p:cNvSpPr>
            <a:spLocks noGrp="1"/>
          </p:cNvSpPr>
          <p:nvPr>
            <p:ph idx="1"/>
          </p:nvPr>
        </p:nvSpPr>
        <p:spPr/>
        <p:txBody>
          <a:bodyPr/>
          <a:lstStyle/>
          <a:p>
            <a:r>
              <a:rPr lang="en-US" sz="3200" dirty="0"/>
              <a:t>Additional Budget Items – </a:t>
            </a:r>
            <a:r>
              <a:rPr lang="en-US" sz="3200" b="1" dirty="0"/>
              <a:t>NONE</a:t>
            </a:r>
          </a:p>
          <a:p>
            <a:pPr>
              <a:buFont typeface="Courier New" panose="02070309020205020404" pitchFamily="49" charset="0"/>
              <a:buChar char="o"/>
            </a:pPr>
            <a:r>
              <a:rPr lang="en-US" dirty="0"/>
              <a:t>Developed as an interdisciplinary program to maximize efficiency and limit the need for additional resources. </a:t>
            </a:r>
          </a:p>
          <a:p>
            <a:pPr>
              <a:buFont typeface="Courier New" panose="02070309020205020404" pitchFamily="49" charset="0"/>
              <a:buChar char="o"/>
            </a:pPr>
            <a:r>
              <a:rPr lang="en-US" dirty="0"/>
              <a:t>Twelve credit hours of core courses in the program are existing courses within other graduate programs (MGMT 6103, MGMT 5203, SAA 6113, EMHS 6103). </a:t>
            </a:r>
          </a:p>
          <a:p>
            <a:pPr>
              <a:buFont typeface="Courier New" panose="02070309020205020404" pitchFamily="49" charset="0"/>
              <a:buChar char="o"/>
            </a:pPr>
            <a:r>
              <a:rPr lang="en-US" dirty="0"/>
              <a:t>Six credit hours of core courses are cross-listed with undergraduate coursework (OL 5043, OL 5643). The elective options in the MA-ODL are existing courses within other graduate programs.</a:t>
            </a:r>
          </a:p>
        </p:txBody>
      </p:sp>
      <p:pic>
        <p:nvPicPr>
          <p:cNvPr id="4" name="Picture 3">
            <a:extLst>
              <a:ext uri="{FF2B5EF4-FFF2-40B4-BE49-F238E27FC236}">
                <a16:creationId xmlns:a16="http://schemas.microsoft.com/office/drawing/2014/main" id="{7E691191-459B-406A-B3D0-B7F18985ACF0}"/>
              </a:ext>
            </a:extLst>
          </p:cNvPr>
          <p:cNvPicPr>
            <a:picLocks noChangeAspect="1"/>
          </p:cNvPicPr>
          <p:nvPr/>
        </p:nvPicPr>
        <p:blipFill>
          <a:blip r:embed="rId3"/>
          <a:stretch>
            <a:fillRect/>
          </a:stretch>
        </p:blipFill>
        <p:spPr>
          <a:xfrm>
            <a:off x="9475831" y="5661094"/>
            <a:ext cx="2716169" cy="721593"/>
          </a:xfrm>
          <a:prstGeom prst="rect">
            <a:avLst/>
          </a:prstGeom>
        </p:spPr>
      </p:pic>
    </p:spTree>
    <p:extLst>
      <p:ext uri="{BB962C8B-B14F-4D97-AF65-F5344CB8AC3E}">
        <p14:creationId xmlns:p14="http://schemas.microsoft.com/office/powerpoint/2010/main" val="1013427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35AA-8046-48CB-B598-C0FC10EE3F19}"/>
              </a:ext>
            </a:extLst>
          </p:cNvPr>
          <p:cNvSpPr>
            <a:spLocks noGrp="1"/>
          </p:cNvSpPr>
          <p:nvPr>
            <p:ph type="title"/>
          </p:nvPr>
        </p:nvSpPr>
        <p:spPr>
          <a:xfrm>
            <a:off x="842756" y="131976"/>
            <a:ext cx="10058400" cy="1055334"/>
          </a:xfrm>
        </p:spPr>
        <p:txBody>
          <a:bodyPr>
            <a:normAutofit fontScale="90000"/>
          </a:bodyPr>
          <a:lstStyle/>
          <a:p>
            <a:r>
              <a:rPr lang="en-US" sz="4000" dirty="0"/>
              <a:t>Program Enrollment &amp; Graduate Projections</a:t>
            </a:r>
            <a:br>
              <a:rPr lang="en-US" sz="4000" dirty="0"/>
            </a:br>
            <a:r>
              <a:rPr lang="en-US" sz="4000" dirty="0"/>
              <a:t>MA-ODL</a:t>
            </a:r>
          </a:p>
        </p:txBody>
      </p:sp>
      <p:graphicFrame>
        <p:nvGraphicFramePr>
          <p:cNvPr id="4" name="Content Placeholder 5">
            <a:extLst>
              <a:ext uri="{FF2B5EF4-FFF2-40B4-BE49-F238E27FC236}">
                <a16:creationId xmlns:a16="http://schemas.microsoft.com/office/drawing/2014/main" id="{6A98A3AF-C931-45C6-965E-E3FFD2CAA836}"/>
              </a:ext>
            </a:extLst>
          </p:cNvPr>
          <p:cNvGraphicFramePr>
            <a:graphicFrameLocks noGrp="1"/>
          </p:cNvGraphicFramePr>
          <p:nvPr>
            <p:ph idx="1"/>
          </p:nvPr>
        </p:nvGraphicFramePr>
        <p:xfrm>
          <a:off x="482333" y="1178352"/>
          <a:ext cx="10721730" cy="440231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EEFAFBFD-5FDC-46EB-A8FA-F428D782FCF0}"/>
              </a:ext>
            </a:extLst>
          </p:cNvPr>
          <p:cNvPicPr>
            <a:picLocks noChangeAspect="1"/>
          </p:cNvPicPr>
          <p:nvPr/>
        </p:nvPicPr>
        <p:blipFill>
          <a:blip r:embed="rId4"/>
          <a:stretch>
            <a:fillRect/>
          </a:stretch>
        </p:blipFill>
        <p:spPr>
          <a:xfrm>
            <a:off x="9475831" y="5661094"/>
            <a:ext cx="2716169" cy="721593"/>
          </a:xfrm>
          <a:prstGeom prst="rect">
            <a:avLst/>
          </a:prstGeom>
        </p:spPr>
      </p:pic>
    </p:spTree>
    <p:extLst>
      <p:ext uri="{BB962C8B-B14F-4D97-AF65-F5344CB8AC3E}">
        <p14:creationId xmlns:p14="http://schemas.microsoft.com/office/powerpoint/2010/main" val="249489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7FF0-2C5A-4AEC-AF75-38082C82D957}"/>
              </a:ext>
            </a:extLst>
          </p:cNvPr>
          <p:cNvSpPr>
            <a:spLocks noGrp="1"/>
          </p:cNvSpPr>
          <p:nvPr>
            <p:ph type="title"/>
          </p:nvPr>
        </p:nvSpPr>
        <p:spPr>
          <a:xfrm>
            <a:off x="1097280" y="352593"/>
            <a:ext cx="10058400" cy="854040"/>
          </a:xfrm>
        </p:spPr>
        <p:txBody>
          <a:bodyPr>
            <a:normAutofit/>
          </a:bodyPr>
          <a:lstStyle/>
          <a:p>
            <a:r>
              <a:rPr lang="en-US" sz="4000" dirty="0"/>
              <a:t>Program Graduates Salary Projections</a:t>
            </a:r>
          </a:p>
        </p:txBody>
      </p:sp>
      <p:pic>
        <p:nvPicPr>
          <p:cNvPr id="4" name="Picture 3">
            <a:extLst>
              <a:ext uri="{FF2B5EF4-FFF2-40B4-BE49-F238E27FC236}">
                <a16:creationId xmlns:a16="http://schemas.microsoft.com/office/drawing/2014/main" id="{6DFBA311-DEDE-4CB0-81E0-A3FB4CE04306}"/>
              </a:ext>
            </a:extLst>
          </p:cNvPr>
          <p:cNvPicPr>
            <a:picLocks noChangeAspect="1"/>
          </p:cNvPicPr>
          <p:nvPr/>
        </p:nvPicPr>
        <p:blipFill>
          <a:blip r:embed="rId3"/>
          <a:stretch>
            <a:fillRect/>
          </a:stretch>
        </p:blipFill>
        <p:spPr>
          <a:xfrm>
            <a:off x="315591" y="1842030"/>
            <a:ext cx="11575059" cy="2880890"/>
          </a:xfrm>
          <a:prstGeom prst="rect">
            <a:avLst/>
          </a:prstGeom>
        </p:spPr>
      </p:pic>
      <p:pic>
        <p:nvPicPr>
          <p:cNvPr id="5" name="Picture 4">
            <a:extLst>
              <a:ext uri="{FF2B5EF4-FFF2-40B4-BE49-F238E27FC236}">
                <a16:creationId xmlns:a16="http://schemas.microsoft.com/office/drawing/2014/main" id="{98D733DE-10D9-4757-B960-226958D10A23}"/>
              </a:ext>
            </a:extLst>
          </p:cNvPr>
          <p:cNvPicPr>
            <a:picLocks noChangeAspect="1"/>
          </p:cNvPicPr>
          <p:nvPr/>
        </p:nvPicPr>
        <p:blipFill>
          <a:blip r:embed="rId4"/>
          <a:stretch>
            <a:fillRect/>
          </a:stretch>
        </p:blipFill>
        <p:spPr>
          <a:xfrm>
            <a:off x="9475831" y="5689375"/>
            <a:ext cx="2716169" cy="721593"/>
          </a:xfrm>
          <a:prstGeom prst="rect">
            <a:avLst/>
          </a:prstGeom>
        </p:spPr>
      </p:pic>
      <p:sp>
        <p:nvSpPr>
          <p:cNvPr id="3" name="TextBox 2">
            <a:extLst>
              <a:ext uri="{FF2B5EF4-FFF2-40B4-BE49-F238E27FC236}">
                <a16:creationId xmlns:a16="http://schemas.microsoft.com/office/drawing/2014/main" id="{5EF9CFCB-A022-44E5-9FC3-C958AF8EC619}"/>
              </a:ext>
            </a:extLst>
          </p:cNvPr>
          <p:cNvSpPr txBox="1"/>
          <p:nvPr/>
        </p:nvSpPr>
        <p:spPr>
          <a:xfrm>
            <a:off x="315591" y="5149048"/>
            <a:ext cx="884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Salary Projections based on salaries of Training &amp; Development Managers: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hlinkClick r:id="rId5" tooltip="Original URL: https://www.bls.gov/ooh/management/training-and-development-managers.htm#tab-1. Click or tap if you trust this link.">
                  <a:extLst>
                    <a:ext uri="{A12FA001-AC4F-418D-AE19-62706E023703}">
                      <ahyp:hlinkClr xmlns:ahyp="http://schemas.microsoft.com/office/drawing/2018/hyperlinkcolor" val="tx"/>
                    </a:ext>
                  </a:extLst>
                </a:hlinkClick>
              </a:rPr>
              <a:t>https://www.bls.gov/ooh/management/training-and-development-managers.htm#tab-1</a:t>
            </a:r>
            <a:endPar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83060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676399" y="4375376"/>
            <a:ext cx="8763000" cy="1111024"/>
          </a:xfrm>
        </p:spPr>
        <p:txBody>
          <a:bodyPr/>
          <a:lstStyle/>
          <a:p>
            <a:pPr algn="ctr">
              <a:buSzPct val="145000"/>
              <a:buNone/>
            </a:pPr>
            <a:r>
              <a:rPr lang="en-US" sz="3200" b="1" dirty="0">
                <a:latin typeface="Arial" panose="020B0604020202020204" pitchFamily="34" charset="0"/>
                <a:cs typeface="Arial" panose="020B0604020202020204" pitchFamily="34" charset="0"/>
              </a:rPr>
              <a:t>Associate of Applied Science in</a:t>
            </a:r>
          </a:p>
          <a:p>
            <a:pPr algn="ctr">
              <a:buSzPct val="145000"/>
              <a:buNone/>
            </a:pPr>
            <a:r>
              <a:rPr lang="en-US" sz="3200" b="1" dirty="0">
                <a:latin typeface="Arial" panose="020B0604020202020204" pitchFamily="34" charset="0"/>
                <a:cs typeface="Arial" panose="020B0604020202020204" pitchFamily="34" charset="0"/>
              </a:rPr>
              <a:t>Occupational Therapy Assistant</a:t>
            </a:r>
          </a:p>
        </p:txBody>
      </p:sp>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#09</a:t>
            </a:r>
          </a:p>
        </p:txBody>
      </p:sp>
      <p:pic>
        <p:nvPicPr>
          <p:cNvPr id="2050" name="Picture 2" descr="Phillips Community College of the University of Arkansas - Arkansas NEXT">
            <a:extLst>
              <a:ext uri="{FF2B5EF4-FFF2-40B4-BE49-F238E27FC236}">
                <a16:creationId xmlns:a16="http://schemas.microsoft.com/office/drawing/2014/main" id="{21E01C01-07BF-CD62-5B91-95C5EBED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973" y="1723930"/>
            <a:ext cx="4210050" cy="170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2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142875" y="2070201"/>
            <a:ext cx="11944350" cy="2560320"/>
          </a:xfrm>
        </p:spPr>
        <p:txBody>
          <a:bodyPr>
            <a:normAutofit/>
          </a:bodyPr>
          <a:lstStyle/>
          <a:p>
            <a:r>
              <a:rPr lang="en-US" dirty="0"/>
              <a:t>FINANCE COMMITTEE </a:t>
            </a:r>
          </a:p>
        </p:txBody>
      </p:sp>
    </p:spTree>
    <p:extLst>
      <p:ext uri="{BB962C8B-B14F-4D97-AF65-F5344CB8AC3E}">
        <p14:creationId xmlns:p14="http://schemas.microsoft.com/office/powerpoint/2010/main" val="31957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714498" y="4188769"/>
            <a:ext cx="8763000" cy="1111024"/>
          </a:xfrm>
        </p:spPr>
        <p:txBody>
          <a:bodyPr/>
          <a:lstStyle/>
          <a:p>
            <a:pPr algn="ctr">
              <a:buSzPct val="145000"/>
              <a:buNone/>
            </a:pPr>
            <a:r>
              <a:rPr lang="en-US" sz="3200" b="1" dirty="0">
                <a:latin typeface="Arial" panose="020B0604020202020204" pitchFamily="34" charset="0"/>
                <a:cs typeface="Arial" panose="020B0604020202020204" pitchFamily="34" charset="0"/>
              </a:rPr>
              <a:t>Certificate of Proficiency and Technical Certificate in Forestry Technology</a:t>
            </a:r>
          </a:p>
        </p:txBody>
      </p:sp>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#10</a:t>
            </a:r>
          </a:p>
        </p:txBody>
      </p:sp>
      <p:pic>
        <p:nvPicPr>
          <p:cNvPr id="6" name="Picture 5" descr="A picture containing text, sign">
            <a:extLst>
              <a:ext uri="{FF2B5EF4-FFF2-40B4-BE49-F238E27FC236}">
                <a16:creationId xmlns:a16="http://schemas.microsoft.com/office/drawing/2014/main" id="{C5B550DF-3F71-1E51-6FEC-DDF990C5E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288" y="1788071"/>
            <a:ext cx="4209429" cy="1389111"/>
          </a:xfrm>
          <a:prstGeom prst="rect">
            <a:avLst/>
          </a:prstGeom>
        </p:spPr>
      </p:pic>
    </p:spTree>
    <p:extLst>
      <p:ext uri="{BB962C8B-B14F-4D97-AF65-F5344CB8AC3E}">
        <p14:creationId xmlns:p14="http://schemas.microsoft.com/office/powerpoint/2010/main" val="3543442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714500" y="4744708"/>
            <a:ext cx="8763000" cy="653824"/>
          </a:xfrm>
        </p:spPr>
        <p:txBody>
          <a:bodyPr/>
          <a:lstStyle/>
          <a:p>
            <a:pPr algn="ctr">
              <a:buSzPct val="145000"/>
              <a:buNone/>
            </a:pPr>
            <a:r>
              <a:rPr lang="en-US" sz="3200" b="1" dirty="0">
                <a:latin typeface="Arial" panose="020B0604020202020204" pitchFamily="34" charset="0"/>
                <a:cs typeface="Arial" panose="020B0604020202020204" pitchFamily="34" charset="0"/>
              </a:rPr>
              <a:t>Master of Arts in Interdisciplinary Studies</a:t>
            </a:r>
          </a:p>
        </p:txBody>
      </p:sp>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#11</a:t>
            </a:r>
          </a:p>
        </p:txBody>
      </p:sp>
      <p:pic>
        <p:nvPicPr>
          <p:cNvPr id="4" name="Picture 3" descr="Logos &amp; Wordmarks | Brand and Style Guidelines | University of Arkansas">
            <a:extLst>
              <a:ext uri="{FF2B5EF4-FFF2-40B4-BE49-F238E27FC236}">
                <a16:creationId xmlns:a16="http://schemas.microsoft.com/office/drawing/2014/main" id="{A9E2B7A5-1EF2-D1D3-DEBA-8BABFF86BC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4838" y="1557453"/>
            <a:ext cx="3362325" cy="2555875"/>
          </a:xfrm>
          <a:prstGeom prst="rect">
            <a:avLst/>
          </a:prstGeom>
          <a:noFill/>
          <a:ln>
            <a:noFill/>
          </a:ln>
        </p:spPr>
      </p:pic>
    </p:spTree>
    <p:extLst>
      <p:ext uri="{BB962C8B-B14F-4D97-AF65-F5344CB8AC3E}">
        <p14:creationId xmlns:p14="http://schemas.microsoft.com/office/powerpoint/2010/main" val="62751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714500" y="4744708"/>
            <a:ext cx="8763000" cy="653824"/>
          </a:xfrm>
        </p:spPr>
        <p:txBody>
          <a:bodyPr/>
          <a:lstStyle/>
          <a:p>
            <a:pPr algn="ctr">
              <a:buSzPct val="145000"/>
              <a:buNone/>
            </a:pPr>
            <a:r>
              <a:rPr lang="en-US" sz="3200" b="1" dirty="0">
                <a:latin typeface="Arial" panose="020B0604020202020204" pitchFamily="34" charset="0"/>
                <a:cs typeface="Arial" panose="020B0604020202020204" pitchFamily="34" charset="0"/>
              </a:rPr>
              <a:t>Bachelor of Arts in Italian</a:t>
            </a:r>
          </a:p>
        </p:txBody>
      </p:sp>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#12</a:t>
            </a:r>
          </a:p>
        </p:txBody>
      </p:sp>
      <p:pic>
        <p:nvPicPr>
          <p:cNvPr id="4" name="Picture 3" descr="Logos &amp; Wordmarks | Brand and Style Guidelines | University of Arkansas">
            <a:extLst>
              <a:ext uri="{FF2B5EF4-FFF2-40B4-BE49-F238E27FC236}">
                <a16:creationId xmlns:a16="http://schemas.microsoft.com/office/drawing/2014/main" id="{A9E2B7A5-1EF2-D1D3-DEBA-8BABFF86BC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4838" y="1557453"/>
            <a:ext cx="3362325" cy="2555875"/>
          </a:xfrm>
          <a:prstGeom prst="rect">
            <a:avLst/>
          </a:prstGeom>
          <a:noFill/>
          <a:ln>
            <a:noFill/>
          </a:ln>
        </p:spPr>
      </p:pic>
    </p:spTree>
    <p:extLst>
      <p:ext uri="{BB962C8B-B14F-4D97-AF65-F5344CB8AC3E}">
        <p14:creationId xmlns:p14="http://schemas.microsoft.com/office/powerpoint/2010/main" val="3021702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714498" y="4254613"/>
            <a:ext cx="8763000" cy="1046492"/>
          </a:xfrm>
        </p:spPr>
        <p:txBody>
          <a:bodyPr/>
          <a:lstStyle/>
          <a:p>
            <a:pPr algn="ctr">
              <a:buSzPct val="145000"/>
              <a:buNone/>
            </a:pPr>
            <a:r>
              <a:rPr lang="en-US" sz="3200" b="1" dirty="0">
                <a:latin typeface="Arial" panose="020B0604020202020204" pitchFamily="34" charset="0"/>
                <a:cs typeface="Arial" panose="020B0604020202020204" pitchFamily="34" charset="0"/>
              </a:rPr>
              <a:t>Technical Certificate in </a:t>
            </a:r>
          </a:p>
          <a:p>
            <a:pPr algn="ctr">
              <a:buSzPct val="145000"/>
              <a:buNone/>
            </a:pPr>
            <a:r>
              <a:rPr lang="en-US" sz="3200" b="1" dirty="0">
                <a:latin typeface="Arial" panose="020B0604020202020204" pitchFamily="34" charset="0"/>
                <a:cs typeface="Arial" panose="020B0604020202020204" pitchFamily="34" charset="0"/>
              </a:rPr>
              <a:t>Electrical </a:t>
            </a:r>
            <a:r>
              <a:rPr lang="en-US" sz="3200" b="1" dirty="0" err="1">
                <a:latin typeface="Arial" panose="020B0604020202020204" pitchFamily="34" charset="0"/>
                <a:cs typeface="Arial" panose="020B0604020202020204" pitchFamily="34" charset="0"/>
              </a:rPr>
              <a:t>Lineworker</a:t>
            </a:r>
            <a:r>
              <a:rPr lang="en-US" sz="3200" b="1" dirty="0">
                <a:latin typeface="Arial" panose="020B0604020202020204" pitchFamily="34" charset="0"/>
                <a:cs typeface="Arial" panose="020B0604020202020204" pitchFamily="34" charset="0"/>
              </a:rPr>
              <a:t> Technology</a:t>
            </a:r>
          </a:p>
        </p:txBody>
      </p:sp>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#13</a:t>
            </a:r>
          </a:p>
        </p:txBody>
      </p:sp>
      <p:pic>
        <p:nvPicPr>
          <p:cNvPr id="8194" name="Picture 2" descr="University of Arkansas - Pulaski Technical College - Arkansas NEXT">
            <a:extLst>
              <a:ext uri="{FF2B5EF4-FFF2-40B4-BE49-F238E27FC236}">
                <a16:creationId xmlns:a16="http://schemas.microsoft.com/office/drawing/2014/main" id="{518835BA-EF8B-BB69-0CF4-9D3E8EBE7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98" y="1815584"/>
            <a:ext cx="571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41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1752600" y="3501627"/>
            <a:ext cx="8915400" cy="1052596"/>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AGENDA ITEM NO. 14</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INSTITUTIONAL CERTICATION ADVISORY COMMITTEE:  RESOLUTIONS </a:t>
            </a:r>
            <a:endParaRPr kumimoji="0" lang="en-US" sz="2600" b="1" i="0" u="none" strike="noStrike" kern="1200" cap="none" spc="0" normalizeH="0" baseline="0" noProof="0" dirty="0">
              <a:ln>
                <a:noFill/>
              </a:ln>
              <a:solidFill>
                <a:srgbClr val="F3644D"/>
              </a:solidFill>
              <a:effectLst/>
              <a:uLnTx/>
              <a:uFillTx/>
              <a:latin typeface="Times New Roman" panose="02020603050405020304" pitchFamily="18" charset="0"/>
              <a:ea typeface="Calibri" charset="0"/>
              <a:cs typeface="Times New Roman" panose="02020603050405020304" pitchFamily="18" charset="0"/>
            </a:endParaRPr>
          </a:p>
        </p:txBody>
      </p:sp>
      <p:cxnSp>
        <p:nvCxnSpPr>
          <p:cNvPr id="17" name="Straight Connector 16"/>
          <p:cNvCxnSpPr/>
          <p:nvPr/>
        </p:nvCxnSpPr>
        <p:spPr>
          <a:xfrm>
            <a:off x="1765663" y="4572000"/>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663" y="1648224"/>
            <a:ext cx="2439842" cy="1719072"/>
          </a:xfrm>
          <a:prstGeom prst="rect">
            <a:avLst/>
          </a:prstGeom>
        </p:spPr>
      </p:pic>
      <p:sp>
        <p:nvSpPr>
          <p:cNvPr id="6" name="Slide Number Placeholder 5"/>
          <p:cNvSpPr txBox="1">
            <a:spLocks/>
          </p:cNvSpPr>
          <p:nvPr/>
        </p:nvSpPr>
        <p:spPr>
          <a:xfrm>
            <a:off x="1752600" y="4761045"/>
            <a:ext cx="9220200" cy="830997"/>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Alana Boles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Associate Director of Academic Affairs</a:t>
            </a:r>
          </a:p>
        </p:txBody>
      </p:sp>
      <p:pic>
        <p:nvPicPr>
          <p:cNvPr id="7" name="Picture 6" descr="Logo, company name&#10;&#10;Description automatically generated">
            <a:extLst>
              <a:ext uri="{FF2B5EF4-FFF2-40B4-BE49-F238E27FC236}">
                <a16:creationId xmlns:a16="http://schemas.microsoft.com/office/drawing/2014/main" id="{ECA612F1-77C2-4E35-B62D-CD0E93850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442498"/>
            <a:ext cx="2819400" cy="1986502"/>
          </a:xfrm>
          <a:prstGeom prst="rect">
            <a:avLst/>
          </a:prstGeom>
        </p:spPr>
      </p:pic>
    </p:spTree>
    <p:extLst>
      <p:ext uri="{BB962C8B-B14F-4D97-AF65-F5344CB8AC3E}">
        <p14:creationId xmlns:p14="http://schemas.microsoft.com/office/powerpoint/2010/main" val="104446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89"/>
            <a:ext cx="12192000" cy="1058571"/>
          </a:xfrm>
        </p:spPr>
        <p:txBody>
          <a:bodyPr>
            <a:noAutofit/>
          </a:bodyPr>
          <a:lstStyle/>
          <a:p>
            <a:pPr algn="ctr"/>
            <a:r>
              <a:rPr lang="en-US" sz="3200" dirty="0"/>
              <a:t>Institutional Certification Advisory Committee (ICAC) Resolutions</a:t>
            </a:r>
          </a:p>
        </p:txBody>
      </p:sp>
      <p:sp>
        <p:nvSpPr>
          <p:cNvPr id="3" name="Content Placeholder 2"/>
          <p:cNvSpPr>
            <a:spLocks noGrp="1"/>
          </p:cNvSpPr>
          <p:nvPr>
            <p:ph sz="half" idx="10"/>
          </p:nvPr>
        </p:nvSpPr>
        <p:spPr>
          <a:xfrm>
            <a:off x="1981200" y="1676400"/>
            <a:ext cx="8001000" cy="2971800"/>
          </a:xfrm>
        </p:spPr>
        <p:txBody>
          <a:bodyPr vert="horz" lIns="91440" tIns="45720" rIns="91440" bIns="45720" rtlCol="0" anchor="t">
            <a:noAutofit/>
          </a:bodyPr>
          <a:lstStyle/>
          <a:p>
            <a:pPr marL="0" indent="0">
              <a:buNone/>
            </a:pPr>
            <a:endParaRPr lang="en-US" sz="2300" dirty="0"/>
          </a:p>
          <a:p>
            <a:pPr marL="0" indent="0">
              <a:buNone/>
            </a:pPr>
            <a:endParaRPr lang="en-US" sz="2300" dirty="0"/>
          </a:p>
          <a:p>
            <a:r>
              <a:rPr lang="en-US" dirty="0">
                <a:latin typeface="Times New Roman"/>
                <a:cs typeface="Times New Roman"/>
              </a:rPr>
              <a:t>5 Institutions</a:t>
            </a:r>
          </a:p>
          <a:p>
            <a:r>
              <a:rPr lang="en-US" dirty="0">
                <a:latin typeface="Times New Roman"/>
                <a:cs typeface="Times New Roman"/>
              </a:rPr>
              <a:t>29 Degree and Certificate Programs</a:t>
            </a:r>
          </a:p>
          <a:p>
            <a:pPr marL="0" indent="0">
              <a:buNone/>
            </a:pPr>
            <a:endParaRPr lang="en-US" sz="2000" b="1" dirty="0"/>
          </a:p>
          <a:p>
            <a:pPr marL="0" indent="0">
              <a:buNone/>
            </a:pPr>
            <a:endParaRPr lang="en-US" sz="2300" dirty="0"/>
          </a:p>
        </p:txBody>
      </p:sp>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8603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1736811" y="3938502"/>
            <a:ext cx="8915400" cy="732508"/>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AGENDA ITEM NO. 15</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LETTERS OF NOTIFICATION</a:t>
            </a:r>
            <a:endParaRPr kumimoji="0" lang="en-US" sz="2600" b="1" i="0" u="none" strike="noStrike" kern="1200" cap="none" spc="0" normalizeH="0" baseline="0" noProof="0" dirty="0">
              <a:ln>
                <a:noFill/>
              </a:ln>
              <a:solidFill>
                <a:srgbClr val="F3644D"/>
              </a:solidFill>
              <a:effectLst/>
              <a:uLnTx/>
              <a:uFillTx/>
              <a:latin typeface="Times New Roman" panose="02020603050405020304" pitchFamily="18" charset="0"/>
              <a:ea typeface="Calibri" charset="0"/>
              <a:cs typeface="Times New Roman" panose="02020603050405020304" pitchFamily="18" charset="0"/>
            </a:endParaRPr>
          </a:p>
        </p:txBody>
      </p:sp>
      <p:cxnSp>
        <p:nvCxnSpPr>
          <p:cNvPr id="17" name="Straight Connector 16"/>
          <p:cNvCxnSpPr/>
          <p:nvPr/>
        </p:nvCxnSpPr>
        <p:spPr>
          <a:xfrm>
            <a:off x="1828800" y="4724400"/>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301" y="1878749"/>
            <a:ext cx="2439842" cy="1719072"/>
          </a:xfrm>
          <a:prstGeom prst="rect">
            <a:avLst/>
          </a:prstGeom>
        </p:spPr>
      </p:pic>
      <p:pic>
        <p:nvPicPr>
          <p:cNvPr id="6" name="Picture 5" descr="Logo, company name&#10;&#10;Description automatically generated">
            <a:extLst>
              <a:ext uri="{FF2B5EF4-FFF2-40B4-BE49-F238E27FC236}">
                <a16:creationId xmlns:a16="http://schemas.microsoft.com/office/drawing/2014/main" id="{A097A531-C2B3-4E9F-B26D-8F0BD87EEB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811" y="1871914"/>
            <a:ext cx="2819400" cy="1986502"/>
          </a:xfrm>
          <a:prstGeom prst="rect">
            <a:avLst/>
          </a:prstGeom>
        </p:spPr>
      </p:pic>
      <p:sp>
        <p:nvSpPr>
          <p:cNvPr id="3" name="Slide Number Placeholder 5">
            <a:extLst>
              <a:ext uri="{FF2B5EF4-FFF2-40B4-BE49-F238E27FC236}">
                <a16:creationId xmlns:a16="http://schemas.microsoft.com/office/drawing/2014/main" id="{14965905-ABCF-A8FF-CDEB-EC81295F3873}"/>
              </a:ext>
            </a:extLst>
          </p:cNvPr>
          <p:cNvSpPr txBox="1">
            <a:spLocks/>
          </p:cNvSpPr>
          <p:nvPr/>
        </p:nvSpPr>
        <p:spPr>
          <a:xfrm>
            <a:off x="1736811" y="4831185"/>
            <a:ext cx="8610600" cy="830997"/>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Tracy Harrell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Academic Affairs</a:t>
            </a:r>
          </a:p>
        </p:txBody>
      </p:sp>
    </p:spTree>
    <p:extLst>
      <p:ext uri="{BB962C8B-B14F-4D97-AF65-F5344CB8AC3E}">
        <p14:creationId xmlns:p14="http://schemas.microsoft.com/office/powerpoint/2010/main" val="2646333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Letters of Notification</a:t>
            </a:r>
            <a:br>
              <a:rPr lang="en-US" sz="2800" dirty="0"/>
            </a:br>
            <a:br>
              <a:rPr lang="en-US" sz="5300" dirty="0"/>
            </a:br>
            <a:r>
              <a:rPr lang="en-US" dirty="0"/>
              <a:t>	</a:t>
            </a:r>
          </a:p>
        </p:txBody>
      </p:sp>
      <p:sp>
        <p:nvSpPr>
          <p:cNvPr id="3" name="Content Placeholder 2"/>
          <p:cNvSpPr>
            <a:spLocks noGrp="1"/>
          </p:cNvSpPr>
          <p:nvPr>
            <p:ph sz="half" idx="10"/>
          </p:nvPr>
        </p:nvSpPr>
        <p:spPr>
          <a:xfrm>
            <a:off x="1676400" y="1447800"/>
            <a:ext cx="8839200" cy="5257800"/>
          </a:xfrm>
        </p:spPr>
        <p:txBody>
          <a:bodyPr/>
          <a:lstStyle/>
          <a:p>
            <a:pPr algn="ctr">
              <a:buNone/>
            </a:pPr>
            <a:r>
              <a:rPr lang="en-US" sz="2400" dirty="0">
                <a:latin typeface="Arial" panose="020B0604020202020204" pitchFamily="34" charset="0"/>
                <a:cs typeface="Arial" panose="020B0604020202020204" pitchFamily="34" charset="0"/>
              </a:rPr>
              <a:t>169 Letters of Notification from 23 institutions</a:t>
            </a:r>
          </a:p>
          <a:p>
            <a:pPr algn="ctr">
              <a:buNone/>
            </a:pPr>
            <a:r>
              <a:rPr lang="en-US" sz="2000" i="1" dirty="0">
                <a:latin typeface="Arial" panose="020B0604020202020204" pitchFamily="34" charset="0"/>
                <a:cs typeface="Arial" panose="020B0604020202020204" pitchFamily="34" charset="0"/>
              </a:rPr>
              <a:t>received by February 1, 2023</a:t>
            </a:r>
          </a:p>
          <a:p>
            <a:pPr>
              <a:buNone/>
            </a:pPr>
            <a:endParaRPr lang="en-US" sz="2400" dirty="0"/>
          </a:p>
          <a:p>
            <a:pPr>
              <a:buNone/>
            </a:pPr>
            <a:endParaRPr lang="en-US" sz="2400" dirty="0"/>
          </a:p>
          <a:p>
            <a:pPr marL="0" indent="0">
              <a:buNone/>
            </a:pPr>
            <a:endParaRPr lang="en-US" sz="2400" dirty="0"/>
          </a:p>
        </p:txBody>
      </p:sp>
      <p:graphicFrame>
        <p:nvGraphicFramePr>
          <p:cNvPr id="12" name="Table 11">
            <a:extLst>
              <a:ext uri="{FF2B5EF4-FFF2-40B4-BE49-F238E27FC236}">
                <a16:creationId xmlns:a16="http://schemas.microsoft.com/office/drawing/2014/main" id="{5306E233-7D6B-3043-A614-9AC0839037DD}"/>
              </a:ext>
            </a:extLst>
          </p:cNvPr>
          <p:cNvGraphicFramePr>
            <a:graphicFrameLocks noGrp="1"/>
          </p:cNvGraphicFramePr>
          <p:nvPr/>
        </p:nvGraphicFramePr>
        <p:xfrm>
          <a:off x="2171700" y="2438400"/>
          <a:ext cx="7848600" cy="4077636"/>
        </p:xfrm>
        <a:graphic>
          <a:graphicData uri="http://schemas.openxmlformats.org/drawingml/2006/table">
            <a:tbl>
              <a:tblPr>
                <a:tableStyleId>{B301B821-A1FF-4177-AEE7-76D212191A09}</a:tableStyleId>
              </a:tblPr>
              <a:tblGrid>
                <a:gridCol w="815440">
                  <a:extLst>
                    <a:ext uri="{9D8B030D-6E8A-4147-A177-3AD203B41FA5}">
                      <a16:colId xmlns:a16="http://schemas.microsoft.com/office/drawing/2014/main" val="2849988684"/>
                    </a:ext>
                  </a:extLst>
                </a:gridCol>
                <a:gridCol w="7033160">
                  <a:extLst>
                    <a:ext uri="{9D8B030D-6E8A-4147-A177-3AD203B41FA5}">
                      <a16:colId xmlns:a16="http://schemas.microsoft.com/office/drawing/2014/main" val="2627590261"/>
                    </a:ext>
                  </a:extLst>
                </a:gridCol>
              </a:tblGrid>
              <a:tr h="265263">
                <a:tc>
                  <a:txBody>
                    <a:bodyPr/>
                    <a:lstStyle/>
                    <a:p>
                      <a:pPr algn="ctr" fontAlgn="ctr"/>
                      <a:r>
                        <a:rPr lang="en-US" sz="1600" b="1" i="1" u="none" strike="noStrike" dirty="0">
                          <a:effectLst/>
                        </a:rPr>
                        <a:t>n</a:t>
                      </a:r>
                      <a:endParaRPr lang="en-US" sz="1600" b="1" i="1"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6"/>
                      </a:solidFill>
                      <a:prstDash val="solid"/>
                      <a:round/>
                      <a:headEnd type="none" w="med" len="med"/>
                      <a:tailEnd type="none" w="med" len="med"/>
                    </a:lnR>
                    <a:solidFill>
                      <a:schemeClr val="accent6"/>
                    </a:solidFill>
                  </a:tcPr>
                </a:tc>
                <a:tc>
                  <a:txBody>
                    <a:bodyPr/>
                    <a:lstStyle/>
                    <a:p>
                      <a:pPr algn="ctr" fontAlgn="ctr"/>
                      <a:r>
                        <a:rPr lang="en-US" sz="1600" b="1" u="none" strike="noStrike" dirty="0">
                          <a:effectLst/>
                        </a:rPr>
                        <a:t>Requested Action</a:t>
                      </a:r>
                      <a:endParaRPr lang="en-US" sz="1600" b="1"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6"/>
                      </a:solidFill>
                      <a:prstDash val="solid"/>
                      <a:round/>
                      <a:headEnd type="none" w="med" len="med"/>
                      <a:tailEnd type="none" w="med" len="med"/>
                    </a:lnL>
                    <a:solidFill>
                      <a:schemeClr val="accent6"/>
                    </a:solidFill>
                  </a:tcPr>
                </a:tc>
                <a:extLst>
                  <a:ext uri="{0D108BD9-81ED-4DB2-BD59-A6C34878D82A}">
                    <a16:rowId xmlns:a16="http://schemas.microsoft.com/office/drawing/2014/main" val="2828384605"/>
                  </a:ext>
                </a:extLst>
              </a:tr>
              <a:tr h="253206">
                <a:tc>
                  <a:txBody>
                    <a:bodyPr/>
                    <a:lstStyle/>
                    <a:p>
                      <a:pPr algn="ctr" fontAlgn="ctr"/>
                      <a:r>
                        <a:rPr lang="en-US" sz="1600" u="none" strike="noStrike" dirty="0">
                          <a:effectLst/>
                        </a:rPr>
                        <a:t>10</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CIP Change</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266497511"/>
                  </a:ext>
                </a:extLst>
              </a:tr>
              <a:tr h="253206">
                <a:tc>
                  <a:txBody>
                    <a:bodyPr/>
                    <a:lstStyle/>
                    <a:p>
                      <a:pPr algn="ctr" fontAlgn="ctr"/>
                      <a:r>
                        <a:rPr lang="en-US" sz="1600" u="none" strike="noStrike" dirty="0">
                          <a:effectLst/>
                        </a:rPr>
                        <a:t>60</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Curriculum Revision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2577376922"/>
                  </a:ext>
                </a:extLst>
              </a:tr>
              <a:tr h="253206">
                <a:tc>
                  <a:txBody>
                    <a:bodyPr/>
                    <a:lstStyle/>
                    <a:p>
                      <a:pPr algn="ctr" fontAlgn="ctr"/>
                      <a:r>
                        <a:rPr lang="en-US" sz="1600" u="none" strike="noStrike" dirty="0">
                          <a:effectLst/>
                        </a:rPr>
                        <a:t>2</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Delete Option, Emphasis, Concentration or Minor</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38490787"/>
                  </a:ext>
                </a:extLst>
              </a:tr>
              <a:tr h="253206">
                <a:tc>
                  <a:txBody>
                    <a:bodyPr/>
                    <a:lstStyle/>
                    <a:p>
                      <a:pPr algn="ctr" fontAlgn="ctr"/>
                      <a:r>
                        <a:rPr lang="en-US" sz="1600" u="none" strike="noStrike" dirty="0">
                          <a:effectLst/>
                        </a:rPr>
                        <a:t>4</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Deletion of Existing Administrative Units</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26089291"/>
                  </a:ext>
                </a:extLst>
              </a:tr>
              <a:tr h="253206">
                <a:tc>
                  <a:txBody>
                    <a:bodyPr/>
                    <a:lstStyle/>
                    <a:p>
                      <a:pPr algn="ctr" fontAlgn="ctr"/>
                      <a:r>
                        <a:rPr lang="en-US" sz="1600" u="none" strike="noStrike" dirty="0">
                          <a:effectLst/>
                        </a:rPr>
                        <a:t>3</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Establishment of New Administrative Units</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562520548"/>
                  </a:ext>
                </a:extLst>
              </a:tr>
              <a:tr h="253206">
                <a:tc>
                  <a:txBody>
                    <a:bodyPr/>
                    <a:lstStyle/>
                    <a:p>
                      <a:pPr algn="ctr" fontAlgn="ctr"/>
                      <a:r>
                        <a:rPr lang="en-US" sz="1600" u="none" strike="noStrike" dirty="0">
                          <a:effectLst/>
                        </a:rPr>
                        <a:t>1</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Existing Program Offered at Off-Campus Location </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18909330"/>
                  </a:ext>
                </a:extLst>
              </a:tr>
              <a:tr h="253206">
                <a:tc>
                  <a:txBody>
                    <a:bodyPr/>
                    <a:lstStyle/>
                    <a:p>
                      <a:pPr algn="ctr" fontAlgn="ctr"/>
                      <a:r>
                        <a:rPr lang="en-US" sz="1600" u="none" strike="noStrike" dirty="0">
                          <a:effectLst/>
                        </a:rPr>
                        <a:t>13</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Existing Program Offered by Distance Education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2253003315"/>
                  </a:ext>
                </a:extLst>
              </a:tr>
              <a:tr h="253206">
                <a:tc>
                  <a:txBody>
                    <a:bodyPr/>
                    <a:lstStyle/>
                    <a:p>
                      <a:pPr algn="ctr" fontAlgn="ctr"/>
                      <a:r>
                        <a:rPr lang="en-US" sz="1600" u="none" strike="noStrike" dirty="0">
                          <a:effectLst/>
                        </a:rPr>
                        <a:t>6</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Existing Program Offered via Concurrent Education at Off-Campus Location </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39433927"/>
                  </a:ext>
                </a:extLst>
              </a:tr>
              <a:tr h="253206">
                <a:tc>
                  <a:txBody>
                    <a:bodyPr/>
                    <a:lstStyle/>
                    <a:p>
                      <a:pPr algn="ctr" fontAlgn="ctr"/>
                      <a:r>
                        <a:rPr lang="en-US" sz="1600" u="none" strike="noStrike" dirty="0">
                          <a:effectLst/>
                        </a:rPr>
                        <a:t>24</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New Certificate</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2773082870"/>
                  </a:ext>
                </a:extLst>
              </a:tr>
              <a:tr h="253206">
                <a:tc>
                  <a:txBody>
                    <a:bodyPr/>
                    <a:lstStyle/>
                    <a:p>
                      <a:pPr algn="ctr" fontAlgn="ctr"/>
                      <a:r>
                        <a:rPr lang="en-US" sz="1600" u="none" strike="noStrike" dirty="0">
                          <a:effectLst/>
                        </a:rPr>
                        <a:t>13</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New Option, Emphasis, Concentration or Minor</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972587396"/>
                  </a:ext>
                </a:extLst>
              </a:tr>
              <a:tr h="253206">
                <a:tc>
                  <a:txBody>
                    <a:bodyPr/>
                    <a:lstStyle/>
                    <a:p>
                      <a:pPr algn="ctr" fontAlgn="ctr"/>
                      <a:r>
                        <a:rPr lang="en-US" sz="1600" u="none" strike="noStrike" dirty="0">
                          <a:effectLst/>
                        </a:rPr>
                        <a:t>29</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Program Deletion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23231339"/>
                  </a:ext>
                </a:extLst>
              </a:tr>
              <a:tr h="253206">
                <a:tc>
                  <a:txBody>
                    <a:bodyPr/>
                    <a:lstStyle/>
                    <a:p>
                      <a:pPr algn="ctr" fontAlgn="ctr"/>
                      <a:r>
                        <a:rPr lang="en-US" sz="1600" u="none" strike="noStrike" dirty="0">
                          <a:effectLst/>
                        </a:rPr>
                        <a:t>9</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Program Inactivation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2617145947"/>
                  </a:ext>
                </a:extLst>
              </a:tr>
              <a:tr h="253206">
                <a:tc>
                  <a:txBody>
                    <a:bodyPr/>
                    <a:lstStyle/>
                    <a:p>
                      <a:pPr algn="ctr" fontAlgn="ctr"/>
                      <a:r>
                        <a:rPr lang="en-US" sz="1600" u="none" strike="noStrike" dirty="0">
                          <a:effectLst/>
                        </a:rPr>
                        <a:t>1</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Program Reactivation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325715690"/>
                  </a:ext>
                </a:extLst>
              </a:tr>
              <a:tr h="253206">
                <a:tc>
                  <a:txBody>
                    <a:bodyPr/>
                    <a:lstStyle/>
                    <a:p>
                      <a:pPr algn="ctr" fontAlgn="ctr"/>
                      <a:r>
                        <a:rPr lang="en-US" sz="1600" u="none" strike="noStrike" dirty="0">
                          <a:effectLst/>
                        </a:rPr>
                        <a:t>14</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Program Reconfiguration</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117468552"/>
                  </a:ext>
                </a:extLst>
              </a:tr>
              <a:tr h="265263">
                <a:tc>
                  <a:txBody>
                    <a:bodyPr/>
                    <a:lstStyle/>
                    <a:p>
                      <a:pPr algn="ctr" fontAlgn="ctr"/>
                      <a:r>
                        <a:rPr lang="en-US" sz="1600" u="none" strike="noStrike" dirty="0">
                          <a:effectLst/>
                        </a:rPr>
                        <a:t>25</a:t>
                      </a:r>
                      <a:endParaRPr lang="en-US" sz="1600" b="0" i="0" u="none" strike="noStrike" dirty="0">
                        <a:solidFill>
                          <a:srgbClr val="000000"/>
                        </a:solidFill>
                        <a:effectLst/>
                        <a:latin typeface="Georgia" panose="02040502050405020303" pitchFamily="18" charset="0"/>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rPr>
                        <a:t>  Title Change</a:t>
                      </a:r>
                      <a:endParaRPr lang="en-US" sz="1600" b="0" i="0" u="none" strike="noStrike" dirty="0">
                        <a:solidFill>
                          <a:srgbClr val="000000"/>
                        </a:solidFill>
                        <a:effectLst/>
                        <a:latin typeface="Georgia" panose="02040502050405020303" pitchFamily="18" charset="0"/>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433054294"/>
                  </a:ext>
                </a:extLst>
              </a:tr>
            </a:tbl>
          </a:graphicData>
        </a:graphic>
      </p:graphicFrame>
    </p:spTree>
    <p:extLst>
      <p:ext uri="{BB962C8B-B14F-4D97-AF65-F5344CB8AC3E}">
        <p14:creationId xmlns:p14="http://schemas.microsoft.com/office/powerpoint/2010/main" val="4075892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1670301" y="3690104"/>
            <a:ext cx="8915400" cy="732508"/>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AGENDA ITEM NO. 16</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Calibri" charset="0"/>
                <a:cs typeface="Times New Roman" panose="02020603050405020304" pitchFamily="18" charset="0"/>
              </a:rPr>
              <a:t>LETTERS OF INTENT</a:t>
            </a:r>
            <a:endParaRPr kumimoji="0" lang="en-US" sz="2600" b="1" i="0" u="none" strike="noStrike" kern="1200" cap="none" spc="0" normalizeH="0" baseline="0" noProof="0" dirty="0">
              <a:ln>
                <a:noFill/>
              </a:ln>
              <a:solidFill>
                <a:srgbClr val="F3644D"/>
              </a:solidFill>
              <a:effectLst/>
              <a:uLnTx/>
              <a:uFillTx/>
              <a:latin typeface="Times New Roman" panose="02020603050405020304" pitchFamily="18" charset="0"/>
              <a:ea typeface="Calibri" charset="0"/>
              <a:cs typeface="Times New Roman" panose="02020603050405020304" pitchFamily="18" charset="0"/>
            </a:endParaRPr>
          </a:p>
        </p:txBody>
      </p:sp>
      <p:cxnSp>
        <p:nvCxnSpPr>
          <p:cNvPr id="17" name="Straight Connector 16"/>
          <p:cNvCxnSpPr/>
          <p:nvPr/>
        </p:nvCxnSpPr>
        <p:spPr>
          <a:xfrm>
            <a:off x="1765663" y="4451773"/>
            <a:ext cx="7618726"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301" y="1878749"/>
            <a:ext cx="2439842" cy="1719072"/>
          </a:xfrm>
          <a:prstGeom prst="rect">
            <a:avLst/>
          </a:prstGeom>
        </p:spPr>
      </p:pic>
      <p:pic>
        <p:nvPicPr>
          <p:cNvPr id="7" name="Picture 6" descr="Logo, company name&#10;&#10;Description automatically generated">
            <a:extLst>
              <a:ext uri="{FF2B5EF4-FFF2-40B4-BE49-F238E27FC236}">
                <a16:creationId xmlns:a16="http://schemas.microsoft.com/office/drawing/2014/main" id="{62C2432D-07BD-46D7-A6D9-0CCADE026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299" y="1634274"/>
            <a:ext cx="2819400" cy="1986502"/>
          </a:xfrm>
          <a:prstGeom prst="rect">
            <a:avLst/>
          </a:prstGeom>
        </p:spPr>
      </p:pic>
      <p:sp>
        <p:nvSpPr>
          <p:cNvPr id="3" name="Slide Number Placeholder 5">
            <a:extLst>
              <a:ext uri="{FF2B5EF4-FFF2-40B4-BE49-F238E27FC236}">
                <a16:creationId xmlns:a16="http://schemas.microsoft.com/office/drawing/2014/main" id="{3BBAD814-C50E-AA7C-A137-020FB599BEDF}"/>
              </a:ext>
            </a:extLst>
          </p:cNvPr>
          <p:cNvSpPr txBox="1">
            <a:spLocks/>
          </p:cNvSpPr>
          <p:nvPr/>
        </p:nvSpPr>
        <p:spPr>
          <a:xfrm>
            <a:off x="1693975" y="4648203"/>
            <a:ext cx="8610600" cy="830997"/>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Tracy Harrell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Program Specialist – Academic Affairs</a:t>
            </a:r>
          </a:p>
        </p:txBody>
      </p:sp>
    </p:spTree>
    <p:extLst>
      <p:ext uri="{BB962C8B-B14F-4D97-AF65-F5344CB8AC3E}">
        <p14:creationId xmlns:p14="http://schemas.microsoft.com/office/powerpoint/2010/main" val="1861754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Letters of Intent</a:t>
            </a:r>
            <a:br>
              <a:rPr lang="en-US" sz="2800" dirty="0"/>
            </a:br>
            <a:br>
              <a:rPr lang="en-US" sz="5300" dirty="0"/>
            </a:br>
            <a:r>
              <a:rPr lang="en-US" dirty="0"/>
              <a:t>	</a:t>
            </a:r>
          </a:p>
        </p:txBody>
      </p:sp>
      <p:sp>
        <p:nvSpPr>
          <p:cNvPr id="3" name="Content Placeholder 2"/>
          <p:cNvSpPr>
            <a:spLocks noGrp="1"/>
          </p:cNvSpPr>
          <p:nvPr>
            <p:ph sz="half" idx="10"/>
          </p:nvPr>
        </p:nvSpPr>
        <p:spPr>
          <a:xfrm>
            <a:off x="1676400" y="1447800"/>
            <a:ext cx="8839200" cy="5257800"/>
          </a:xfrm>
        </p:spPr>
        <p:txBody>
          <a:bodyPr/>
          <a:lstStyle/>
          <a:p>
            <a:pPr algn="ctr">
              <a:buNone/>
            </a:pPr>
            <a:r>
              <a:rPr lang="en-US" sz="2400" dirty="0">
                <a:latin typeface="Arial" panose="020B0604020202020204" pitchFamily="34" charset="0"/>
                <a:cs typeface="Arial" panose="020B0604020202020204" pitchFamily="34" charset="0"/>
              </a:rPr>
              <a:t>12 Letters of Intent from 6 institutions</a:t>
            </a:r>
          </a:p>
          <a:p>
            <a:pPr algn="ctr">
              <a:buNone/>
            </a:pPr>
            <a:r>
              <a:rPr lang="en-US" sz="2000" i="1" dirty="0">
                <a:latin typeface="Arial" panose="020B0604020202020204" pitchFamily="34" charset="0"/>
                <a:cs typeface="Arial" panose="020B0604020202020204" pitchFamily="34" charset="0"/>
              </a:rPr>
              <a:t>received by April 3, 2023</a:t>
            </a:r>
          </a:p>
          <a:p>
            <a:pPr>
              <a:buNone/>
            </a:pPr>
            <a:endParaRPr lang="en-US" sz="2400" dirty="0"/>
          </a:p>
          <a:p>
            <a:pPr>
              <a:buNone/>
            </a:pPr>
            <a:endParaRPr lang="en-US" sz="2400" dirty="0"/>
          </a:p>
          <a:p>
            <a:pPr marL="0" indent="0">
              <a:buNone/>
            </a:pPr>
            <a:endParaRPr lang="en-US" sz="2400" dirty="0"/>
          </a:p>
        </p:txBody>
      </p:sp>
      <p:graphicFrame>
        <p:nvGraphicFramePr>
          <p:cNvPr id="12" name="Table 11">
            <a:extLst>
              <a:ext uri="{FF2B5EF4-FFF2-40B4-BE49-F238E27FC236}">
                <a16:creationId xmlns:a16="http://schemas.microsoft.com/office/drawing/2014/main" id="{5306E233-7D6B-3043-A614-9AC0839037DD}"/>
              </a:ext>
            </a:extLst>
          </p:cNvPr>
          <p:cNvGraphicFramePr>
            <a:graphicFrameLocks noGrp="1"/>
          </p:cNvGraphicFramePr>
          <p:nvPr/>
        </p:nvGraphicFramePr>
        <p:xfrm>
          <a:off x="4152900" y="2781303"/>
          <a:ext cx="3886200" cy="1295399"/>
        </p:xfrm>
        <a:graphic>
          <a:graphicData uri="http://schemas.openxmlformats.org/drawingml/2006/table">
            <a:tbl>
              <a:tblPr>
                <a:tableStyleId>{B301B821-A1FF-4177-AEE7-76D212191A09}</a:tableStyleId>
              </a:tblPr>
              <a:tblGrid>
                <a:gridCol w="888274">
                  <a:extLst>
                    <a:ext uri="{9D8B030D-6E8A-4147-A177-3AD203B41FA5}">
                      <a16:colId xmlns:a16="http://schemas.microsoft.com/office/drawing/2014/main" val="2849988684"/>
                    </a:ext>
                  </a:extLst>
                </a:gridCol>
                <a:gridCol w="2997926">
                  <a:extLst>
                    <a:ext uri="{9D8B030D-6E8A-4147-A177-3AD203B41FA5}">
                      <a16:colId xmlns:a16="http://schemas.microsoft.com/office/drawing/2014/main" val="2627590261"/>
                    </a:ext>
                  </a:extLst>
                </a:gridCol>
              </a:tblGrid>
              <a:tr h="445293">
                <a:tc>
                  <a:txBody>
                    <a:bodyPr/>
                    <a:lstStyle/>
                    <a:p>
                      <a:pPr algn="ctr" fontAlgn="ctr"/>
                      <a:r>
                        <a:rPr lang="en-US" sz="1600" b="1" i="1" u="none" strike="noStrike" dirty="0">
                          <a:effectLst/>
                          <a:latin typeface="+mn-lt"/>
                        </a:rPr>
                        <a:t>n</a:t>
                      </a:r>
                      <a:endParaRPr lang="en-US" sz="1600" b="1" i="1" u="none" strike="noStrike" dirty="0">
                        <a:solidFill>
                          <a:srgbClr val="000000"/>
                        </a:solidFill>
                        <a:effectLst/>
                        <a:latin typeface="+mn-lt"/>
                      </a:endParaRPr>
                    </a:p>
                  </a:txBody>
                  <a:tcPr marL="9525" marR="9525" marT="9525" marB="0" anchor="ctr">
                    <a:lnR w="19050" cap="flat" cmpd="sng" algn="ctr">
                      <a:solidFill>
                        <a:schemeClr val="accent6"/>
                      </a:solidFill>
                      <a:prstDash val="solid"/>
                      <a:round/>
                      <a:headEnd type="none" w="med" len="med"/>
                      <a:tailEnd type="none" w="med" len="med"/>
                    </a:lnR>
                    <a:solidFill>
                      <a:schemeClr val="accent6"/>
                    </a:solidFill>
                  </a:tcPr>
                </a:tc>
                <a:tc>
                  <a:txBody>
                    <a:bodyPr/>
                    <a:lstStyle/>
                    <a:p>
                      <a:pPr algn="ctr" fontAlgn="ctr"/>
                      <a:r>
                        <a:rPr lang="en-US" sz="1600" b="1" u="none" strike="noStrike" dirty="0">
                          <a:effectLst/>
                          <a:latin typeface="+mn-lt"/>
                        </a:rPr>
                        <a:t>Reason for Intent</a:t>
                      </a:r>
                      <a:endParaRPr lang="en-US" sz="1600" b="1" i="0" u="none" strike="noStrike" dirty="0">
                        <a:solidFill>
                          <a:srgbClr val="000000"/>
                        </a:solidFill>
                        <a:effectLst/>
                        <a:latin typeface="+mn-lt"/>
                      </a:endParaRPr>
                    </a:p>
                  </a:txBody>
                  <a:tcPr marL="9525" marR="9525" marT="9525" marB="0" anchor="ctr">
                    <a:lnL w="19050" cap="flat" cmpd="sng" algn="ctr">
                      <a:solidFill>
                        <a:schemeClr val="accent6"/>
                      </a:solidFill>
                      <a:prstDash val="solid"/>
                      <a:round/>
                      <a:headEnd type="none" w="med" len="med"/>
                      <a:tailEnd type="none" w="med" len="med"/>
                    </a:lnL>
                    <a:solidFill>
                      <a:schemeClr val="accent6"/>
                    </a:solidFill>
                  </a:tcPr>
                </a:tc>
                <a:extLst>
                  <a:ext uri="{0D108BD9-81ED-4DB2-BD59-A6C34878D82A}">
                    <a16:rowId xmlns:a16="http://schemas.microsoft.com/office/drawing/2014/main" val="2828384605"/>
                  </a:ext>
                </a:extLst>
              </a:tr>
              <a:tr h="425053">
                <a:tc>
                  <a:txBody>
                    <a:bodyPr/>
                    <a:lstStyle/>
                    <a:p>
                      <a:pPr algn="ctr" fontAlgn="ctr"/>
                      <a:r>
                        <a:rPr lang="en-US" sz="1600" u="none" strike="noStrike" dirty="0">
                          <a:effectLst/>
                          <a:latin typeface="+mn-lt"/>
                        </a:rPr>
                        <a:t>1</a:t>
                      </a:r>
                      <a:endParaRPr lang="en-US" sz="1600" b="0" i="0" u="none" strike="noStrike" dirty="0">
                        <a:solidFill>
                          <a:srgbClr val="000000"/>
                        </a:solidFill>
                        <a:effectLst/>
                        <a:latin typeface="+mn-lt"/>
                      </a:endParaRP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latin typeface="+mn-lt"/>
                        </a:rPr>
                        <a:t>  New Organizational Unit</a:t>
                      </a:r>
                      <a:endParaRPr lang="en-US" sz="1600" b="0" i="0" u="none" strike="noStrike" dirty="0">
                        <a:solidFill>
                          <a:srgbClr val="000000"/>
                        </a:solidFill>
                        <a:effectLst/>
                        <a:latin typeface="+mn-lt"/>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266497511"/>
                  </a:ext>
                </a:extLst>
              </a:tr>
              <a:tr h="425053">
                <a:tc>
                  <a:txBody>
                    <a:bodyPr/>
                    <a:lstStyle/>
                    <a:p>
                      <a:pPr algn="ctr" fontAlgn="ctr"/>
                      <a:r>
                        <a:rPr lang="en-US" sz="1600" b="0" i="0" u="none" strike="noStrike" dirty="0">
                          <a:solidFill>
                            <a:srgbClr val="000000"/>
                          </a:solidFill>
                          <a:effectLst/>
                          <a:latin typeface="+mn-lt"/>
                        </a:rPr>
                        <a:t>11</a:t>
                      </a:r>
                    </a:p>
                  </a:txBody>
                  <a:tcPr marL="9525" marR="9525" marT="9525" marB="0" anchor="ctr">
                    <a:lnR w="19050" cap="flat" cmpd="sng" algn="ctr">
                      <a:solidFill>
                        <a:schemeClr val="accent1">
                          <a:lumMod val="60000"/>
                          <a:lumOff val="40000"/>
                        </a:schemeClr>
                      </a:solidFill>
                      <a:prstDash val="solid"/>
                      <a:round/>
                      <a:headEnd type="none" w="med" len="med"/>
                      <a:tailEnd type="none" w="med" len="med"/>
                    </a:lnR>
                  </a:tcPr>
                </a:tc>
                <a:tc>
                  <a:txBody>
                    <a:bodyPr/>
                    <a:lstStyle/>
                    <a:p>
                      <a:pPr algn="l" fontAlgn="ctr"/>
                      <a:r>
                        <a:rPr lang="en-US" sz="1600" u="none" strike="noStrike" dirty="0">
                          <a:effectLst/>
                          <a:latin typeface="+mn-lt"/>
                        </a:rPr>
                        <a:t>  New Programs</a:t>
                      </a:r>
                      <a:endParaRPr lang="en-US" sz="1600" b="0" i="0" u="none" strike="noStrike" dirty="0">
                        <a:solidFill>
                          <a:srgbClr val="000000"/>
                        </a:solidFill>
                        <a:effectLst/>
                        <a:latin typeface="+mn-lt"/>
                      </a:endParaRPr>
                    </a:p>
                  </a:txBody>
                  <a:tcPr marL="9525" marR="9525" marT="9525" marB="0" anchor="ctr">
                    <a:lnL w="1905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2577376922"/>
                  </a:ext>
                </a:extLst>
              </a:tr>
            </a:tbl>
          </a:graphicData>
        </a:graphic>
      </p:graphicFrame>
    </p:spTree>
    <p:extLst>
      <p:ext uri="{BB962C8B-B14F-4D97-AF65-F5344CB8AC3E}">
        <p14:creationId xmlns:p14="http://schemas.microsoft.com/office/powerpoint/2010/main" val="3464458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352800"/>
            <a:ext cx="8534400" cy="1981200"/>
          </a:xfrm>
        </p:spPr>
        <p:txBody>
          <a:bodyPr/>
          <a:lstStyle/>
          <a:p>
            <a:r>
              <a:rPr lang="en-US" sz="2800" dirty="0"/>
              <a:t>Agenda item no. 06:</a:t>
            </a:r>
            <a:br>
              <a:rPr lang="en-US" sz="2800" dirty="0"/>
            </a:br>
            <a:r>
              <a:rPr lang="en-US" sz="2800" dirty="0"/>
              <a:t>Distribution of Mineral lease funds</a:t>
            </a:r>
            <a:br>
              <a:rPr lang="en-US" sz="2800" dirty="0"/>
            </a:br>
            <a:br>
              <a:rPr lang="en-US" sz="2800" dirty="0"/>
            </a:br>
            <a:br>
              <a:rPr lang="en-US" sz="2800" dirty="0"/>
            </a:br>
            <a:br>
              <a:rPr lang="en-US" sz="2800" dirty="0"/>
            </a:br>
            <a:br>
              <a:rPr lang="en-US" sz="2800" dirty="0"/>
            </a:br>
            <a:br>
              <a:rPr lang="en-US" sz="2800" dirty="0"/>
            </a:br>
            <a:endParaRPr lang="en-US" sz="2800" dirty="0"/>
          </a:p>
        </p:txBody>
      </p:sp>
      <p:sp>
        <p:nvSpPr>
          <p:cNvPr id="3" name="Subtitle 2"/>
          <p:cNvSpPr>
            <a:spLocks noGrp="1"/>
          </p:cNvSpPr>
          <p:nvPr>
            <p:ph type="body" idx="1"/>
          </p:nvPr>
        </p:nvSpPr>
        <p:spPr>
          <a:xfrm>
            <a:off x="1981200" y="1752600"/>
            <a:ext cx="8001000" cy="1447800"/>
          </a:xfrm>
        </p:spPr>
        <p:txBody>
          <a:bodyPr>
            <a:normAutofit fontScale="25000" lnSpcReduction="20000"/>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r>
              <a:rPr lang="en-US" sz="9600" dirty="0"/>
              <a:t>Nick Fuller</a:t>
            </a:r>
          </a:p>
          <a:p>
            <a:r>
              <a:rPr lang="en-US" sz="9600" dirty="0"/>
              <a:t>Assistant Director for Finance</a:t>
            </a:r>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679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831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984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11" name="Picture 10" descr="Logo, company name&#10;&#10;Description automatically generated">
            <a:extLst>
              <a:ext uri="{FF2B5EF4-FFF2-40B4-BE49-F238E27FC236}">
                <a16:creationId xmlns:a16="http://schemas.microsoft.com/office/drawing/2014/main" id="{B39A78A4-1641-645E-056E-7DFE5B228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00"/>
          <a:stretch/>
        </p:blipFill>
        <p:spPr>
          <a:xfrm>
            <a:off x="9029700" y="4975186"/>
            <a:ext cx="2819400" cy="1859368"/>
          </a:xfrm>
          <a:prstGeom prst="rect">
            <a:avLst/>
          </a:prstGeom>
        </p:spPr>
      </p:pic>
    </p:spTree>
    <p:extLst>
      <p:ext uri="{BB962C8B-B14F-4D97-AF65-F5344CB8AC3E}">
        <p14:creationId xmlns:p14="http://schemas.microsoft.com/office/powerpoint/2010/main" val="425665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0" y="2471147"/>
            <a:ext cx="12192000" cy="1615268"/>
          </a:xfrm>
        </p:spPr>
        <p:txBody>
          <a:bodyPr>
            <a:normAutofit/>
          </a:bodyPr>
          <a:lstStyle/>
          <a:p>
            <a:r>
              <a:rPr lang="en-US" dirty="0"/>
              <a:t>Any Questions?</a:t>
            </a:r>
          </a:p>
        </p:txBody>
      </p:sp>
    </p:spTree>
    <p:extLst>
      <p:ext uri="{BB962C8B-B14F-4D97-AF65-F5344CB8AC3E}">
        <p14:creationId xmlns:p14="http://schemas.microsoft.com/office/powerpoint/2010/main" val="3473491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9810" y="792229"/>
            <a:ext cx="8610600" cy="378565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AHECB Full Board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April 28,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4158961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9317E9-2A4C-36BC-C6DF-B47446023E03}"/>
              </a:ext>
            </a:extLst>
          </p:cNvPr>
          <p:cNvSpPr txBox="1"/>
          <p:nvPr/>
        </p:nvSpPr>
        <p:spPr>
          <a:xfrm>
            <a:off x="548546" y="2914625"/>
            <a:ext cx="1109490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eorgia Pro"/>
                <a:ea typeface="+mn-ea"/>
                <a:cs typeface="Times New Roman"/>
              </a:rPr>
              <a:t>Dr. </a:t>
            </a:r>
            <a:r>
              <a:rPr lang="en-US" sz="4000" dirty="0">
                <a:solidFill>
                  <a:prstClr val="black"/>
                </a:solidFill>
                <a:latin typeface="Georgia Pro"/>
                <a:cs typeface="Times New Roman"/>
              </a:rPr>
              <a:t>Charles Ambrose</a:t>
            </a:r>
            <a:r>
              <a:rPr kumimoji="0" lang="en-US" sz="4000" b="0" i="0" u="none" strike="noStrike" kern="1200" cap="none" spc="0" normalizeH="0" baseline="0" noProof="0" dirty="0">
                <a:ln>
                  <a:noFill/>
                </a:ln>
                <a:solidFill>
                  <a:prstClr val="black"/>
                </a:solidFill>
                <a:effectLst/>
                <a:uLnTx/>
                <a:uFillTx/>
                <a:latin typeface="Georgia Pro"/>
                <a:ea typeface="+mn-ea"/>
                <a:cs typeface="Times New Roman"/>
              </a:rPr>
              <a:t>, Chancellor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Georgia Pro"/>
                <a:cs typeface="Times New Roman"/>
              </a:rPr>
              <a:t>Henderson State University</a:t>
            </a:r>
            <a:endParaRPr kumimoji="0" lang="en-US" sz="4000" b="0" i="0" u="none" strike="noStrike" kern="1200" cap="none" spc="0" normalizeH="0" baseline="0" noProof="0" dirty="0">
              <a:ln>
                <a:noFill/>
              </a:ln>
              <a:solidFill>
                <a:prstClr val="black"/>
              </a:solidFill>
              <a:effectLst/>
              <a:uLnTx/>
              <a:uFillTx/>
              <a:latin typeface="Georgia Pro"/>
              <a:ea typeface="+mn-ea"/>
              <a:cs typeface="Arial"/>
            </a:endParaRPr>
          </a:p>
        </p:txBody>
      </p:sp>
    </p:spTree>
    <p:extLst>
      <p:ext uri="{BB962C8B-B14F-4D97-AF65-F5344CB8AC3E}">
        <p14:creationId xmlns:p14="http://schemas.microsoft.com/office/powerpoint/2010/main" val="2553683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479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outdoor, road, park&#10;&#10;Description automatically generated">
            <a:extLst>
              <a:ext uri="{FF2B5EF4-FFF2-40B4-BE49-F238E27FC236}">
                <a16:creationId xmlns:a16="http://schemas.microsoft.com/office/drawing/2014/main" id="{F6496192-9D2F-A644-B36F-4E716AB903DF}"/>
              </a:ext>
            </a:extLst>
          </p:cNvPr>
          <p:cNvPicPr>
            <a:picLocks noGrp="1" noChangeAspect="1"/>
          </p:cNvPicPr>
          <p:nvPr>
            <p:ph type="pic" idx="10"/>
          </p:nvPr>
        </p:nvPicPr>
        <p:blipFill>
          <a:blip r:embed="rId2"/>
          <a:srcRect l="17593" r="17593"/>
          <a:stretch>
            <a:fillRect/>
          </a:stretch>
        </p:blipFill>
        <p:spPr/>
      </p:pic>
      <p:sp>
        <p:nvSpPr>
          <p:cNvPr id="7" name="Rectangle 6">
            <a:extLst>
              <a:ext uri="{FF2B5EF4-FFF2-40B4-BE49-F238E27FC236}">
                <a16:creationId xmlns:a16="http://schemas.microsoft.com/office/drawing/2014/main" id="{BF700158-BF90-6844-A95C-C79A0D81ADF0}"/>
              </a:ext>
            </a:extLst>
          </p:cNvPr>
          <p:cNvSpPr/>
          <p:nvPr/>
        </p:nvSpPr>
        <p:spPr>
          <a:xfrm>
            <a:off x="6096000" y="1341698"/>
            <a:ext cx="5958840" cy="513152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9A1BDB0-5076-4A4E-9216-FEDC38C76565}"/>
              </a:ext>
            </a:extLst>
          </p:cNvPr>
          <p:cNvSpPr>
            <a:spLocks noGrp="1"/>
          </p:cNvSpPr>
          <p:nvPr>
            <p:ph type="body" idx="1"/>
          </p:nvPr>
        </p:nvSpPr>
        <p:spPr>
          <a:xfrm>
            <a:off x="6469380" y="2724762"/>
            <a:ext cx="5372100" cy="3554118"/>
          </a:xfrm>
        </p:spPr>
        <p:txBody>
          <a:bodyPr/>
          <a:lstStyle/>
          <a:p>
            <a:r>
              <a:rPr lang="en-US" sz="2000" dirty="0">
                <a:solidFill>
                  <a:schemeClr val="bg1"/>
                </a:solidFill>
                <a:latin typeface="Franklin Gothic Medium" panose="020B0603020102020204" pitchFamily="34" charset="0"/>
              </a:rPr>
              <a:t>Henderson faced a $12.5 million projected budget shortfall for the fiscal year ending June 30, 2022, long-term debt of $78 million, and depleted financial reserves.</a:t>
            </a:r>
          </a:p>
          <a:p>
            <a:endParaRPr lang="en-US" sz="2000" dirty="0">
              <a:solidFill>
                <a:schemeClr val="bg1"/>
              </a:solidFill>
              <a:latin typeface="Franklin Gothic Medium" panose="020B0603020102020204" pitchFamily="34" charset="0"/>
            </a:endParaRPr>
          </a:p>
          <a:p>
            <a:r>
              <a:rPr lang="en-US" sz="2000" dirty="0">
                <a:solidFill>
                  <a:schemeClr val="bg1"/>
                </a:solidFill>
                <a:effectLst/>
                <a:latin typeface="Franklin Gothic Medium" panose="020B0603020102020204" pitchFamily="34" charset="0"/>
              </a:rPr>
              <a:t>Henderson needed to restore financial integrity for sustainable operations. This included eliminating annual operating deficits, improving cash position, and aligning instructional spending to revenue generated by academic programs.</a:t>
            </a:r>
          </a:p>
          <a:p>
            <a:endParaRPr lang="en-US" sz="2000" dirty="0">
              <a:solidFill>
                <a:schemeClr val="bg1"/>
              </a:solidFill>
              <a:latin typeface="Franklin Gothic Medium" panose="020B0603020102020204" pitchFamily="34" charset="0"/>
            </a:endParaRPr>
          </a:p>
        </p:txBody>
      </p:sp>
      <p:sp>
        <p:nvSpPr>
          <p:cNvPr id="3" name="Title 2">
            <a:extLst>
              <a:ext uri="{FF2B5EF4-FFF2-40B4-BE49-F238E27FC236}">
                <a16:creationId xmlns:a16="http://schemas.microsoft.com/office/drawing/2014/main" id="{310383CA-4980-AD42-BBE4-DADD15E792B9}"/>
              </a:ext>
            </a:extLst>
          </p:cNvPr>
          <p:cNvSpPr>
            <a:spLocks noGrp="1"/>
          </p:cNvSpPr>
          <p:nvPr>
            <p:ph type="title"/>
          </p:nvPr>
        </p:nvSpPr>
        <p:spPr>
          <a:xfrm>
            <a:off x="6515099" y="1569325"/>
            <a:ext cx="5067301" cy="1023159"/>
          </a:xfrm>
        </p:spPr>
        <p:txBody>
          <a:bodyPr/>
          <a:lstStyle/>
          <a:p>
            <a:r>
              <a:rPr lang="en-US" spc="300" dirty="0"/>
              <a:t>REIMAGINING</a:t>
            </a:r>
            <a:br>
              <a:rPr lang="en-US" spc="300" dirty="0"/>
            </a:br>
            <a:r>
              <a:rPr lang="en-US" spc="300" dirty="0"/>
              <a:t>HENDERSON</a:t>
            </a:r>
            <a:endParaRPr lang="en-US" dirty="0"/>
          </a:p>
        </p:txBody>
      </p:sp>
    </p:spTree>
    <p:extLst>
      <p:ext uri="{BB962C8B-B14F-4D97-AF65-F5344CB8AC3E}">
        <p14:creationId xmlns:p14="http://schemas.microsoft.com/office/powerpoint/2010/main" val="125609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FA4C01-185C-9852-B8B4-AFB04DA0A055}"/>
              </a:ext>
            </a:extLst>
          </p:cNvPr>
          <p:cNvSpPr/>
          <p:nvPr/>
        </p:nvSpPr>
        <p:spPr>
          <a:xfrm>
            <a:off x="0" y="391885"/>
            <a:ext cx="5806051" cy="5902618"/>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02EB58-560D-2643-9F24-21BFEFE9400A}"/>
              </a:ext>
            </a:extLst>
          </p:cNvPr>
          <p:cNvSpPr>
            <a:spLocks noGrp="1"/>
          </p:cNvSpPr>
          <p:nvPr>
            <p:ph sz="half" idx="1"/>
          </p:nvPr>
        </p:nvSpPr>
        <p:spPr>
          <a:xfrm>
            <a:off x="6827519" y="2107630"/>
            <a:ext cx="4861560" cy="2658128"/>
          </a:xfrm>
        </p:spPr>
        <p:txBody>
          <a:bodyPr/>
          <a:lstStyle/>
          <a:p>
            <a:r>
              <a:rPr lang="en-US" sz="1800" dirty="0">
                <a:solidFill>
                  <a:schemeClr val="tx1"/>
                </a:solidFill>
                <a:effectLst/>
                <a:latin typeface="Franklin Gothic Medium" panose="020B0603020102020204" pitchFamily="34" charset="0"/>
              </a:rPr>
              <a:t>Henderson implemented a modified cash budget, including expense reductions and position management. Savings included furloughs and administrative salary rollbacks ($1.2 million), position management ($335,160), and academic dean salary and stipend rollbacks ($130,403).</a:t>
            </a:r>
          </a:p>
          <a:p>
            <a:pPr marL="0" marR="0">
              <a:spcBef>
                <a:spcPts val="0"/>
              </a:spcBef>
              <a:spcAft>
                <a:spcPts val="0"/>
              </a:spcAft>
            </a:pPr>
            <a:endParaRPr lang="en-US" sz="1800" kern="10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rPr>
              <a:t>Financial exigency </a:t>
            </a:r>
            <a:r>
              <a:rPr lang="en-US" sz="1800" kern="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rPr>
              <a:t>included an evaluation of academic</a:t>
            </a:r>
            <a:r>
              <a:rPr lang="en-US" sz="1800" kern="10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rPr>
              <a:t> </a:t>
            </a:r>
            <a:r>
              <a:rPr lang="en-US" sz="1800" kern="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rPr>
              <a:t>programs based on metrics such as cost of delivery and net revenue, unit-based cost of instruction, student success rates with a weighted priority for degree completion, and alignment to community-based workforce needs. Approximately 40 percent of programs were eliminated.</a:t>
            </a:r>
            <a:endParaRPr lang="en-US" sz="1800" kern="10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chemeClr val="tx1"/>
                </a:solidFill>
                <a:effectLst/>
                <a:latin typeface="Franklin Gothic Medium" panose="020B0603020102020204" pitchFamily="34" charset="0"/>
                <a:ea typeface="Calibri" panose="020F0502020204030204" pitchFamily="34" charset="0"/>
                <a:cs typeface="Times New Roman" panose="02020603050405020304" pitchFamily="18" charset="0"/>
              </a:rPr>
              <a:t> </a:t>
            </a:r>
          </a:p>
          <a:p>
            <a:endParaRPr lang="en-US" sz="1600" dirty="0">
              <a:solidFill>
                <a:schemeClr val="tx1"/>
              </a:solidFill>
              <a:effectLst/>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BF32319C-A2D2-1E49-9ABF-AB34B7374BE2}"/>
              </a:ext>
            </a:extLst>
          </p:cNvPr>
          <p:cNvSpPr>
            <a:spLocks noGrp="1"/>
          </p:cNvSpPr>
          <p:nvPr>
            <p:ph type="body" idx="11"/>
          </p:nvPr>
        </p:nvSpPr>
        <p:spPr>
          <a:xfrm>
            <a:off x="6827519" y="1323730"/>
            <a:ext cx="5571127" cy="400110"/>
          </a:xfrm>
        </p:spPr>
        <p:txBody>
          <a:bodyPr/>
          <a:lstStyle/>
          <a:p>
            <a:r>
              <a:rPr lang="en-US" dirty="0"/>
              <a:t>MODIFIED CASH BUDGET </a:t>
            </a:r>
            <a:br>
              <a:rPr lang="en-US" dirty="0"/>
            </a:br>
            <a:r>
              <a:rPr lang="en-US" dirty="0"/>
              <a:t>&amp; FINANCIAL EXIGENCY</a:t>
            </a:r>
          </a:p>
        </p:txBody>
      </p:sp>
      <p:sp>
        <p:nvSpPr>
          <p:cNvPr id="11" name="TextBox 10">
            <a:extLst>
              <a:ext uri="{FF2B5EF4-FFF2-40B4-BE49-F238E27FC236}">
                <a16:creationId xmlns:a16="http://schemas.microsoft.com/office/drawing/2014/main" id="{80DA90F5-2B2C-59F8-B998-B3427D689FDC}"/>
              </a:ext>
            </a:extLst>
          </p:cNvPr>
          <p:cNvSpPr txBox="1"/>
          <p:nvPr/>
        </p:nvSpPr>
        <p:spPr>
          <a:xfrm>
            <a:off x="441571" y="563497"/>
            <a:ext cx="5120640"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BASED ON FY22 AUDITED FINANCIAL STATEMENTS, HENDERSON MADE SIGNIFICANT PROGRESS IN RESTORING SUSTAINABLE OPERATIONS:</a:t>
            </a:r>
          </a:p>
        </p:txBody>
      </p:sp>
      <p:sp>
        <p:nvSpPr>
          <p:cNvPr id="13" name="TextBox 12">
            <a:extLst>
              <a:ext uri="{FF2B5EF4-FFF2-40B4-BE49-F238E27FC236}">
                <a16:creationId xmlns:a16="http://schemas.microsoft.com/office/drawing/2014/main" id="{496E8411-57DC-406A-338B-3CCD92E34216}"/>
              </a:ext>
            </a:extLst>
          </p:cNvPr>
          <p:cNvSpPr txBox="1"/>
          <p:nvPr/>
        </p:nvSpPr>
        <p:spPr>
          <a:xfrm>
            <a:off x="289171" y="1620744"/>
            <a:ext cx="4959723" cy="443198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Franklin Gothic Medium Cond" panose="020B0606030402020204" pitchFamily="34" charset="0"/>
                <a:ea typeface="Arial" panose="020B0604020202020204" pitchFamily="34" charset="0"/>
                <a:cs typeface="Noto Sans Symbols"/>
              </a:rPr>
              <a:t>Accounts payable decreased from $6,926,687 to $1,383,746 for an improvement of $5,542,941, or 80 percent in operational savings. </a:t>
            </a:r>
            <a:br>
              <a:rPr kumimoji="0" lang="en-US" sz="1800" b="0" i="0" u="none" strike="noStrike" kern="1200" cap="none" spc="0" normalizeH="0" baseline="0" noProof="0" dirty="0">
                <a:ln>
                  <a:noFill/>
                </a:ln>
                <a:solidFill>
                  <a:prstClr val="white"/>
                </a:solidFill>
                <a:effectLst/>
                <a:uLnTx/>
                <a:uFillTx/>
                <a:latin typeface="Franklin Gothic Medium Cond" panose="020B0606030402020204" pitchFamily="34" charset="0"/>
                <a:ea typeface="Arial" panose="020B0604020202020204" pitchFamily="34" charset="0"/>
                <a:cs typeface="Noto Sans Symbols"/>
              </a:rPr>
            </a:br>
            <a:endParaRPr kumimoji="0" lang="en-US" sz="2800" b="0" i="0" u="none" strike="noStrike" kern="1200" cap="none" spc="0" normalizeH="0" baseline="0" noProof="0" dirty="0">
              <a:ln>
                <a:noFill/>
              </a:ln>
              <a:solidFill>
                <a:prstClr val="white"/>
              </a:solidFill>
              <a:effectLst/>
              <a:uLnTx/>
              <a:uFillTx/>
              <a:latin typeface="Franklin Gothic Medium Cond" panose="020B0606030402020204" pitchFamily="34" charset="0"/>
              <a:ea typeface="Noto Sans Symbols"/>
              <a:cs typeface="Noto Sans Symbol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Franklin Gothic Medium Cond" panose="020B0606030402020204" pitchFamily="34" charset="0"/>
                <a:ea typeface="Arial" panose="020B0604020202020204" pitchFamily="34" charset="0"/>
                <a:cs typeface="Noto Sans Symbols"/>
              </a:rPr>
              <a:t>Payroll decreased from $30,768,950 to $23,498,322, for a reduction of $7,270,628, or 23.4 percent, with most savings occurring between January and June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Franklin Gothic Medium Cond" panose="020B0606030402020204" pitchFamily="34" charset="0"/>
              <a:ea typeface="Noto Sans Symbols"/>
              <a:cs typeface="Noto Sans Symbol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Franklin Gothic Medium Cond" panose="020B0606030402020204" pitchFamily="34" charset="0"/>
                <a:ea typeface="Arial" panose="020B0604020202020204" pitchFamily="34" charset="0"/>
                <a:cs typeface="Noto Sans Symbols"/>
              </a:rPr>
              <a:t>Henderson’s overall net position improved from $21,013,662 in FY21 to $31,946,526 in FY22.</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Cond" panose="020B0606030402020204" pitchFamily="34" charset="0"/>
              <a:ea typeface="Noto Sans Symbols"/>
              <a:cs typeface="Noto Sans Symbol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Franklin Gothic Medium Cond" panose="020B0606030402020204" pitchFamily="34" charset="0"/>
                <a:ea typeface="Arial" panose="020B0604020202020204" pitchFamily="34" charset="0"/>
                <a:cs typeface="Noto Sans Symbols"/>
              </a:rPr>
              <a:t>Henderson improved from 7 days of cash on hand in 2019 to 50 days of cash on hand in 2022.</a:t>
            </a:r>
            <a:endParaRPr kumimoji="0" lang="en-US" sz="2800" b="0" i="0" u="none" strike="noStrike" kern="1200" cap="none" spc="0" normalizeH="0" baseline="0" noProof="0" dirty="0">
              <a:ln>
                <a:noFill/>
              </a:ln>
              <a:solidFill>
                <a:prstClr val="white"/>
              </a:solidFill>
              <a:effectLst/>
              <a:uLnTx/>
              <a:uFillTx/>
              <a:latin typeface="Franklin Gothic Medium Cond" panose="020B0606030402020204" pitchFamily="34" charset="0"/>
              <a:ea typeface="Noto Sans Symbols"/>
              <a:cs typeface="Noto Sans Symbols"/>
            </a:endParaRPr>
          </a:p>
        </p:txBody>
      </p:sp>
    </p:spTree>
    <p:extLst>
      <p:ext uri="{BB962C8B-B14F-4D97-AF65-F5344CB8AC3E}">
        <p14:creationId xmlns:p14="http://schemas.microsoft.com/office/powerpoint/2010/main" val="141061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1B5196-82E7-A34A-93B1-D40EE4E9F9A4}"/>
              </a:ext>
            </a:extLst>
          </p:cNvPr>
          <p:cNvSpPr>
            <a:spLocks noGrp="1"/>
          </p:cNvSpPr>
          <p:nvPr>
            <p:ph sz="half" idx="1"/>
          </p:nvPr>
        </p:nvSpPr>
        <p:spPr>
          <a:xfrm>
            <a:off x="650149" y="1248059"/>
            <a:ext cx="10761436" cy="830997"/>
          </a:xfrm>
        </p:spPr>
        <p:txBody>
          <a:bodyPr/>
          <a:lstStyle/>
          <a:p>
            <a:r>
              <a:rPr lang="en-US" sz="1600" dirty="0">
                <a:solidFill>
                  <a:schemeClr val="tx1"/>
                </a:solidFill>
                <a:effectLst/>
                <a:latin typeface="Franklin Gothic Medium" panose="020B0603020102020204" pitchFamily="34" charset="0"/>
              </a:rPr>
              <a:t>With the continued support of the ASU System and State of Arkansas, Henderson will build seamless pathways from school to work while preparing students with degrees and credentials for high-demand careers. Our learning community</a:t>
            </a:r>
            <a:r>
              <a:rPr lang="en-US" sz="1600" dirty="0">
                <a:solidFill>
                  <a:schemeClr val="tx1"/>
                </a:solidFill>
                <a:latin typeface="Franklin Gothic Medium" panose="020B0603020102020204" pitchFamily="34" charset="0"/>
              </a:rPr>
              <a:t> </a:t>
            </a:r>
            <a:r>
              <a:rPr lang="en-US" sz="1600" dirty="0">
                <a:solidFill>
                  <a:schemeClr val="tx1"/>
                </a:solidFill>
                <a:effectLst/>
                <a:latin typeface="Franklin Gothic Medium" panose="020B0603020102020204" pitchFamily="34" charset="0"/>
              </a:rPr>
              <a:t>model focuses on removing barriers to degree completion while creating a university with a Students First focus.</a:t>
            </a:r>
          </a:p>
        </p:txBody>
      </p:sp>
      <p:sp>
        <p:nvSpPr>
          <p:cNvPr id="4" name="Text Placeholder 3">
            <a:extLst>
              <a:ext uri="{FF2B5EF4-FFF2-40B4-BE49-F238E27FC236}">
                <a16:creationId xmlns:a16="http://schemas.microsoft.com/office/drawing/2014/main" id="{47B967E3-447E-4B47-ABA1-080E011C286B}"/>
              </a:ext>
            </a:extLst>
          </p:cNvPr>
          <p:cNvSpPr>
            <a:spLocks noGrp="1"/>
          </p:cNvSpPr>
          <p:nvPr>
            <p:ph type="body" idx="11"/>
          </p:nvPr>
        </p:nvSpPr>
        <p:spPr>
          <a:xfrm>
            <a:off x="650149" y="566663"/>
            <a:ext cx="5571127" cy="400110"/>
          </a:xfrm>
        </p:spPr>
        <p:txBody>
          <a:bodyPr/>
          <a:lstStyle/>
          <a:p>
            <a:r>
              <a:rPr lang="en-US" dirty="0"/>
              <a:t>REDDIE FOR WHAT’S NEXT </a:t>
            </a:r>
          </a:p>
        </p:txBody>
      </p:sp>
      <p:sp>
        <p:nvSpPr>
          <p:cNvPr id="5" name="TextBox 4">
            <a:extLst>
              <a:ext uri="{FF2B5EF4-FFF2-40B4-BE49-F238E27FC236}">
                <a16:creationId xmlns:a16="http://schemas.microsoft.com/office/drawing/2014/main" id="{951F0C78-587E-4595-5E50-0067AB3F57FD}"/>
              </a:ext>
            </a:extLst>
          </p:cNvPr>
          <p:cNvSpPr txBox="1"/>
          <p:nvPr/>
        </p:nvSpPr>
        <p:spPr>
          <a:xfrm>
            <a:off x="6409383" y="2095594"/>
            <a:ext cx="5002202"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Navigate early intervention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Intrusive advising and tutoring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Case management and CARES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Less time to degrees through experiential learning opportunities and job placements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A person standing in front of a small plane&#10;&#10;Description automatically generated with medium confidence">
            <a:extLst>
              <a:ext uri="{FF2B5EF4-FFF2-40B4-BE49-F238E27FC236}">
                <a16:creationId xmlns:a16="http://schemas.microsoft.com/office/drawing/2014/main" id="{51766908-3DEC-4F09-D43F-B69FFFE644B3}"/>
              </a:ext>
            </a:extLst>
          </p:cNvPr>
          <p:cNvPicPr>
            <a:picLocks noChangeAspect="1"/>
          </p:cNvPicPr>
          <p:nvPr/>
        </p:nvPicPr>
        <p:blipFill rotWithShape="1">
          <a:blip r:embed="rId2"/>
          <a:srcRect t="14322" r="15750"/>
          <a:stretch/>
        </p:blipFill>
        <p:spPr>
          <a:xfrm>
            <a:off x="303143" y="3606800"/>
            <a:ext cx="4422192" cy="2998096"/>
          </a:xfrm>
          <a:prstGeom prst="rect">
            <a:avLst/>
          </a:prstGeom>
        </p:spPr>
      </p:pic>
      <p:pic>
        <p:nvPicPr>
          <p:cNvPr id="12" name="Picture 11" descr="A picture containing text, person, indoor, wall&#10;&#10;Description automatically generated">
            <a:extLst>
              <a:ext uri="{FF2B5EF4-FFF2-40B4-BE49-F238E27FC236}">
                <a16:creationId xmlns:a16="http://schemas.microsoft.com/office/drawing/2014/main" id="{83628B3C-2B8A-ABD3-A941-A66E9948952B}"/>
              </a:ext>
            </a:extLst>
          </p:cNvPr>
          <p:cNvPicPr>
            <a:picLocks noChangeAspect="1"/>
          </p:cNvPicPr>
          <p:nvPr/>
        </p:nvPicPr>
        <p:blipFill rotWithShape="1">
          <a:blip r:embed="rId3"/>
          <a:srcRect l="17072" t="4885" r="2809"/>
          <a:stretch/>
        </p:blipFill>
        <p:spPr>
          <a:xfrm>
            <a:off x="8085482" y="3594702"/>
            <a:ext cx="3803375" cy="3010194"/>
          </a:xfrm>
          <a:prstGeom prst="rect">
            <a:avLst/>
          </a:prstGeom>
        </p:spPr>
      </p:pic>
      <p:pic>
        <p:nvPicPr>
          <p:cNvPr id="14" name="Picture 13" descr="A person holding a book&#10;&#10;Description automatically generated with medium confidence">
            <a:extLst>
              <a:ext uri="{FF2B5EF4-FFF2-40B4-BE49-F238E27FC236}">
                <a16:creationId xmlns:a16="http://schemas.microsoft.com/office/drawing/2014/main" id="{023F82D0-4B7E-1D86-BD61-85DA428A9E2A}"/>
              </a:ext>
            </a:extLst>
          </p:cNvPr>
          <p:cNvPicPr>
            <a:picLocks noChangeAspect="1"/>
          </p:cNvPicPr>
          <p:nvPr/>
        </p:nvPicPr>
        <p:blipFill rotWithShape="1">
          <a:blip r:embed="rId4"/>
          <a:srcRect l="18480" t="4388" r="28679" b="15879"/>
          <a:stretch/>
        </p:blipFill>
        <p:spPr>
          <a:xfrm>
            <a:off x="4799050" y="3606800"/>
            <a:ext cx="3212717" cy="3010194"/>
          </a:xfrm>
          <a:prstGeom prst="rect">
            <a:avLst/>
          </a:prstGeom>
        </p:spPr>
      </p:pic>
      <p:sp>
        <p:nvSpPr>
          <p:cNvPr id="16" name="TextBox 15">
            <a:extLst>
              <a:ext uri="{FF2B5EF4-FFF2-40B4-BE49-F238E27FC236}">
                <a16:creationId xmlns:a16="http://schemas.microsoft.com/office/drawing/2014/main" id="{6BC7F380-BF78-F054-932A-F67491EFF320}"/>
              </a:ext>
            </a:extLst>
          </p:cNvPr>
          <p:cNvSpPr txBox="1"/>
          <p:nvPr/>
        </p:nvSpPr>
        <p:spPr>
          <a:xfrm>
            <a:off x="619840" y="2092167"/>
            <a:ext cx="5727996"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Open the door of opportunity and access for all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Commitment to student completion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Degrees that matter and meet community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Associate plus bachelor’s degree in four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Lower tuition cost through instructional reallocation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077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295400"/>
          </a:xfrm>
        </p:spPr>
        <p:txBody>
          <a:bodyPr>
            <a:noAutofit/>
          </a:bodyPr>
          <a:lstStyle/>
          <a:p>
            <a:br>
              <a:rPr lang="en-US" sz="3600" dirty="0"/>
            </a:br>
            <a:r>
              <a:rPr lang="en-US" sz="3600" dirty="0"/>
              <a:t>Approval of  Minutes</a:t>
            </a:r>
            <a:br>
              <a:rPr lang="en-US" sz="2800" dirty="0"/>
            </a:br>
            <a:r>
              <a:rPr lang="en-US" sz="3600" dirty="0"/>
              <a:t>					</a:t>
            </a:r>
          </a:p>
        </p:txBody>
      </p:sp>
      <p:sp>
        <p:nvSpPr>
          <p:cNvPr id="3" name="Content Placeholder 2"/>
          <p:cNvSpPr>
            <a:spLocks noGrp="1"/>
          </p:cNvSpPr>
          <p:nvPr>
            <p:ph sz="half" idx="10"/>
          </p:nvPr>
        </p:nvSpPr>
        <p:spPr>
          <a:xfrm>
            <a:off x="2653553" y="1371600"/>
            <a:ext cx="8001000" cy="4572000"/>
          </a:xfrm>
        </p:spPr>
        <p:txBody>
          <a:bodyPr/>
          <a:lstStyle/>
          <a:p>
            <a:pPr marL="0" indent="0">
              <a:buNone/>
            </a:pPr>
            <a:endParaRPr lang="en-US" sz="2300" dirty="0"/>
          </a:p>
          <a:p>
            <a:pPr marL="0" indent="0">
              <a:buNone/>
            </a:pPr>
            <a:endParaRPr lang="en-US" sz="2300" dirty="0"/>
          </a:p>
        </p:txBody>
      </p:sp>
      <p:sp>
        <p:nvSpPr>
          <p:cNvPr id="5" name="Rectangle 4"/>
          <p:cNvSpPr/>
          <p:nvPr/>
        </p:nvSpPr>
        <p:spPr>
          <a:xfrm>
            <a:off x="2456042" y="1938528"/>
            <a:ext cx="8686800" cy="3816429"/>
          </a:xfrm>
          <a:prstGeom prst="rect">
            <a:avLst/>
          </a:prstGeom>
        </p:spPr>
        <p:txBody>
          <a:bodyPr wrap="square">
            <a:spAutoFit/>
          </a:bodyPr>
          <a:lstStyle/>
          <a:p>
            <a:pPr>
              <a:defRPr/>
            </a:pPr>
            <a:endParaRPr lang="en-US" dirty="0">
              <a:solidFill>
                <a:prstClr val="black"/>
              </a:solidFill>
              <a:latin typeface="Georgia"/>
            </a:endParaRPr>
          </a:p>
          <a:p>
            <a:pPr algn="ctr">
              <a:defRPr/>
            </a:pPr>
            <a:endParaRPr lang="en-US" sz="4400" dirty="0">
              <a:solidFill>
                <a:prstClr val="black"/>
              </a:solidFill>
              <a:latin typeface="Times New Roman" panose="02020603050405020304" pitchFamily="18" charset="0"/>
              <a:cs typeface="Times New Roman" panose="02020603050405020304" pitchFamily="18" charset="0"/>
            </a:endParaRPr>
          </a:p>
          <a:p>
            <a:pPr marL="571500" indent="-571500">
              <a:lnSpc>
                <a:spcPct val="150000"/>
              </a:lnSpc>
              <a:buFont typeface="Arial" panose="020B0604020202020204" pitchFamily="34" charset="0"/>
              <a:buChar char="•"/>
              <a:defRPr/>
            </a:pPr>
            <a:r>
              <a:rPr lang="en-US" sz="4400" dirty="0">
                <a:solidFill>
                  <a:prstClr val="black"/>
                </a:solidFill>
                <a:latin typeface="Times New Roman" panose="02020603050405020304" pitchFamily="18" charset="0"/>
                <a:cs typeface="Times New Roman" panose="02020603050405020304" pitchFamily="18" charset="0"/>
              </a:rPr>
              <a:t>January 27 Regular Meeting</a:t>
            </a:r>
          </a:p>
          <a:p>
            <a:pPr marL="571500" indent="-571500">
              <a:lnSpc>
                <a:spcPct val="150000"/>
              </a:lnSpc>
              <a:buFont typeface="Arial" panose="020B0604020202020204" pitchFamily="34" charset="0"/>
              <a:buChar char="•"/>
              <a:defRPr/>
            </a:pPr>
            <a:r>
              <a:rPr lang="en-US" sz="4400" dirty="0">
                <a:solidFill>
                  <a:prstClr val="black"/>
                </a:solidFill>
                <a:latin typeface="Times New Roman" panose="02020603050405020304" pitchFamily="18" charset="0"/>
                <a:cs typeface="Times New Roman" panose="02020603050405020304" pitchFamily="18" charset="0"/>
              </a:rPr>
              <a:t>February 16 Special Meeting</a:t>
            </a:r>
          </a:p>
          <a:p>
            <a:pPr>
              <a:defRPr/>
            </a:pPr>
            <a:endParaRPr lang="en-US" sz="2400" dirty="0">
              <a:solidFill>
                <a:prstClr val="black"/>
              </a:solidFill>
              <a:latin typeface="Times New Roman" panose="02020603050405020304" pitchFamily="18" charset="0"/>
              <a:cs typeface="Times New Roman" panose="02020603050405020304" pitchFamily="18" charset="0"/>
            </a:endParaRPr>
          </a:p>
          <a:p>
            <a:pPr>
              <a:defRPr/>
            </a:pP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290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679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imes New Roman"/>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831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imes New Roman"/>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984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imes New Roma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5" y="3381375"/>
            <a:ext cx="95250" cy="95250"/>
          </a:xfrm>
          <a:prstGeom prst="rect">
            <a:avLst/>
          </a:prstGeom>
        </p:spPr>
      </p:pic>
      <p:sp>
        <p:nvSpPr>
          <p:cNvPr id="11" name="AutoShape 2"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imes New Roman"/>
            </a:endParaRPr>
          </a:p>
        </p:txBody>
      </p:sp>
      <p:sp>
        <p:nvSpPr>
          <p:cNvPr id="13" name="AutoShape 4" descr="data:image/jpeg;base64,/9j/4AAQSkZJRgABAQAAAQABAAD/2wCEAAkGBxQTEhUUExQWFhUXFRgaGBYYFxsbGBYaIxccGhgaIBoYHykmGBwlHR0fIT0hJiouLi4yGCszODQtOCgtLisBCgoKDg0OGxAQFy8gHx83NC83LDQsLi8sLC8sNywsOCw3LDQsLDcsLDcsLCw1LCwsLCstLCssLCwyLCwsLCwsN//AABEIAFAA4AMBIgACEQEDEQH/xAAcAAEAAgMBAQEAAAAAAAAAAAAABQYBBAcDAgj/xABDEAACAQMCAwQHAwkGBwEAAAABAgMABBESIQUTMQZBUWEHFiJTgZTSI3GRCBQyQlJykqGyMzVDYnTBJWNzgpOz8BX/xAAYAQEBAQEBAAAAAAAAAAAAAAAAAQIDBP/EACERAQACAgICAgMAAAAAAAAAAAABEQJRAxIhMTNBBCIy/9oADAMBAAIRAxEAPwDuNKUoFKUoFKUoFKUoGaxmviVcggEjIIyOo864l6Tfz7hnIMfEbiQS6wdekEFdP7I6HP8AKpM03hh3mrdwzWa5T6I1uryMXc19O2iZl5J06HAUdTjPf/Kuq0ibTPHrNGaZqhekThVykNxdwX08Rjj1CFdPL2692Rmtn0a2U35vHczXc05nhU8t9OhCTnbAznupfk6/r2tdM1nNQHEeNSc821tGskqx8yQu5WOMEkRglQSWcg4GNgpJ7s/PaDjrWlhJczIqSLHnQG1DmEYChsDUNXfiqlSsOaVwj0IcUaXiEpuJJJJTCSjO5OPaGvAJ8MfhXdhUiba5MOmVSzSlKrBSlKBSlKBSlKBSlKBSlKBSlKBSlKBSlKBXIPyhx9jaH/mSf0rXX65B+UOfsLT/AKsn9IrOXp14PkhKegP+7n/1D/0rXSq5r6A/7uf/AFL/ANK10qrj6Tl/uVe7czA2ksPWS4VookHV3KnAHkBuT3AZqG7NcUkslteH3UIVzCVhkSQOkrIMsu6jQ2D5ivfXzOO6W6QWOU++STDn78KBXz2nhM3FOGxL/g864kP7K6RGn3ZYn+GiR6pr9grqSW74hK0LAPcBCxZSEEcYATbc7sxyNt6x2yiF9f2vDzvCga4uR4j9GJD95JPwrY9GUoWxknY4ElzdSk92nmsc/dgVCej3tHalrq9uLiKOW6m9lGcBkhTKxqR3Z3NLarzMx9OV8GuG4XxVdf8AgTlHPihOkn+Eg1+pFNfnL0ytbyXizW8scolj9vQwOGXbfHiCPwrsXow41+dcOgcnLoOW/wC8u38xg/Gs4+JmHX8iO2OOa20rArNbeUpSlApSlApSlApSlApSlApSlApSlApSlArkf5Q0JNtasOgmYH7ymR/Sa65UJ2v7PpfWslu5xq3VsZKMN1b4GpMXDfHl1yiVE/J8vAbOePvS4zjyZBg/ip/Cuq1+deF2PE+BXJl/N2ljI0voBaOReo9pQShHiRXQLX0wQuMLZXjP+wkYb+YP+1SJqKdOTjmZ7Y+YlJekqJLeF+Io7RXMMZVHXHt6iMRspBDDPxrd4fGLOwkupt52t+ZPI36TMEJA8gCcBRsM1DW3Crvic8Ut9ELa1hbXHa6tTyv+q0h7gPDzqxz9m4UaSbEsuWMvJMjMhkG4KoxxnbYdM1YYnxERai9oBJacFs+Hrtc3QSHT3jVgyE+Q1AfGrradg+Hoir+awsVUDUUBLYGMnzNc/wCJ3l7PxW3vG4bc8mBSEjIXXkg5brjOcfhXVOBcSa4i1vBJAdRHLlxq27/ZJGKR7XO4iFE9J/Yi2HD5Xt4I45IsSZRQCVH6Q28qrHoA4zonntWO0qiRB/nXZvxUj+GutdqeIGKHAtpbkSZRkiC5ClTknURt3fGuAcB7M8TtLmOeKzmJjfIBA9odCpIPeu1Zy927cU9+OcZl+mVrNRXZ7ij3EZeS3ltyGI0S41HYHI0npvj4VKA1t5GaUpQKUpQKUpQKUpQRfEuNpBLBE4ctOxVCq5GoDUQTnb2QT8K1uNdp47bmcxJMRxiRmVMqEzgnOd8HuqP7ZELc8MdjhVvGBY9AWt5VXJ7stgfecU7STjXcYYfZ20YY5HskykgH4DOKCam4ygWJ1DSJMQEaMahuMqTvsD41G2/bOFzGAko5k7wKTHgc1c6lJztjSfv0molojZXUVtgm2uLgPbkDaGQankhPgpGXXwww8K07eyabh17ysGWO+uZYt/8AEjnLqMjxxj40Fo4z2qitmcSJLhFRmZU1KAxKr0O+SCMeVfF92tjhjkklhuI0jAZiYj0JxkYO+D3edVntJdC44Rc3YyouOWykgZWMMoTr8W/7q2vSBEU4ffarkylokIRtA5YVsFgEA2OR+FBYYu1EBEudSPEUDxOhEgL7R4X9bUdgRsT91Yl7TKhiEkMyNLLylBT9fGoZIJABGTn/ACmq3b2CXE97FdSaLstCFdMJ9mrM9rJErE5OrVnOfaXwxXldXk5lgguWSRoOIwqJkGkSBoZGGV/VkHeAe8HvoLEe2UWrTybnVoMgHJbJjBxqx1xnu679K9Ye1cLRTShZcQSCORTGdYbAONHU/pD8a8pT/wAXT/Qv/wC9aj7y1C8YjAOFnt2lkTuaSF1ETffiQ5/dHhQWW/4msWjUCXfZI1GXYgZOB5d56CoyXthbokjPzFMTKskZjPMQtshKjOVY7BhkVr3koTi8Jk2ElnIkRPTWJVZ1H+Yrg479PlVd9IShprhk20WkKSMO5mulaIb7EgBmx4HzoL5Y8TEjsgSVCoB9uNlBBONmOxPlWbfiscks0Kkl4AhcAdNQJUDxOAa84o2gEss05kQLq9pVUIFBLY04zn/aqlwUzQ38EsyRoL2FkYq5JMqnmxhsge1oZwAM/omgsPDe1tvMyqhcGQOY9UbLzNJw4UsNyPDrX3D2ngaGOZeYUlk5afZtqL5xjT1AyDv3YPhVK7Jt9tZLORytd01sVGBzxI6sjknduWxKgYz7XhWex1+bZopLpkNvIs6wONhA6yOzoxJ3aRRnVt/Z4oOgQ8VjeaaFTmSFUZwB0DhiuPEnSa1rbtLBJatdIzNEobVhTrUqcMCnUMPCqzwdpYr63nmREW8ikQlWJLPnnQhsqMHQXGAT0rQ4pGbS1a7jGYZ4SlyqjOlvaEc/XuzpbxBB/VoLz/8AtrzBGEkb2grMEJRGIyAx7jjr4ZrYj4nGZ2twftUjWRl8FYkL/NTVav1ks5hcQSq8E9xGk0DY9l2YRtJG4PskdWQj9UnbetK3mlW8trtlQRXBmi1hsllfD25YEAKAI8dTvJQWyw42kz6UWQqQxWTQeW2Dg4b/AOz3dKxdcbRJOWFkdgVD6ELBNX6OojpmoHg0UllPDbJKJrSZZDCDjmQaQHwGG0sWGxnYjbrmnaBJbWSS+tpVZCyC4tmGQ5BCZRgcpLgj2SCGwOlBLRdqrdoROC/LMpjyY2BVwSrBl6qAQck+FfLdqohu0c4GnUDyXIZMZ17A4H34NQrcNjbiF5DI32DwLMUOwEkgaF2z3eyg+JJrNtLcQi5sp5BOq2bSRTadMgXDJokA2LbbMMZwdqCX9cbfSr4m0sYwp5L+1rGY8bb5r1PaeENGriWMyS8pdcTqC+nUFyRjcZ36d1V/iSk8O4aFbSeZY4bAOP0e49a9u1HBHmiWB5+ZK0rNG+FUxOIi0Ow22Zc0FnvOLRxSxQsftJtXLUAknSAWO3QDI3863ga5xw3iH53c8Pu2QqXaWMAjBXTD9qP/ACZ/gFdHFB4XtokqNHKiujDDKwBUjzB61rRcEt1iMIgjEROTHpGk+ZHf8a+OOcEjulVZGlUK2QYpXjOcY3KEZHlUN6g2/vrz5yf6qLFLRyRgDAwMY26Y6Y8K8bLh8UWeVGkeo5bSoGT4nHU1XfUG399e/OT/AFVn1Bt/fXnzk31UWo2sE/DYnjETxI0YxhCoKjHTbptWqvZu0AYC2hwwAYctfaAOQDtvvUR6gW/vr35yf6qeoFv769+cn+qhUbTV5wG2lCiSCJ9A0rqQEqPAHuG1DwC20InIi0IxZF0DCt3sPA+dQvqBb++vfnJ/qp6gW/vr35yf6qhUbWBuFwmUTGJOaOkmka/xr6k4dE0iymNDIowrlRqUeAPdVd9QLf31785P9VPUG399efOT/VVKjaxcR4dFOmiaNZEyDpYZAIOQR4EeNeD8CtzFyWgjMWdWgqCpPiQep8zUL6hW/vr35yb6qeoNv769+cm+qoVG1jmsY3jMTIrRldJQjKkeGPCvCfg0DiMPCjCL+zBUHR+74dKg/UK399efOTfVT1Bt/fXnzk31UKjaaXgNsI+VyI+Xq16NA0hv2sePnWBwG25Rh5EfKJyY9A0E+Onpmob1Dt/fXnzk31Vj1Ct/fXnzk31UsrHadl4NAyxq0KERf2YKjCfu+Fettw2KOPlJGix7+wFGnfrtVd9Q7f31585N9VZPYK399efOTfVQrHaYPZ625jSciPW+dTaRk5Gk/EjbNfb8EtzGkRhjMcZyiFRpQ9xA7qg/UG399efNzfVWfUG399efOTfVSyo2muG8Dt7ckwwpGSMEqMbZzgeAzvgbVhuA25m55hTm5B143yBgHzYDv61C+oNv768+cn+qnqDb++vPnJvqoVG07NwaB3Z2hRndCjsVGWQ9VJ7x5V523Z+2jjeJYUCSfprjZ8DABz1AG2KhvUG399efOTfVT1Bt/fXnzk31UKjaZl7P2zRrE0EZjQ5RCo0qfEDur4tuzVpGQUt4lKvrBCAEPp06s+OnbPhUV6g2/vrz5yb6qx6hW/vrz5ub6qFRtPTcIgZo3aJC0ZJQ6RlCTkkeGTW8KrNn2KgjkWRZbolCCA11Myk+alsEeVWYVUmv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Times New Roman"/>
            </a:endParaRPr>
          </a:p>
        </p:txBody>
      </p:sp>
      <p:sp>
        <p:nvSpPr>
          <p:cNvPr id="15" name="Rectangle 14"/>
          <p:cNvSpPr/>
          <p:nvPr/>
        </p:nvSpPr>
        <p:spPr>
          <a:xfrm>
            <a:off x="7711736" y="5104660"/>
            <a:ext cx="2956264" cy="1753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imes New Roman"/>
            </a:endParaRPr>
          </a:p>
        </p:txBody>
      </p:sp>
      <p:sp>
        <p:nvSpPr>
          <p:cNvPr id="18" name="Subtitle 2"/>
          <p:cNvSpPr txBox="1">
            <a:spLocks/>
          </p:cNvSpPr>
          <p:nvPr/>
        </p:nvSpPr>
        <p:spPr>
          <a:xfrm>
            <a:off x="1905000" y="1752600"/>
            <a:ext cx="8001000" cy="1447800"/>
          </a:xfrm>
          <a:prstGeom prst="rect">
            <a:avLst/>
          </a:prstGeom>
        </p:spPr>
        <p:txBody>
          <a:bodyPr vert="horz" lIns="91440" tIns="45720" rIns="91440" bIns="45720" rtlCol="0" anchor="b">
            <a:normAutofit fontScale="32500" lnSpcReduction="20000"/>
          </a:bodyPr>
          <a:lstStyle>
            <a:lvl1pPr marL="0" indent="0" algn="l" defTabSz="914400" rtl="0" eaLnBrk="1" latinLnBrk="0" hangingPunct="1">
              <a:spcBef>
                <a:spcPct val="20000"/>
              </a:spcBef>
              <a:buFont typeface="Arial" pitchFamily="34" charset="0"/>
              <a:buNone/>
              <a:defRPr sz="2400" kern="1200" baseline="0">
                <a:solidFill>
                  <a:schemeClr val="accent2"/>
                </a:solidFill>
                <a:latin typeface="Times New Roman" pitchFamily="18" charset="0"/>
                <a:ea typeface="+mn-ea"/>
                <a:cs typeface="Times New Roman" pitchFamily="18" charset="0"/>
              </a:defRPr>
            </a:lvl1pPr>
            <a:lvl2pPr marL="457200" indent="0" algn="l" defTabSz="914400" rtl="0" eaLnBrk="1" latinLnBrk="0" hangingPunct="1">
              <a:spcBef>
                <a:spcPct val="20000"/>
              </a:spcBef>
              <a:buFont typeface="Arial" pitchFamily="34" charset="0"/>
              <a:buNone/>
              <a:defRPr sz="1800" kern="1200" baseline="0">
                <a:solidFill>
                  <a:schemeClr val="tx1">
                    <a:tint val="75000"/>
                  </a:schemeClr>
                </a:solidFill>
                <a:latin typeface="Times New Roman" pitchFamily="18" charset="0"/>
                <a:ea typeface="+mn-ea"/>
                <a:cs typeface="Times New Roman" pitchFamily="18" charset="0"/>
              </a:defRPr>
            </a:lvl2pPr>
            <a:lvl3pPr marL="914400" indent="0" algn="l" defTabSz="914400" rtl="0" eaLnBrk="1" latinLnBrk="0" hangingPunct="1">
              <a:spcBef>
                <a:spcPct val="20000"/>
              </a:spcBef>
              <a:buFont typeface="Arial" pitchFamily="34" charset="0"/>
              <a:buNone/>
              <a:defRPr sz="1600" kern="1200" baseline="0">
                <a:solidFill>
                  <a:schemeClr val="tx1">
                    <a:tint val="75000"/>
                  </a:schemeClr>
                </a:solidFill>
                <a:latin typeface="Calibri" pitchFamily="34" charset="0"/>
                <a:ea typeface="+mn-ea"/>
                <a:cs typeface="Calibri" pitchFamily="34" charset="0"/>
              </a:defRPr>
            </a:lvl3pPr>
            <a:lvl4pPr marL="1371600" indent="0" algn="l" defTabSz="914400" rtl="0" eaLnBrk="1" latinLnBrk="0" hangingPunct="1">
              <a:spcBef>
                <a:spcPct val="20000"/>
              </a:spcBef>
              <a:buFont typeface="Arial" pitchFamily="34" charset="0"/>
              <a:buNone/>
              <a:defRPr sz="1400" kern="1200" baseline="0">
                <a:solidFill>
                  <a:schemeClr val="tx1">
                    <a:tint val="75000"/>
                  </a:schemeClr>
                </a:solidFill>
                <a:latin typeface="Calibri" pitchFamily="34" charset="0"/>
                <a:ea typeface="+mn-ea"/>
                <a:cs typeface="Calibri" pitchFamily="34" charset="0"/>
              </a:defRPr>
            </a:lvl4pPr>
            <a:lvl5pPr marL="1828800" indent="0" algn="l" defTabSz="914400" rtl="0" eaLnBrk="1" latinLnBrk="0" hangingPunct="1">
              <a:spcBef>
                <a:spcPct val="20000"/>
              </a:spcBef>
              <a:buFont typeface="Arial" pitchFamily="34" charset="0"/>
              <a:buNone/>
              <a:defRPr sz="1400" kern="1200" baseline="0">
                <a:solidFill>
                  <a:schemeClr val="tx1">
                    <a:tint val="75000"/>
                  </a:schemeClr>
                </a:solidFill>
                <a:latin typeface="Calibri" pitchFamily="34" charset="0"/>
                <a:ea typeface="+mn-ea"/>
                <a:cs typeface="Calibri"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endParaRPr lang="en-US" dirty="0">
              <a:solidFill>
                <a:srgbClr val="C0504D"/>
              </a:solidFill>
            </a:endParaRPr>
          </a:p>
          <a:p>
            <a:pPr>
              <a:defRPr/>
            </a:pPr>
            <a:endParaRPr lang="en-US" dirty="0">
              <a:solidFill>
                <a:srgbClr val="C0504D"/>
              </a:solidFill>
            </a:endParaRPr>
          </a:p>
          <a:p>
            <a:pPr>
              <a:defRPr/>
            </a:pPr>
            <a:endParaRPr lang="en-US" dirty="0">
              <a:solidFill>
                <a:srgbClr val="C0504D"/>
              </a:solidFill>
            </a:endParaRPr>
          </a:p>
          <a:p>
            <a:pPr>
              <a:defRPr/>
            </a:pPr>
            <a:endParaRPr lang="en-US" dirty="0">
              <a:solidFill>
                <a:srgbClr val="C0504D"/>
              </a:solidFill>
            </a:endParaRPr>
          </a:p>
          <a:p>
            <a:pPr>
              <a:defRPr/>
            </a:pPr>
            <a:endParaRPr lang="en-US" dirty="0">
              <a:solidFill>
                <a:srgbClr val="C0504D"/>
              </a:solidFill>
            </a:endParaRPr>
          </a:p>
          <a:p>
            <a:pPr>
              <a:defRPr/>
            </a:pPr>
            <a:endParaRPr lang="en-US" dirty="0">
              <a:solidFill>
                <a:srgbClr val="C0504D"/>
              </a:solidFill>
            </a:endParaRPr>
          </a:p>
          <a:p>
            <a:pPr>
              <a:defRPr/>
            </a:pPr>
            <a:r>
              <a:rPr lang="en-US" sz="9600" dirty="0">
                <a:solidFill>
                  <a:srgbClr val="C0504D"/>
                </a:solidFill>
              </a:rPr>
              <a:t>MASON CAMPBELL</a:t>
            </a:r>
          </a:p>
        </p:txBody>
      </p:sp>
      <p:sp>
        <p:nvSpPr>
          <p:cNvPr id="21" name="Title 1"/>
          <p:cNvSpPr txBox="1">
            <a:spLocks/>
          </p:cNvSpPr>
          <p:nvPr/>
        </p:nvSpPr>
        <p:spPr>
          <a:xfrm>
            <a:off x="1876425" y="3238729"/>
            <a:ext cx="8534400" cy="1981200"/>
          </a:xfrm>
          <a:prstGeom prst="rect">
            <a:avLst/>
          </a:prstGeom>
        </p:spPr>
        <p:txBody>
          <a:bodyPr vert="horz" lIns="91440" tIns="45720" rIns="91440" bIns="45720" rtlCol="0" anchor="t">
            <a:noAutofit/>
          </a:bodyPr>
          <a:lstStyle>
            <a:lvl1pPr algn="l" defTabSz="914400" rtl="0" eaLnBrk="1" latinLnBrk="0" hangingPunct="1">
              <a:spcBef>
                <a:spcPct val="0"/>
              </a:spcBef>
              <a:buNone/>
              <a:defRPr sz="4800" b="1" kern="1200" cap="all">
                <a:solidFill>
                  <a:schemeClr val="tx1"/>
                </a:solidFill>
                <a:latin typeface="Times New Roman" pitchFamily="18" charset="0"/>
                <a:ea typeface="+mj-ea"/>
                <a:cs typeface="Times New Roman" pitchFamily="18" charset="0"/>
              </a:defRPr>
            </a:lvl1pPr>
          </a:lstStyle>
          <a:p>
            <a:pPr>
              <a:defRPr/>
            </a:pPr>
            <a:r>
              <a:rPr lang="en-US" sz="2800" dirty="0">
                <a:solidFill>
                  <a:sysClr val="windowText" lastClr="000000"/>
                </a:solidFill>
              </a:rPr>
              <a:t>Agenda item no. 2:</a:t>
            </a:r>
            <a:br>
              <a:rPr lang="en-US" sz="2800" dirty="0">
                <a:solidFill>
                  <a:sysClr val="windowText" lastClr="000000"/>
                </a:solidFill>
              </a:rPr>
            </a:br>
            <a:r>
              <a:rPr lang="en-US" sz="2800" dirty="0">
                <a:solidFill>
                  <a:sysClr val="windowText" lastClr="000000"/>
                </a:solidFill>
              </a:rPr>
              <a:t>AGENCY UPDATES</a:t>
            </a:r>
            <a:br>
              <a:rPr lang="en-US" sz="2800" dirty="0">
                <a:solidFill>
                  <a:sysClr val="windowText" lastClr="000000"/>
                </a:solidFill>
              </a:rPr>
            </a:br>
            <a:br>
              <a:rPr lang="en-US" sz="2800" dirty="0">
                <a:solidFill>
                  <a:sysClr val="windowText" lastClr="000000"/>
                </a:solidFill>
              </a:rPr>
            </a:br>
            <a:br>
              <a:rPr lang="en-US" sz="2800" dirty="0">
                <a:solidFill>
                  <a:sysClr val="windowText" lastClr="000000"/>
                </a:solidFill>
              </a:rPr>
            </a:br>
            <a:br>
              <a:rPr lang="en-US" sz="2800" dirty="0">
                <a:solidFill>
                  <a:sysClr val="windowText" lastClr="000000"/>
                </a:solidFill>
              </a:rPr>
            </a:br>
            <a:endParaRPr lang="en-US" sz="2800" dirty="0">
              <a:solidFill>
                <a:sysClr val="windowText" lastClr="000000"/>
              </a:solidFill>
            </a:endParaRPr>
          </a:p>
        </p:txBody>
      </p:sp>
    </p:spTree>
    <p:extLst>
      <p:ext uri="{BB962C8B-B14F-4D97-AF65-F5344CB8AC3E}">
        <p14:creationId xmlns:p14="http://schemas.microsoft.com/office/powerpoint/2010/main" val="1912271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31"/>
            <a:ext cx="12192000" cy="758691"/>
          </a:xfrm>
          <a:solidFill>
            <a:srgbClr val="C00000"/>
          </a:solidFill>
          <a:ln>
            <a:solidFill>
              <a:srgbClr val="C00000"/>
            </a:solidFill>
          </a:ln>
        </p:spPr>
        <p:txBody>
          <a:bodyPr>
            <a:normAutofit/>
          </a:bodyPr>
          <a:lstStyle/>
          <a:p>
            <a:pPr algn="ctr"/>
            <a:r>
              <a:rPr lang="en-US" sz="3300" dirty="0"/>
              <a:t>New DHE Staff</a:t>
            </a:r>
          </a:p>
        </p:txBody>
      </p:sp>
      <p:sp>
        <p:nvSpPr>
          <p:cNvPr id="7" name="Content Placeholder 2"/>
          <p:cNvSpPr txBox="1">
            <a:spLocks/>
          </p:cNvSpPr>
          <p:nvPr/>
        </p:nvSpPr>
        <p:spPr>
          <a:xfrm>
            <a:off x="7179748" y="4677427"/>
            <a:ext cx="1864819" cy="634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tabLst>
                <a:tab pos="2057400" algn="ctr"/>
                <a:tab pos="4114800" algn="r"/>
              </a:tabLst>
              <a:defRPr/>
            </a:pPr>
            <a:r>
              <a:rPr lang="en-US" sz="1600" b="1"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Krystel Morgan</a:t>
            </a:r>
          </a:p>
          <a:p>
            <a:pPr marL="0" indent="0" algn="ctr" defTabSz="685800">
              <a:spcBef>
                <a:spcPts val="0"/>
              </a:spcBef>
              <a:buNone/>
              <a:tabLst>
                <a:tab pos="2057400" algn="ctr"/>
                <a:tab pos="4114800" algn="r"/>
              </a:tabLst>
              <a:defRPr/>
            </a:pPr>
            <a:r>
              <a:rPr lang="en-US" sz="1200"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Program Specialist</a:t>
            </a:r>
          </a:p>
          <a:p>
            <a:pPr marL="0" indent="0" algn="ctr" defTabSz="685800">
              <a:spcBef>
                <a:spcPts val="0"/>
              </a:spcBef>
              <a:buNone/>
              <a:tabLst>
                <a:tab pos="2057400" algn="ctr"/>
                <a:tab pos="4114800" algn="r"/>
              </a:tabLst>
              <a:defRPr/>
            </a:pPr>
            <a:r>
              <a:rPr lang="en-US" sz="1200"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Began April 3, 2023</a:t>
            </a:r>
            <a:endParaRPr lang="en-US" sz="1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defTabSz="685800">
              <a:spcBef>
                <a:spcPts val="750"/>
              </a:spcBef>
              <a:buNone/>
              <a:defRPr/>
            </a:pPr>
            <a:endParaRPr lang="en-US" sz="1200" dirty="0">
              <a:solidFill>
                <a:srgbClr val="000000"/>
              </a:solidFill>
              <a:latin typeface="Calibri" panose="020F0502020204030204"/>
            </a:endParaRPr>
          </a:p>
        </p:txBody>
      </p:sp>
      <p:sp>
        <p:nvSpPr>
          <p:cNvPr id="10" name="Content Placeholder 2"/>
          <p:cNvSpPr txBox="1">
            <a:spLocks/>
          </p:cNvSpPr>
          <p:nvPr/>
        </p:nvSpPr>
        <p:spPr>
          <a:xfrm>
            <a:off x="2393343" y="4677427"/>
            <a:ext cx="2555464" cy="9488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tabLst>
                <a:tab pos="2057400" algn="ctr"/>
                <a:tab pos="4114800" algn="r"/>
              </a:tabLst>
              <a:defRPr/>
            </a:pPr>
            <a:r>
              <a:rPr lang="en-US" sz="1600" b="1"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Dr. Tina Moore</a:t>
            </a:r>
          </a:p>
          <a:p>
            <a:pPr marL="0" indent="0" algn="ctr" defTabSz="685800">
              <a:spcBef>
                <a:spcPts val="0"/>
              </a:spcBef>
              <a:buNone/>
              <a:tabLst>
                <a:tab pos="2057400" algn="ctr"/>
                <a:tab pos="4114800" algn="r"/>
              </a:tabLst>
              <a:defRPr/>
            </a:pPr>
            <a:r>
              <a:rPr lang="en-US" sz="1200"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Director of Workforce Development</a:t>
            </a:r>
          </a:p>
          <a:p>
            <a:pPr marL="0" indent="0" algn="ctr" defTabSz="685800">
              <a:spcBef>
                <a:spcPts val="0"/>
              </a:spcBef>
              <a:buNone/>
              <a:tabLst>
                <a:tab pos="2057400" algn="ctr"/>
                <a:tab pos="4114800" algn="r"/>
              </a:tabLst>
              <a:defRPr/>
            </a:pPr>
            <a:r>
              <a:rPr lang="en-US" sz="1200" kern="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Began February 20, 2023</a:t>
            </a:r>
            <a:endParaRPr lang="en-US" sz="1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defTabSz="685800">
              <a:spcBef>
                <a:spcPts val="750"/>
              </a:spcBef>
              <a:buNone/>
              <a:defRPr/>
            </a:pPr>
            <a:endParaRPr lang="en-US" sz="1200" dirty="0">
              <a:solidFill>
                <a:srgbClr val="000000"/>
              </a:solidFill>
              <a:latin typeface="Calibri" panose="020F0502020204030204"/>
            </a:endParaRPr>
          </a:p>
        </p:txBody>
      </p:sp>
      <p:pic>
        <p:nvPicPr>
          <p:cNvPr id="1026" name="Picture 2" descr="Tina Moore picture">
            <a:extLst>
              <a:ext uri="{FF2B5EF4-FFF2-40B4-BE49-F238E27FC236}">
                <a16:creationId xmlns:a16="http://schemas.microsoft.com/office/drawing/2014/main" id="{F1830203-982B-75D3-326A-3CC64D79C3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616" y="1435805"/>
            <a:ext cx="2463536" cy="30803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rystal Morgan picture">
            <a:extLst>
              <a:ext uri="{FF2B5EF4-FFF2-40B4-BE49-F238E27FC236}">
                <a16:creationId xmlns:a16="http://schemas.microsoft.com/office/drawing/2014/main" id="{8413C65E-7CBA-6A98-814E-72EF8A67BE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064" y="1435805"/>
            <a:ext cx="2504185" cy="313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26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 of Mineral Lease Funds</a:t>
            </a:r>
          </a:p>
        </p:txBody>
      </p:sp>
      <p:sp>
        <p:nvSpPr>
          <p:cNvPr id="4" name="Content Placeholder 2"/>
          <p:cNvSpPr>
            <a:spLocks noGrp="1"/>
          </p:cNvSpPr>
          <p:nvPr>
            <p:ph sz="half" idx="10"/>
          </p:nvPr>
        </p:nvSpPr>
        <p:spPr>
          <a:xfrm>
            <a:off x="2838450" y="2057400"/>
            <a:ext cx="6343650" cy="4419600"/>
          </a:xfrm>
        </p:spPr>
        <p:txBody>
          <a:bodyPr>
            <a:noAutofit/>
          </a:bodyPr>
          <a:lstStyle/>
          <a:p>
            <a:pPr>
              <a:lnSpc>
                <a:spcPct val="90000"/>
              </a:lnSpc>
            </a:pPr>
            <a:r>
              <a:rPr lang="en-US" sz="2400" dirty="0"/>
              <a:t>It is recommended that up to $475,000 be allocated (from the H.E. Research Development Fund) to the University of Arkansas, Fayetteville for continuing personal services and operating expenses associated with ARE-ON.</a:t>
            </a:r>
          </a:p>
          <a:p>
            <a:pPr>
              <a:lnSpc>
                <a:spcPct val="90000"/>
              </a:lnSpc>
              <a:buNone/>
            </a:pPr>
            <a:endParaRPr lang="en-US" sz="2400" dirty="0">
              <a:solidFill>
                <a:schemeClr val="accent2"/>
              </a:solidFill>
            </a:endParaRPr>
          </a:p>
          <a:p>
            <a:pPr>
              <a:lnSpc>
                <a:spcPct val="90000"/>
              </a:lnSpc>
            </a:pPr>
            <a:r>
              <a:rPr lang="en-US" sz="2400" dirty="0"/>
              <a:t>$</a:t>
            </a:r>
            <a:r>
              <a:rPr lang="en-US" sz="2400" dirty="0">
                <a:solidFill>
                  <a:srgbClr val="FF0000"/>
                </a:solidFill>
              </a:rPr>
              <a:t>13,466,058.59</a:t>
            </a:r>
            <a:r>
              <a:rPr lang="en-US" sz="2400" dirty="0"/>
              <a:t> has been distributed since May 2007, the first transfer of funds.</a:t>
            </a:r>
          </a:p>
          <a:p>
            <a:pPr marL="0" indent="0">
              <a:buNone/>
            </a:pPr>
            <a:endParaRPr lang="en-US" sz="2400" dirty="0">
              <a:solidFill>
                <a:srgbClr val="FF0000"/>
              </a:solidFill>
            </a:endParaRPr>
          </a:p>
          <a:p>
            <a:pPr>
              <a:lnSpc>
                <a:spcPct val="90000"/>
              </a:lnSpc>
            </a:pPr>
            <a:r>
              <a:rPr lang="en-US" sz="2400" dirty="0"/>
              <a:t>The current balance of the Research Development Fund is $370,573.85.</a:t>
            </a:r>
          </a:p>
        </p:txBody>
      </p:sp>
    </p:spTree>
    <p:extLst>
      <p:ext uri="{BB962C8B-B14F-4D97-AF65-F5344CB8AC3E}">
        <p14:creationId xmlns:p14="http://schemas.microsoft.com/office/powerpoint/2010/main" val="176654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cxnSpLocks/>
          </p:cNvCxnSpPr>
          <p:nvPr/>
        </p:nvCxnSpPr>
        <p:spPr>
          <a:xfrm>
            <a:off x="2006660" y="4419600"/>
            <a:ext cx="7975543"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57400" y="4505261"/>
            <a:ext cx="35603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Mason Campbell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Chief Academic Officer</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CA84C91B-45C4-477A-8144-BB0965BEAF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400"/>
          <a:stretch/>
        </p:blipFill>
        <p:spPr>
          <a:xfrm>
            <a:off x="1524000" y="45632"/>
            <a:ext cx="2819400" cy="1859368"/>
          </a:xfrm>
          <a:prstGeom prst="rect">
            <a:avLst/>
          </a:prstGeom>
        </p:spPr>
      </p:pic>
      <p:sp>
        <p:nvSpPr>
          <p:cNvPr id="2" name="TextBox 1">
            <a:extLst>
              <a:ext uri="{FF2B5EF4-FFF2-40B4-BE49-F238E27FC236}">
                <a16:creationId xmlns:a16="http://schemas.microsoft.com/office/drawing/2014/main" id="{FD728330-19A4-0616-2E52-1C2D5276FDC0}"/>
              </a:ext>
            </a:extLst>
          </p:cNvPr>
          <p:cNvSpPr txBox="1"/>
          <p:nvPr/>
        </p:nvSpPr>
        <p:spPr>
          <a:xfrm>
            <a:off x="2057403" y="3463227"/>
            <a:ext cx="701166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AGENDA ITEM NO.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alpha val="70000"/>
                  </a:prstClr>
                </a:solidFill>
                <a:effectLst/>
                <a:uLnTx/>
                <a:uFillTx/>
                <a:latin typeface="Arial" panose="020B0604020202020204" pitchFamily="34" charset="0"/>
                <a:ea typeface="+mn-ea"/>
                <a:cs typeface="Arial" panose="020B0604020202020204" pitchFamily="34" charset="0"/>
              </a:rPr>
              <a:t>REPORT ON ACADEMIC PROGRAM VIABILITY</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077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123"/>
            <a:ext cx="12192000" cy="1058571"/>
          </a:xfrm>
        </p:spPr>
        <p:txBody>
          <a:bodyPr>
            <a:noAutofit/>
          </a:bodyPr>
          <a:lstStyle/>
          <a:p>
            <a:pPr algn="ctr"/>
            <a:r>
              <a:rPr lang="en-US" sz="2800">
                <a:latin typeface="Arial" panose="020B0604020202020204" pitchFamily="34" charset="0"/>
                <a:cs typeface="Arial" panose="020B0604020202020204" pitchFamily="34" charset="0"/>
              </a:rPr>
              <a:t>Academic Program Viability Standards</a:t>
            </a:r>
          </a:p>
        </p:txBody>
      </p:sp>
      <p:sp>
        <p:nvSpPr>
          <p:cNvPr id="3" name="Content Placeholder 2"/>
          <p:cNvSpPr>
            <a:spLocks noGrp="1"/>
          </p:cNvSpPr>
          <p:nvPr>
            <p:ph sz="half" idx="10"/>
          </p:nvPr>
        </p:nvSpPr>
        <p:spPr>
          <a:xfrm>
            <a:off x="1981200" y="1600200"/>
            <a:ext cx="8001000" cy="4572000"/>
          </a:xfrm>
        </p:spPr>
        <p:txBody>
          <a:bodyPr/>
          <a:lstStyle/>
          <a:p>
            <a:pPr marL="0" indent="0">
              <a:buNone/>
            </a:pPr>
            <a:endParaRPr lang="en-US" sz="2300"/>
          </a:p>
          <a:p>
            <a:pPr marL="0" indent="0">
              <a:buNone/>
            </a:pPr>
            <a:endParaRPr lang="en-US" sz="2300"/>
          </a:p>
          <a:p>
            <a:pPr marL="0" indent="0">
              <a:buNone/>
            </a:pPr>
            <a:endParaRPr lang="en-US" sz="2000" b="1"/>
          </a:p>
          <a:p>
            <a:pPr marL="0" indent="0">
              <a:buNone/>
            </a:pPr>
            <a:endParaRPr lang="en-US" sz="2300"/>
          </a:p>
        </p:txBody>
      </p:sp>
      <p:sp>
        <p:nvSpPr>
          <p:cNvPr id="5" name="Rectangle 4"/>
          <p:cNvSpPr/>
          <p:nvPr/>
        </p:nvSpPr>
        <p:spPr>
          <a:xfrm>
            <a:off x="1752600" y="1219201"/>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1773477" y="1038619"/>
            <a:ext cx="8686800" cy="5633969"/>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 typeface="Arial"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AHECB adopted new program viability standards in October 2008.  </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7000"/>
              </a:lnSpc>
              <a:spcBef>
                <a:spcPts val="0"/>
              </a:spcBef>
              <a:spcAft>
                <a:spcPts val="0"/>
              </a:spcAft>
              <a:buClrTx/>
              <a:buSzTx/>
              <a:buFont typeface="Arial"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The 2008 viability standards, based on a 3-year average, are as follows:</a:t>
            </a:r>
          </a:p>
          <a:p>
            <a:pPr marL="0" marR="0" lvl="0" indent="0" algn="l" defTabSz="914400" rtl="0" eaLnBrk="1" fontAlgn="auto" latinLnBrk="0" hangingPunct="1">
              <a:lnSpc>
                <a:spcPct val="107000"/>
              </a:lnSpc>
              <a:spcBef>
                <a:spcPts val="0"/>
              </a:spcBef>
              <a:spcAft>
                <a:spcPts val="0"/>
              </a:spcAft>
              <a:buClrTx/>
              <a:buSzTx/>
              <a:buFont typeface="Arial" pitchFamily="34" charset="0"/>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Average of four (4) graduates per year for CTE degrees and certificates</a:t>
            </a: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Average of four (4) graduates per year for bachelor’s degrees in science, mathematics, engineering, foreign languages, and secondary education</a:t>
            </a: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Average of six (6) graduates per year for transfer associate degrees (AA, AS, and AAT) and bachelor’s programs; </a:t>
            </a: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Average of four (4) graduates per year for master’s, specialist and first-professional programs; and,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endParaRPr>
          </a:p>
          <a:p>
            <a:pPr marL="74295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a:ea typeface="Calibri" panose="020F0502020204030204" pitchFamily="34" charset="0"/>
                <a:cs typeface="Arial"/>
              </a:rPr>
              <a:t>Average of two (2) graduates per year for doctoral programs</a:t>
            </a:r>
          </a:p>
        </p:txBody>
      </p:sp>
    </p:spTree>
    <p:extLst>
      <p:ext uri="{BB962C8B-B14F-4D97-AF65-F5344CB8AC3E}">
        <p14:creationId xmlns:p14="http://schemas.microsoft.com/office/powerpoint/2010/main" val="1197636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8"/>
            <a:ext cx="12192000" cy="1143000"/>
          </a:xfrm>
          <a:solidFill>
            <a:schemeClr val="tx2"/>
          </a:solidFill>
        </p:spPr>
        <p:txBody>
          <a:bodyPr>
            <a:noAutofit/>
          </a:bodyPr>
          <a:lstStyle/>
          <a:p>
            <a:pPr algn="ctr"/>
            <a:r>
              <a:rPr lang="en-US" sz="2800">
                <a:solidFill>
                  <a:schemeClr val="bg1"/>
                </a:solidFill>
                <a:latin typeface="Arial"/>
                <a:cs typeface="Arial"/>
              </a:rPr>
              <a:t>Non-Viable Programs Background</a:t>
            </a:r>
          </a:p>
        </p:txBody>
      </p:sp>
      <p:sp>
        <p:nvSpPr>
          <p:cNvPr id="10" name="Content Placeholder 9">
            <a:extLst>
              <a:ext uri="{FF2B5EF4-FFF2-40B4-BE49-F238E27FC236}">
                <a16:creationId xmlns:a16="http://schemas.microsoft.com/office/drawing/2014/main" id="{DF796BF2-F6A7-FFB4-39B6-94162DE57C8E}"/>
              </a:ext>
            </a:extLst>
          </p:cNvPr>
          <p:cNvSpPr>
            <a:spLocks noGrp="1"/>
          </p:cNvSpPr>
          <p:nvPr>
            <p:ph sz="half" idx="1"/>
          </p:nvPr>
        </p:nvSpPr>
        <p:spPr>
          <a:xfrm>
            <a:off x="1880455" y="1481659"/>
            <a:ext cx="8431090" cy="4124814"/>
          </a:xfrm>
        </p:spPr>
        <p:txBody>
          <a:bodyPr vert="horz" lIns="91440" tIns="45720" rIns="91440" bIns="45720" rtlCol="0" anchor="t">
            <a:noAutofit/>
          </a:bodyPr>
          <a:lstStyle/>
          <a:p>
            <a:r>
              <a:rPr lang="en-US" sz="2400" dirty="0">
                <a:latin typeface="Arial" panose="020B0604020202020204" pitchFamily="34" charset="0"/>
                <a:cs typeface="Arial" panose="020B0604020202020204" pitchFamily="34" charset="0"/>
              </a:rPr>
              <a:t>Since January 2023 AHECB meeting</a:t>
            </a:r>
          </a:p>
          <a:p>
            <a:pPr lvl="1"/>
            <a:r>
              <a:rPr lang="en-US" dirty="0">
                <a:latin typeface="Arial" panose="020B0604020202020204" pitchFamily="34" charset="0"/>
                <a:cs typeface="Arial" panose="020B0604020202020204" pitchFamily="34" charset="0"/>
              </a:rPr>
              <a:t>Modified report from board recommendations</a:t>
            </a:r>
          </a:p>
          <a:p>
            <a:pPr marL="457200" lvl="1" indent="0">
              <a:buNone/>
            </a:pP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 via “Zoom Sessions” with each 2-Year &amp; 4-Year institution’s Chief Academic Officer &amp; other academic staff</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ea typeface="Calibri" panose="020F0502020204030204" pitchFamily="34" charset="0"/>
              </a:rPr>
              <a:t>The Board requested ADHE staff return to the April 2023 board meeting with a list of programs that exceed the two (2) additional years after initially being identified as non-viable.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endParaRPr lang="en-US" dirty="0"/>
          </a:p>
          <a:p>
            <a:endParaRPr lang="en-US" dirty="0"/>
          </a:p>
          <a:p>
            <a:endParaRPr lang="en-US" dirty="0"/>
          </a:p>
        </p:txBody>
      </p:sp>
      <p:pic>
        <p:nvPicPr>
          <p:cNvPr id="3" name="Picture 2" descr="Logo, company name&#10;&#10;Description automatically generated">
            <a:extLst>
              <a:ext uri="{FF2B5EF4-FFF2-40B4-BE49-F238E27FC236}">
                <a16:creationId xmlns:a16="http://schemas.microsoft.com/office/drawing/2014/main" id="{6342C8F9-439E-D093-F374-6146B5609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400"/>
          <a:stretch/>
        </p:blipFill>
        <p:spPr>
          <a:xfrm>
            <a:off x="9370647" y="5274165"/>
            <a:ext cx="2391507" cy="1577177"/>
          </a:xfrm>
          <a:prstGeom prst="rect">
            <a:avLst/>
          </a:prstGeom>
        </p:spPr>
      </p:pic>
    </p:spTree>
    <p:extLst>
      <p:ext uri="{BB962C8B-B14F-4D97-AF65-F5344CB8AC3E}">
        <p14:creationId xmlns:p14="http://schemas.microsoft.com/office/powerpoint/2010/main" val="3987161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8"/>
            <a:ext cx="12192000" cy="1143000"/>
          </a:xfrm>
          <a:solidFill>
            <a:schemeClr val="tx2"/>
          </a:solidFill>
        </p:spPr>
        <p:txBody>
          <a:bodyPr>
            <a:noAutofit/>
          </a:bodyPr>
          <a:lstStyle/>
          <a:p>
            <a:pPr algn="ctr"/>
            <a:r>
              <a:rPr lang="en-US" sz="2800">
                <a:solidFill>
                  <a:schemeClr val="bg1"/>
                </a:solidFill>
                <a:latin typeface="Arial"/>
                <a:cs typeface="Arial"/>
              </a:rPr>
              <a:t>Non-Viable Report Updates</a:t>
            </a:r>
          </a:p>
        </p:txBody>
      </p:sp>
      <p:sp>
        <p:nvSpPr>
          <p:cNvPr id="3" name="Rectangle 2">
            <a:extLst>
              <a:ext uri="{FF2B5EF4-FFF2-40B4-BE49-F238E27FC236}">
                <a16:creationId xmlns:a16="http://schemas.microsoft.com/office/drawing/2014/main" id="{EFC583EC-ADD4-6E2C-6237-21FC86ECD808}"/>
              </a:ext>
            </a:extLst>
          </p:cNvPr>
          <p:cNvSpPr>
            <a:spLocks noChangeArrowheads="1"/>
          </p:cNvSpPr>
          <p:nvPr/>
        </p:nvSpPr>
        <p:spPr bwMode="auto">
          <a:xfrm>
            <a:off x="1797616" y="1508280"/>
            <a:ext cx="859676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ADHE Academic Affairs staff, in conjunction with ADHE Information Systems staff, developed a new report that included a total of </a:t>
            </a:r>
            <a:r>
              <a:rPr kumimoji="0" lang="en-US" altLang="en-US" sz="24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five (5) years</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which would allow for the consideration of </a:t>
            </a:r>
            <a:r>
              <a:rPr kumimoji="0" lang="en-US" altLang="en-US" sz="24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three (3) separate three-year averages</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report included graduation counts, individual program averages, and program cognate averages for AY18 - AY22.</a:t>
            </a:r>
          </a:p>
        </p:txBody>
      </p:sp>
      <p:pic>
        <p:nvPicPr>
          <p:cNvPr id="4" name="Picture 3" descr="Logo, company name&#10;&#10;Description automatically generated">
            <a:extLst>
              <a:ext uri="{FF2B5EF4-FFF2-40B4-BE49-F238E27FC236}">
                <a16:creationId xmlns:a16="http://schemas.microsoft.com/office/drawing/2014/main" id="{CCEA8B43-5662-3B44-33A8-DFA9BF502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00"/>
          <a:stretch/>
        </p:blipFill>
        <p:spPr>
          <a:xfrm>
            <a:off x="9159631" y="4991974"/>
            <a:ext cx="2819400" cy="1859368"/>
          </a:xfrm>
          <a:prstGeom prst="rect">
            <a:avLst/>
          </a:prstGeom>
        </p:spPr>
      </p:pic>
    </p:spTree>
    <p:extLst>
      <p:ext uri="{BB962C8B-B14F-4D97-AF65-F5344CB8AC3E}">
        <p14:creationId xmlns:p14="http://schemas.microsoft.com/office/powerpoint/2010/main" val="2059210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00B1E4-A391-5A6D-3E60-5A9EFCB2154A}"/>
              </a:ext>
            </a:extLst>
          </p:cNvPr>
          <p:cNvSpPr/>
          <p:nvPr/>
        </p:nvSpPr>
        <p:spPr>
          <a:xfrm>
            <a:off x="9698892" y="5249188"/>
            <a:ext cx="2344616" cy="160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0" y="6658"/>
            <a:ext cx="12192000" cy="1143000"/>
          </a:xfrm>
          <a:solidFill>
            <a:schemeClr val="tx2"/>
          </a:solidFill>
        </p:spPr>
        <p:txBody>
          <a:bodyPr>
            <a:noAutofit/>
          </a:bodyPr>
          <a:lstStyle/>
          <a:p>
            <a:pPr algn="ctr"/>
            <a:r>
              <a:rPr lang="en-US" sz="2800">
                <a:solidFill>
                  <a:schemeClr val="bg1"/>
                </a:solidFill>
                <a:latin typeface="Arial"/>
                <a:cs typeface="Arial"/>
              </a:rPr>
              <a:t>Academic Years for FY22 Non-Viable Report</a:t>
            </a:r>
          </a:p>
        </p:txBody>
      </p:sp>
      <p:pic>
        <p:nvPicPr>
          <p:cNvPr id="1025" name="Picture 1840446023">
            <a:extLst>
              <a:ext uri="{FF2B5EF4-FFF2-40B4-BE49-F238E27FC236}">
                <a16:creationId xmlns:a16="http://schemas.microsoft.com/office/drawing/2014/main" id="{73C2E1AB-93D3-ED23-534A-CBF3AD87F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55" t="3573" r="5080"/>
          <a:stretch/>
        </p:blipFill>
        <p:spPr bwMode="auto">
          <a:xfrm>
            <a:off x="1922072" y="2028751"/>
            <a:ext cx="8505335" cy="47916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27829E-2B85-C55C-7543-651F129EE528}"/>
              </a:ext>
            </a:extLst>
          </p:cNvPr>
          <p:cNvSpPr txBox="1"/>
          <p:nvPr/>
        </p:nvSpPr>
        <p:spPr>
          <a:xfrm>
            <a:off x="1764595" y="1320862"/>
            <a:ext cx="8662810"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graphic below illustrates how the academic years are considered for this report:</a:t>
            </a:r>
            <a:endParaRPr kumimoji="0" lang="en-US" altLang="en-US" sz="20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2504447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0D1A60-7492-05CF-5DCF-AF743FF509BB}"/>
              </a:ext>
            </a:extLst>
          </p:cNvPr>
          <p:cNvSpPr txBox="1"/>
          <p:nvPr/>
        </p:nvSpPr>
        <p:spPr>
          <a:xfrm>
            <a:off x="8229600" y="5410200"/>
            <a:ext cx="22098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Title 1">
            <a:extLst>
              <a:ext uri="{FF2B5EF4-FFF2-40B4-BE49-F238E27FC236}">
                <a16:creationId xmlns:a16="http://schemas.microsoft.com/office/drawing/2014/main" id="{634C1199-970D-96CD-5A22-EB1783F6326F}"/>
              </a:ext>
            </a:extLst>
          </p:cNvPr>
          <p:cNvSpPr>
            <a:spLocks noGrp="1"/>
          </p:cNvSpPr>
          <p:nvPr>
            <p:ph type="title"/>
          </p:nvPr>
        </p:nvSpPr>
        <p:spPr>
          <a:xfrm>
            <a:off x="0" y="-76200"/>
            <a:ext cx="12192000" cy="990600"/>
          </a:xfrm>
          <a:solidFill>
            <a:schemeClr val="tx2"/>
          </a:solidFill>
        </p:spPr>
        <p:txBody>
          <a:bodyPr>
            <a:normAutofit/>
          </a:bodyPr>
          <a:lstStyle/>
          <a:p>
            <a:pPr algn="ctr"/>
            <a:r>
              <a:rPr lang="en-US" sz="2800">
                <a:solidFill>
                  <a:schemeClr val="bg1"/>
                </a:solidFill>
                <a:latin typeface="Arial"/>
                <a:cs typeface="Arial"/>
              </a:rPr>
              <a:t>Non-Viable Program Removal Justifications</a:t>
            </a:r>
          </a:p>
        </p:txBody>
      </p:sp>
      <p:pic>
        <p:nvPicPr>
          <p:cNvPr id="6" name="Picture 5">
            <a:extLst>
              <a:ext uri="{FF2B5EF4-FFF2-40B4-BE49-F238E27FC236}">
                <a16:creationId xmlns:a16="http://schemas.microsoft.com/office/drawing/2014/main" id="{452F5F1E-88E8-ED11-4E1A-6C3A15AFE116}"/>
              </a:ext>
            </a:extLst>
          </p:cNvPr>
          <p:cNvPicPr>
            <a:picLocks noChangeAspect="1"/>
          </p:cNvPicPr>
          <p:nvPr/>
        </p:nvPicPr>
        <p:blipFill>
          <a:blip r:embed="rId2"/>
          <a:stretch>
            <a:fillRect/>
          </a:stretch>
        </p:blipFill>
        <p:spPr>
          <a:xfrm>
            <a:off x="1542104" y="1046375"/>
            <a:ext cx="9125896" cy="5566528"/>
          </a:xfrm>
          <a:prstGeom prst="rect">
            <a:avLst/>
          </a:prstGeom>
        </p:spPr>
      </p:pic>
    </p:spTree>
    <p:extLst>
      <p:ext uri="{BB962C8B-B14F-4D97-AF65-F5344CB8AC3E}">
        <p14:creationId xmlns:p14="http://schemas.microsoft.com/office/powerpoint/2010/main" val="2976557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C100A2E-753F-F101-EF0F-F7353E943FFB}"/>
              </a:ext>
            </a:extLst>
          </p:cNvPr>
          <p:cNvGraphicFramePr>
            <a:graphicFrameLocks noGrp="1"/>
          </p:cNvGraphicFramePr>
          <p:nvPr>
            <p:ph idx="1"/>
          </p:nvPr>
        </p:nvGraphicFramePr>
        <p:xfrm>
          <a:off x="3191164" y="2183194"/>
          <a:ext cx="5989782" cy="3230880"/>
        </p:xfrm>
        <a:graphic>
          <a:graphicData uri="http://schemas.openxmlformats.org/drawingml/2006/table">
            <a:tbl>
              <a:tblPr firstRow="1" bandRow="1">
                <a:tableStyleId>{5C22544A-7EE6-4342-B048-85BDC9FD1C3A}</a:tableStyleId>
              </a:tblPr>
              <a:tblGrid>
                <a:gridCol w="3991879">
                  <a:extLst>
                    <a:ext uri="{9D8B030D-6E8A-4147-A177-3AD203B41FA5}">
                      <a16:colId xmlns:a16="http://schemas.microsoft.com/office/drawing/2014/main" val="2641043245"/>
                    </a:ext>
                  </a:extLst>
                </a:gridCol>
                <a:gridCol w="1997903">
                  <a:extLst>
                    <a:ext uri="{9D8B030D-6E8A-4147-A177-3AD203B41FA5}">
                      <a16:colId xmlns:a16="http://schemas.microsoft.com/office/drawing/2014/main" val="1358765341"/>
                    </a:ext>
                  </a:extLst>
                </a:gridCol>
              </a:tblGrid>
              <a:tr h="452407">
                <a:tc>
                  <a:txBody>
                    <a:bodyPr/>
                    <a:lstStyle/>
                    <a:p>
                      <a:pPr algn="ctr"/>
                      <a:r>
                        <a:rPr lang="en-US" sz="2400" cap="small" baseline="0">
                          <a:latin typeface="Arial" panose="020B0604020202020204" pitchFamily="34" charset="0"/>
                          <a:cs typeface="Arial" panose="020B0604020202020204" pitchFamily="34" charset="0"/>
                        </a:rPr>
                        <a:t>Award Type</a:t>
                      </a:r>
                    </a:p>
                  </a:txBody>
                  <a:tcPr>
                    <a:solidFill>
                      <a:schemeClr val="tx1"/>
                    </a:solidFill>
                  </a:tcPr>
                </a:tc>
                <a:tc>
                  <a:txBody>
                    <a:bodyPr/>
                    <a:lstStyle/>
                    <a:p>
                      <a:pPr algn="ctr"/>
                      <a:r>
                        <a:rPr lang="en-US" sz="2400" cap="small" baseline="0">
                          <a:latin typeface="Arial" panose="020B0604020202020204" pitchFamily="34" charset="0"/>
                          <a:cs typeface="Arial" panose="020B0604020202020204" pitchFamily="34" charset="0"/>
                        </a:rPr>
                        <a:t>Total</a:t>
                      </a:r>
                    </a:p>
                  </a:txBody>
                  <a:tcPr>
                    <a:solidFill>
                      <a:schemeClr val="tx1"/>
                    </a:solidFill>
                  </a:tcPr>
                </a:tc>
                <a:extLst>
                  <a:ext uri="{0D108BD9-81ED-4DB2-BD59-A6C34878D82A}">
                    <a16:rowId xmlns:a16="http://schemas.microsoft.com/office/drawing/2014/main" val="3729357877"/>
                  </a:ext>
                </a:extLst>
              </a:tr>
              <a:tr h="392086">
                <a:tc>
                  <a:txBody>
                    <a:bodyPr/>
                    <a:lstStyle/>
                    <a:p>
                      <a:r>
                        <a:rPr lang="en-US" sz="2000" cap="small" baseline="0">
                          <a:latin typeface="Arial" panose="020B0604020202020204" pitchFamily="34" charset="0"/>
                          <a:cs typeface="Arial" panose="020B0604020202020204" pitchFamily="34" charset="0"/>
                        </a:rPr>
                        <a:t>Certificate of Proficiency</a:t>
                      </a:r>
                    </a:p>
                  </a:txBody>
                  <a:tcPr/>
                </a:tc>
                <a:tc>
                  <a:txBody>
                    <a:bodyPr/>
                    <a:lstStyle/>
                    <a:p>
                      <a:pPr algn="ctr"/>
                      <a:r>
                        <a:rPr lang="en-US" sz="2000" cap="small" baseline="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2594549022"/>
                  </a:ext>
                </a:extLst>
              </a:tr>
              <a:tr h="392086">
                <a:tc>
                  <a:txBody>
                    <a:bodyPr/>
                    <a:lstStyle/>
                    <a:p>
                      <a:r>
                        <a:rPr lang="en-US" sz="2000" cap="small" baseline="0">
                          <a:latin typeface="Arial" panose="020B0604020202020204" pitchFamily="34" charset="0"/>
                          <a:cs typeface="Arial" panose="020B0604020202020204" pitchFamily="34" charset="0"/>
                        </a:rPr>
                        <a:t>Technical Certificate</a:t>
                      </a:r>
                    </a:p>
                  </a:txBody>
                  <a:tcPr/>
                </a:tc>
                <a:tc>
                  <a:txBody>
                    <a:bodyPr/>
                    <a:lstStyle/>
                    <a:p>
                      <a:pPr algn="ctr"/>
                      <a:r>
                        <a:rPr lang="en-US" sz="2000" cap="small" baseline="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963749281"/>
                  </a:ext>
                </a:extLst>
              </a:tr>
              <a:tr h="392086">
                <a:tc>
                  <a:txBody>
                    <a:bodyPr/>
                    <a:lstStyle/>
                    <a:p>
                      <a:r>
                        <a:rPr lang="en-US" sz="2000" cap="small" baseline="0">
                          <a:latin typeface="Arial" panose="020B0604020202020204" pitchFamily="34" charset="0"/>
                          <a:cs typeface="Arial" panose="020B0604020202020204" pitchFamily="34" charset="0"/>
                        </a:rPr>
                        <a:t>Associate Degrees</a:t>
                      </a:r>
                    </a:p>
                  </a:txBody>
                  <a:tcPr/>
                </a:tc>
                <a:tc>
                  <a:txBody>
                    <a:bodyPr/>
                    <a:lstStyle/>
                    <a:p>
                      <a:pPr algn="ctr"/>
                      <a:r>
                        <a:rPr lang="en-US" sz="2000" cap="small" baseline="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776936505"/>
                  </a:ext>
                </a:extLst>
              </a:tr>
              <a:tr h="392086">
                <a:tc>
                  <a:txBody>
                    <a:bodyPr/>
                    <a:lstStyle/>
                    <a:p>
                      <a:r>
                        <a:rPr lang="en-US" sz="2000" cap="small" baseline="0">
                          <a:latin typeface="Arial" panose="020B0604020202020204" pitchFamily="34" charset="0"/>
                          <a:cs typeface="Arial" panose="020B0604020202020204" pitchFamily="34" charset="0"/>
                        </a:rPr>
                        <a:t>Bachelor’s Degrees</a:t>
                      </a:r>
                    </a:p>
                  </a:txBody>
                  <a:tcPr/>
                </a:tc>
                <a:tc>
                  <a:txBody>
                    <a:bodyPr/>
                    <a:lstStyle/>
                    <a:p>
                      <a:pPr algn="ctr"/>
                      <a:r>
                        <a:rPr lang="en-US" sz="2000" cap="small" baseline="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341422672"/>
                  </a:ext>
                </a:extLst>
              </a:tr>
              <a:tr h="39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small" baseline="0">
                          <a:latin typeface="Arial" panose="020B0604020202020204" pitchFamily="34" charset="0"/>
                          <a:cs typeface="Arial" panose="020B0604020202020204" pitchFamily="34" charset="0"/>
                        </a:rPr>
                        <a:t>Master’s Degrees</a:t>
                      </a:r>
                    </a:p>
                  </a:txBody>
                  <a:tcPr/>
                </a:tc>
                <a:tc>
                  <a:txBody>
                    <a:bodyPr/>
                    <a:lstStyle/>
                    <a:p>
                      <a:pPr algn="ctr"/>
                      <a:r>
                        <a:rPr lang="en-US" sz="2000" cap="small" baseline="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543903395"/>
                  </a:ext>
                </a:extLst>
              </a:tr>
              <a:tr h="378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small" baseline="0">
                          <a:latin typeface="Arial" panose="020B0604020202020204" pitchFamily="34" charset="0"/>
                          <a:cs typeface="Arial" panose="020B0604020202020204" pitchFamily="34" charset="0"/>
                        </a:rPr>
                        <a:t>Graduate Certificate Degrees</a:t>
                      </a:r>
                    </a:p>
                  </a:txBody>
                  <a:tcPr>
                    <a:lnB w="12700" cap="flat" cmpd="sng" algn="ctr">
                      <a:solidFill>
                        <a:schemeClr val="tx1"/>
                      </a:solidFill>
                      <a:prstDash val="solid"/>
                      <a:round/>
                      <a:headEnd type="none" w="med" len="med"/>
                      <a:tailEnd type="none" w="med" len="med"/>
                    </a:lnB>
                  </a:tcPr>
                </a:tc>
                <a:tc>
                  <a:txBody>
                    <a:bodyPr/>
                    <a:lstStyle/>
                    <a:p>
                      <a:pPr algn="ctr"/>
                      <a:r>
                        <a:rPr lang="en-US" sz="2000" cap="small" baseline="0">
                          <a:latin typeface="Arial" panose="020B0604020202020204" pitchFamily="34" charset="0"/>
                          <a:cs typeface="Arial" panose="020B0604020202020204" pitchFamily="34" charset="0"/>
                        </a:rPr>
                        <a:t>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6834617"/>
                  </a:ext>
                </a:extLst>
              </a:tr>
              <a:tr h="392086">
                <a:tc>
                  <a:txBody>
                    <a:bodyPr/>
                    <a:lstStyle/>
                    <a:p>
                      <a:pPr algn="r"/>
                      <a:r>
                        <a:rPr lang="en-US" sz="2000" b="1" cap="small" baseline="0">
                          <a:latin typeface="Arial" panose="020B0604020202020204" pitchFamily="34" charset="0"/>
                          <a:cs typeface="Arial" panose="020B0604020202020204" pitchFamily="34" charset="0"/>
                        </a:rPr>
                        <a:t>Total</a:t>
                      </a:r>
                    </a:p>
                  </a:txBody>
                  <a:tcPr>
                    <a:lnT w="12700" cap="flat" cmpd="sng" algn="ctr">
                      <a:solidFill>
                        <a:schemeClr val="tx1"/>
                      </a:solidFill>
                      <a:prstDash val="solid"/>
                      <a:round/>
                      <a:headEnd type="none" w="med" len="med"/>
                      <a:tailEnd type="none" w="med" len="med"/>
                    </a:lnT>
                  </a:tcPr>
                </a:tc>
                <a:tc>
                  <a:txBody>
                    <a:bodyPr/>
                    <a:lstStyle/>
                    <a:p>
                      <a:pPr algn="ctr"/>
                      <a:r>
                        <a:rPr lang="en-US" sz="2000" cap="small" baseline="0">
                          <a:latin typeface="Arial" panose="020B0604020202020204" pitchFamily="34" charset="0"/>
                          <a:cs typeface="Arial" panose="020B0604020202020204" pitchFamily="34" charset="0"/>
                        </a:rPr>
                        <a:t>16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07133417"/>
                  </a:ext>
                </a:extLst>
              </a:tr>
            </a:tbl>
          </a:graphicData>
        </a:graphic>
      </p:graphicFrame>
      <p:sp>
        <p:nvSpPr>
          <p:cNvPr id="5" name="Title 1">
            <a:extLst>
              <a:ext uri="{FF2B5EF4-FFF2-40B4-BE49-F238E27FC236}">
                <a16:creationId xmlns:a16="http://schemas.microsoft.com/office/drawing/2014/main" id="{D8858034-DD12-51C9-9701-BE4C010DF62D}"/>
              </a:ext>
            </a:extLst>
          </p:cNvPr>
          <p:cNvSpPr txBox="1">
            <a:spLocks/>
          </p:cNvSpPr>
          <p:nvPr/>
        </p:nvSpPr>
        <p:spPr>
          <a:xfrm>
            <a:off x="0" y="-76200"/>
            <a:ext cx="12192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Non-Viable Programs by Award Type</a:t>
            </a:r>
          </a:p>
        </p:txBody>
      </p:sp>
      <p:sp>
        <p:nvSpPr>
          <p:cNvPr id="2" name="TextBox 1">
            <a:extLst>
              <a:ext uri="{FF2B5EF4-FFF2-40B4-BE49-F238E27FC236}">
                <a16:creationId xmlns:a16="http://schemas.microsoft.com/office/drawing/2014/main" id="{B21D2C25-BE27-6AED-BD38-B8CA257B9A97}"/>
              </a:ext>
            </a:extLst>
          </p:cNvPr>
          <p:cNvSpPr txBox="1"/>
          <p:nvPr/>
        </p:nvSpPr>
        <p:spPr>
          <a:xfrm>
            <a:off x="1819565" y="1214090"/>
            <a:ext cx="8386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The following table lists the sixteen (16) award types ADHE staff recommend for deletion:</a:t>
            </a:r>
            <a:endParaRPr kumimoji="0" lang="en-US" sz="2400" b="0" i="0" u="none" strike="noStrike" kern="1200" cap="none" spc="0" normalizeH="0" baseline="0" noProof="0">
              <a:ln>
                <a:noFill/>
              </a:ln>
              <a:solidFill>
                <a:prstClr val="black"/>
              </a:solidFill>
              <a:effectLst/>
              <a:uLnTx/>
              <a:uFillTx/>
              <a:latin typeface="Georgia"/>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8DB4B268-477F-60A0-D2DC-F5AD856F6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00"/>
          <a:stretch/>
        </p:blipFill>
        <p:spPr>
          <a:xfrm>
            <a:off x="9180946" y="4998632"/>
            <a:ext cx="2819400" cy="1859368"/>
          </a:xfrm>
          <a:prstGeom prst="rect">
            <a:avLst/>
          </a:prstGeom>
        </p:spPr>
      </p:pic>
    </p:spTree>
    <p:extLst>
      <p:ext uri="{BB962C8B-B14F-4D97-AF65-F5344CB8AC3E}">
        <p14:creationId xmlns:p14="http://schemas.microsoft.com/office/powerpoint/2010/main" val="1399362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858034-DD12-51C9-9701-BE4C010DF62D}"/>
              </a:ext>
            </a:extLst>
          </p:cNvPr>
          <p:cNvSpPr txBox="1">
            <a:spLocks/>
          </p:cNvSpPr>
          <p:nvPr/>
        </p:nvSpPr>
        <p:spPr>
          <a:xfrm>
            <a:off x="0" y="-76200"/>
            <a:ext cx="12192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Non-Viable Programs Report Conclusion</a:t>
            </a:r>
          </a:p>
        </p:txBody>
      </p:sp>
      <p:sp>
        <p:nvSpPr>
          <p:cNvPr id="6" name="Content Placeholder 5">
            <a:extLst>
              <a:ext uri="{FF2B5EF4-FFF2-40B4-BE49-F238E27FC236}">
                <a16:creationId xmlns:a16="http://schemas.microsoft.com/office/drawing/2014/main" id="{A4B4F6C2-7964-49C5-48F6-3C22809EB4A3}"/>
              </a:ext>
            </a:extLst>
          </p:cNvPr>
          <p:cNvSpPr>
            <a:spLocks noGrp="1"/>
          </p:cNvSpPr>
          <p:nvPr>
            <p:ph idx="1"/>
          </p:nvPr>
        </p:nvSpPr>
        <p:spPr/>
        <p:txBody>
          <a:bodyPr vert="horz" lIns="91440" tIns="45720" rIns="91440" bIns="45720" rtlCol="0" anchor="t">
            <a:noAutofit/>
          </a:bodyPr>
          <a:lstStyle/>
          <a:p>
            <a:r>
              <a:rPr lang="en-US" sz="2400">
                <a:latin typeface="Arial"/>
                <a:cs typeface="Arial"/>
              </a:rPr>
              <a:t>ADHE staff will monitor process made on each institutional commitment.</a:t>
            </a:r>
          </a:p>
          <a:p>
            <a:pPr marL="0" indent="0">
              <a:buNone/>
            </a:pPr>
            <a:endParaRPr lang="en-US" sz="2400">
              <a:latin typeface="Arial"/>
              <a:cs typeface="Arial"/>
            </a:endParaRPr>
          </a:p>
          <a:p>
            <a:r>
              <a:rPr lang="en-US" sz="2400">
                <a:latin typeface="Arial"/>
                <a:cs typeface="Arial"/>
              </a:rPr>
              <a:t>The 16 remaining programs on the non-viable list will be removed from active status on the approved programs list effective May 1, 2023.</a:t>
            </a:r>
            <a:endParaRPr lang="en-US" sz="2400">
              <a:latin typeface="Arial" panose="020B0604020202020204" pitchFamily="34" charset="0"/>
              <a:cs typeface="Arial" panose="020B0604020202020204" pitchFamily="34" charset="0"/>
            </a:endParaRPr>
          </a:p>
        </p:txBody>
      </p:sp>
      <p:pic>
        <p:nvPicPr>
          <p:cNvPr id="2" name="Picture 1" descr="Logo, company name&#10;&#10;Description automatically generated">
            <a:extLst>
              <a:ext uri="{FF2B5EF4-FFF2-40B4-BE49-F238E27FC236}">
                <a16:creationId xmlns:a16="http://schemas.microsoft.com/office/drawing/2014/main" id="{7113F8D7-190E-E384-4983-D0F2A473B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00"/>
          <a:stretch/>
        </p:blipFill>
        <p:spPr>
          <a:xfrm>
            <a:off x="9018954" y="4998632"/>
            <a:ext cx="2819400" cy="1859368"/>
          </a:xfrm>
          <a:prstGeom prst="rect">
            <a:avLst/>
          </a:prstGeom>
        </p:spPr>
      </p:pic>
    </p:spTree>
    <p:extLst>
      <p:ext uri="{BB962C8B-B14F-4D97-AF65-F5344CB8AC3E}">
        <p14:creationId xmlns:p14="http://schemas.microsoft.com/office/powerpoint/2010/main" val="2281717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1"/>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0" y="2695265"/>
            <a:ext cx="12192000" cy="1502892"/>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Questions?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2593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381375"/>
            <a:ext cx="10058400" cy="1981200"/>
          </a:xfrm>
        </p:spPr>
        <p:txBody>
          <a:bodyPr/>
          <a:lstStyle/>
          <a:p>
            <a:r>
              <a:rPr lang="en-US" sz="2800" dirty="0"/>
              <a:t>Agenda item no. 04:</a:t>
            </a:r>
            <a:br>
              <a:rPr lang="en-US" sz="2800" dirty="0"/>
            </a:br>
            <a:r>
              <a:rPr lang="en-US" sz="2800" dirty="0"/>
              <a:t>RULES GOVERNING THE STUDENT UNDERGRADUATE RESEARCH FELLOWSHIP PROGRAM (SURF)</a:t>
            </a:r>
            <a:br>
              <a:rPr lang="en-US" sz="2800" dirty="0"/>
            </a:br>
            <a:br>
              <a:rPr lang="en-US" sz="2800" dirty="0"/>
            </a:br>
            <a:br>
              <a:rPr lang="en-US" sz="2800" dirty="0"/>
            </a:br>
            <a:br>
              <a:rPr lang="en-US" sz="2800" dirty="0"/>
            </a:br>
            <a:br>
              <a:rPr lang="en-US" sz="2800" dirty="0"/>
            </a:br>
            <a:br>
              <a:rPr lang="en-US" sz="2800" dirty="0"/>
            </a:br>
            <a:endParaRPr lang="en-US" sz="2800" dirty="0"/>
          </a:p>
        </p:txBody>
      </p:sp>
      <p:sp>
        <p:nvSpPr>
          <p:cNvPr id="3" name="Subtitle 2"/>
          <p:cNvSpPr>
            <a:spLocks noGrp="1"/>
          </p:cNvSpPr>
          <p:nvPr>
            <p:ph type="body" idx="1"/>
          </p:nvPr>
        </p:nvSpPr>
        <p:spPr>
          <a:xfrm>
            <a:off x="1243263" y="1905386"/>
            <a:ext cx="8001000" cy="1447800"/>
          </a:xfrm>
        </p:spPr>
        <p:txBody>
          <a:bodyPr>
            <a:normAutofit fontScale="25000" lnSpcReduction="20000"/>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r>
              <a:rPr lang="en-US" sz="9600" dirty="0"/>
              <a:t>Alisha Lewis</a:t>
            </a:r>
          </a:p>
          <a:p>
            <a:r>
              <a:rPr lang="en-US" sz="9600" dirty="0"/>
              <a:t>Assistant Director for Operations</a:t>
            </a:r>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679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831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984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11" name="Picture 10" descr="Logo, company name&#10;&#10;Description automatically generated">
            <a:extLst>
              <a:ext uri="{FF2B5EF4-FFF2-40B4-BE49-F238E27FC236}">
                <a16:creationId xmlns:a16="http://schemas.microsoft.com/office/drawing/2014/main" id="{B39A78A4-1641-645E-056E-7DFE5B228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00"/>
          <a:stretch/>
        </p:blipFill>
        <p:spPr>
          <a:xfrm>
            <a:off x="9029700" y="4975186"/>
            <a:ext cx="2819400" cy="1859368"/>
          </a:xfrm>
          <a:prstGeom prst="rect">
            <a:avLst/>
          </a:prstGeom>
        </p:spPr>
      </p:pic>
    </p:spTree>
    <p:extLst>
      <p:ext uri="{BB962C8B-B14F-4D97-AF65-F5344CB8AC3E}">
        <p14:creationId xmlns:p14="http://schemas.microsoft.com/office/powerpoint/2010/main" val="331615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0" y="2471147"/>
            <a:ext cx="12192000" cy="1615268"/>
          </a:xfrm>
        </p:spPr>
        <p:txBody>
          <a:bodyPr>
            <a:normAutofit/>
          </a:bodyPr>
          <a:lstStyle/>
          <a:p>
            <a:r>
              <a:rPr lang="en-US" dirty="0"/>
              <a:t>Any Questions?</a:t>
            </a:r>
          </a:p>
        </p:txBody>
      </p:sp>
    </p:spTree>
    <p:extLst>
      <p:ext uri="{BB962C8B-B14F-4D97-AF65-F5344CB8AC3E}">
        <p14:creationId xmlns:p14="http://schemas.microsoft.com/office/powerpoint/2010/main" val="1783323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A38A6-B585-0371-8C01-D6A7580FB4D1}"/>
              </a:ext>
            </a:extLst>
          </p:cNvPr>
          <p:cNvSpPr/>
          <p:nvPr/>
        </p:nvSpPr>
        <p:spPr>
          <a:xfrm>
            <a:off x="0" y="0"/>
            <a:ext cx="12242800" cy="693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aphicFrame>
        <p:nvGraphicFramePr>
          <p:cNvPr id="4" name="Table 3">
            <a:extLst>
              <a:ext uri="{FF2B5EF4-FFF2-40B4-BE49-F238E27FC236}">
                <a16:creationId xmlns:a16="http://schemas.microsoft.com/office/drawing/2014/main" id="{2179FEB1-8044-26FF-BA34-CE151C6E0EB5}"/>
              </a:ext>
            </a:extLst>
          </p:cNvPr>
          <p:cNvGraphicFramePr>
            <a:graphicFrameLocks noGrp="1"/>
          </p:cNvGraphicFramePr>
          <p:nvPr/>
        </p:nvGraphicFramePr>
        <p:xfrm>
          <a:off x="929218" y="1108076"/>
          <a:ext cx="5166783" cy="4667216"/>
        </p:xfrm>
        <a:graphic>
          <a:graphicData uri="http://schemas.openxmlformats.org/drawingml/2006/table">
            <a:tbl>
              <a:tblPr firstRow="1" firstCol="1" lastRow="1" lastCol="1" bandRow="1" bandCol="1">
                <a:tableStyleId>{5C22544A-7EE6-4342-B048-85BDC9FD1C3A}</a:tableStyleId>
              </a:tblPr>
              <a:tblGrid>
                <a:gridCol w="2766112">
                  <a:extLst>
                    <a:ext uri="{9D8B030D-6E8A-4147-A177-3AD203B41FA5}">
                      <a16:colId xmlns:a16="http://schemas.microsoft.com/office/drawing/2014/main" val="3857282832"/>
                    </a:ext>
                  </a:extLst>
                </a:gridCol>
                <a:gridCol w="1176418">
                  <a:extLst>
                    <a:ext uri="{9D8B030D-6E8A-4147-A177-3AD203B41FA5}">
                      <a16:colId xmlns:a16="http://schemas.microsoft.com/office/drawing/2014/main" val="2077077620"/>
                    </a:ext>
                  </a:extLst>
                </a:gridCol>
                <a:gridCol w="1224253">
                  <a:extLst>
                    <a:ext uri="{9D8B030D-6E8A-4147-A177-3AD203B41FA5}">
                      <a16:colId xmlns:a16="http://schemas.microsoft.com/office/drawing/2014/main" val="281904709"/>
                    </a:ext>
                  </a:extLst>
                </a:gridCol>
              </a:tblGrid>
              <a:tr h="464564">
                <a:tc>
                  <a:txBody>
                    <a:bodyPr/>
                    <a:lstStyle/>
                    <a:p>
                      <a:pPr marL="65405" marR="0">
                        <a:spcBef>
                          <a:spcPts val="0"/>
                        </a:spcBef>
                        <a:spcAft>
                          <a:spcPts val="0"/>
                        </a:spcAft>
                      </a:pPr>
                      <a:r>
                        <a:rPr lang="en-US" sz="800" strike="sngStrike" dirty="0">
                          <a:effectLst/>
                        </a:rPr>
                        <a:t>Student’s performance and accomplishments (G.P.A., activities, community service, etc.).</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311590483"/>
                  </a:ext>
                </a:extLst>
              </a:tr>
              <a:tr h="464564">
                <a:tc>
                  <a:txBody>
                    <a:bodyPr/>
                    <a:lstStyle/>
                    <a:p>
                      <a:pPr marL="65405" marR="0">
                        <a:spcBef>
                          <a:spcPts val="0"/>
                        </a:spcBef>
                        <a:spcAft>
                          <a:spcPts val="0"/>
                        </a:spcAft>
                      </a:pPr>
                      <a:r>
                        <a:rPr lang="en-US" sz="800" strike="sngStrike" dirty="0">
                          <a:effectLst/>
                        </a:rPr>
                        <a:t>Appropriateness of courses completed for proposed research.</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04483162"/>
                  </a:ext>
                </a:extLst>
              </a:tr>
              <a:tr h="454885">
                <a:tc>
                  <a:txBody>
                    <a:bodyPr/>
                    <a:lstStyle/>
                    <a:p>
                      <a:pPr marL="0" marR="0">
                        <a:spcBef>
                          <a:spcPts val="20"/>
                        </a:spcBef>
                        <a:spcAft>
                          <a:spcPts val="0"/>
                        </a:spcAft>
                      </a:pPr>
                      <a:r>
                        <a:rPr lang="en-US" sz="800" u="none" strike="noStrike">
                          <a:effectLst/>
                        </a:rPr>
                        <a:t> </a:t>
                      </a:r>
                      <a:endParaRPr lang="en-US" sz="700">
                        <a:effectLst/>
                      </a:endParaRPr>
                    </a:p>
                    <a:p>
                      <a:pPr marL="65405" marR="0">
                        <a:spcBef>
                          <a:spcPts val="0"/>
                        </a:spcBef>
                        <a:spcAft>
                          <a:spcPts val="0"/>
                        </a:spcAft>
                      </a:pPr>
                      <a:r>
                        <a:rPr lang="en-US" sz="800" strike="sngStrike">
                          <a:effectLst/>
                        </a:rPr>
                        <a:t>Mentor’s letter of support.</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97334268"/>
                  </a:ext>
                </a:extLst>
              </a:tr>
              <a:tr h="454885">
                <a:tc>
                  <a:txBody>
                    <a:bodyPr/>
                    <a:lstStyle/>
                    <a:p>
                      <a:pPr marL="0" marR="0">
                        <a:spcBef>
                          <a:spcPts val="25"/>
                        </a:spcBef>
                        <a:spcAft>
                          <a:spcPts val="0"/>
                        </a:spcAft>
                      </a:pPr>
                      <a:r>
                        <a:rPr lang="en-US" sz="800" u="none" strike="noStrike">
                          <a:effectLst/>
                        </a:rPr>
                        <a:t> </a:t>
                      </a:r>
                      <a:endParaRPr lang="en-US" sz="700">
                        <a:effectLst/>
                      </a:endParaRPr>
                    </a:p>
                    <a:p>
                      <a:pPr marL="65405" marR="0">
                        <a:spcBef>
                          <a:spcPts val="5"/>
                        </a:spcBef>
                        <a:spcAft>
                          <a:spcPts val="0"/>
                        </a:spcAft>
                      </a:pPr>
                      <a:r>
                        <a:rPr lang="en-US" sz="800" strike="sngStrike">
                          <a:effectLst/>
                        </a:rPr>
                        <a:t>Two letters of reference.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7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42510927"/>
                  </a:ext>
                </a:extLst>
              </a:tr>
              <a:tr h="929129">
                <a:tc>
                  <a:txBody>
                    <a:bodyPr/>
                    <a:lstStyle/>
                    <a:p>
                      <a:pPr marL="65405" marR="73025">
                        <a:spcBef>
                          <a:spcPts val="0"/>
                        </a:spcBef>
                        <a:spcAft>
                          <a:spcPts val="0"/>
                        </a:spcAft>
                      </a:pPr>
                      <a:r>
                        <a:rPr lang="en-US" sz="800" strike="sngStrike">
                          <a:effectLst/>
                        </a:rPr>
                        <a:t>Mentor has prior experience supervising students in the discipline. (New faculty should be considered, as well as faculty recently beginning involvement in research.)</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86159113"/>
                  </a:ext>
                </a:extLst>
              </a:tr>
              <a:tr h="464564">
                <a:tc>
                  <a:txBody>
                    <a:bodyPr/>
                    <a:lstStyle/>
                    <a:p>
                      <a:pPr marL="65405" marR="170180">
                        <a:spcBef>
                          <a:spcPts val="0"/>
                        </a:spcBef>
                        <a:spcAft>
                          <a:spcPts val="0"/>
                        </a:spcAft>
                      </a:pPr>
                      <a:r>
                        <a:rPr lang="en-US" sz="800" strike="sngStrike">
                          <a:effectLst/>
                        </a:rPr>
                        <a:t>Appropriateness of proposed mentor’s previous experience for the proposed project.</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09895496"/>
                  </a:ext>
                </a:extLst>
              </a:tr>
              <a:tr h="464564">
                <a:tc>
                  <a:txBody>
                    <a:bodyPr/>
                    <a:lstStyle/>
                    <a:p>
                      <a:pPr marL="65405" marR="217170">
                        <a:spcBef>
                          <a:spcPts val="0"/>
                        </a:spcBef>
                        <a:spcAft>
                          <a:spcPts val="0"/>
                        </a:spcAft>
                      </a:pPr>
                      <a:r>
                        <a:rPr lang="en-US" sz="800" strike="sngStrike">
                          <a:effectLst/>
                        </a:rPr>
                        <a:t>Research/scholarly activity/productivity by the mentor.</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dirty="0">
                          <a:effectLst/>
                        </a:rPr>
                        <a:t> </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15741182"/>
                  </a:ext>
                </a:extLst>
              </a:tr>
              <a:tr h="454885">
                <a:tc>
                  <a:txBody>
                    <a:bodyPr/>
                    <a:lstStyle/>
                    <a:p>
                      <a:pPr marL="0" marR="0">
                        <a:spcBef>
                          <a:spcPts val="15"/>
                        </a:spcBef>
                        <a:spcAft>
                          <a:spcPts val="0"/>
                        </a:spcAft>
                      </a:pPr>
                      <a:r>
                        <a:rPr lang="en-US" sz="800" u="none" strike="noStrike">
                          <a:effectLst/>
                        </a:rPr>
                        <a:t> </a:t>
                      </a:r>
                      <a:endParaRPr lang="en-US" sz="700">
                        <a:effectLst/>
                      </a:endParaRPr>
                    </a:p>
                    <a:p>
                      <a:pPr marL="65405" marR="0">
                        <a:spcBef>
                          <a:spcPts val="5"/>
                        </a:spcBef>
                        <a:spcAft>
                          <a:spcPts val="0"/>
                        </a:spcAft>
                      </a:pPr>
                      <a:r>
                        <a:rPr lang="en-US" sz="800" strike="sngStrike">
                          <a:effectLst/>
                        </a:rPr>
                        <a:t>The proposed research project.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30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21466998"/>
                  </a:ext>
                </a:extLst>
              </a:tr>
              <a:tr h="454885">
                <a:tc>
                  <a:txBody>
                    <a:bodyPr/>
                    <a:lstStyle/>
                    <a:p>
                      <a:pPr marL="0" marR="0">
                        <a:spcBef>
                          <a:spcPts val="35"/>
                        </a:spcBef>
                        <a:spcAft>
                          <a:spcPts val="0"/>
                        </a:spcAft>
                      </a:pPr>
                      <a:r>
                        <a:rPr lang="en-US" sz="800" u="none" strike="noStrike" dirty="0">
                          <a:effectLst/>
                        </a:rPr>
                        <a:t> </a:t>
                      </a:r>
                      <a:endParaRPr lang="en-US" sz="700" dirty="0">
                        <a:effectLst/>
                      </a:endParaRPr>
                    </a:p>
                    <a:p>
                      <a:pPr marL="65405" marR="0">
                        <a:spcBef>
                          <a:spcPts val="0"/>
                        </a:spcBef>
                        <a:spcAft>
                          <a:spcPts val="0"/>
                        </a:spcAft>
                      </a:pPr>
                      <a:r>
                        <a:rPr lang="en-US" sz="800" strike="sngStrike" dirty="0">
                          <a:effectLst/>
                        </a:rPr>
                        <a:t>TOTAL POINTS AWARDED</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1020" marR="541020" algn="ctr">
                        <a:lnSpc>
                          <a:spcPts val="1365"/>
                        </a:lnSpc>
                        <a:spcBef>
                          <a:spcPts val="0"/>
                        </a:spcBef>
                        <a:spcAft>
                          <a:spcPts val="0"/>
                        </a:spcAft>
                      </a:pPr>
                      <a:r>
                        <a:rPr lang="en-US" sz="800" strike="sngStrike">
                          <a:effectLst/>
                        </a:rPr>
                        <a:t>100</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700" u="none" strike="noStrike" dirty="0">
                          <a:effectLst/>
                        </a:rPr>
                        <a:t> </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8628631"/>
                  </a:ext>
                </a:extLst>
              </a:tr>
            </a:tbl>
          </a:graphicData>
        </a:graphic>
      </p:graphicFrame>
      <p:sp>
        <p:nvSpPr>
          <p:cNvPr id="5" name="Rectangle 1">
            <a:extLst>
              <a:ext uri="{FF2B5EF4-FFF2-40B4-BE49-F238E27FC236}">
                <a16:creationId xmlns:a16="http://schemas.microsoft.com/office/drawing/2014/main" id="{FD166F8B-64A9-B56E-641D-45C403B30F45}"/>
              </a:ext>
            </a:extLst>
          </p:cNvPr>
          <p:cNvSpPr>
            <a:spLocks noChangeArrowheads="1"/>
          </p:cNvSpPr>
          <p:nvPr/>
        </p:nvSpPr>
        <p:spPr bwMode="auto">
          <a:xfrm>
            <a:off x="929217" y="877373"/>
            <a:ext cx="51667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lvl1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1pPr>
            <a:lvl2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2pPr>
            <a:lvl3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3pPr>
            <a:lvl4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4pPr>
            <a:lvl5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5pPr>
            <a:lvl6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6pPr>
            <a:lvl7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7pPr>
            <a:lvl8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8pPr>
            <a:lvl9pPr eaLnBrk="0" fontAlgn="base" hangingPunct="0">
              <a:spcBef>
                <a:spcPct val="0"/>
              </a:spcBef>
              <a:spcAft>
                <a:spcPct val="0"/>
              </a:spcAft>
              <a:tabLst>
                <a:tab pos="3340100" algn="l"/>
                <a:tab pos="4711700" algn="l"/>
              </a:tabLst>
              <a:defRPr>
                <a:solidFill>
                  <a:schemeClr val="tx1"/>
                </a:solidFill>
                <a:latin typeface="Arial" panose="020B0604020202020204" pitchFamily="34" charset="0"/>
              </a:defRPr>
            </a:lvl9pPr>
          </a:lstStyle>
          <a:p>
            <a:pPr defTabSz="609630">
              <a:tabLst>
                <a:tab pos="2226845" algn="l"/>
                <a:tab pos="3141290" algn="l"/>
              </a:tabLst>
            </a:pPr>
            <a:r>
              <a:rPr lang="en-US" altLang="en-US" sz="800" b="1" dirty="0">
                <a:solidFill>
                  <a:prstClr val="black"/>
                </a:solidFill>
                <a:ea typeface="Times New Roman" panose="02020603050405020304" pitchFamily="18" charset="0"/>
              </a:rPr>
              <a:t>Grading Criteria	                  Possible Points	          Points Awarded</a:t>
            </a:r>
            <a:endParaRPr lang="en-US" altLang="en-US" sz="867" dirty="0">
              <a:solidFill>
                <a:prstClr val="black"/>
              </a:solidFill>
            </a:endParaRPr>
          </a:p>
          <a:p>
            <a:pPr defTabSz="609630">
              <a:tabLst>
                <a:tab pos="2226845" algn="l"/>
                <a:tab pos="3141290" algn="l"/>
              </a:tabLst>
            </a:pPr>
            <a:endParaRPr lang="en-US" altLang="en-US" sz="1200" dirty="0">
              <a:solidFill>
                <a:prstClr val="black"/>
              </a:solidFill>
            </a:endParaRPr>
          </a:p>
        </p:txBody>
      </p:sp>
      <p:graphicFrame>
        <p:nvGraphicFramePr>
          <p:cNvPr id="6" name="Table 5">
            <a:extLst>
              <a:ext uri="{FF2B5EF4-FFF2-40B4-BE49-F238E27FC236}">
                <a16:creationId xmlns:a16="http://schemas.microsoft.com/office/drawing/2014/main" id="{79D0023B-82B0-4F9E-763F-2BB596EEC1C0}"/>
              </a:ext>
            </a:extLst>
          </p:cNvPr>
          <p:cNvGraphicFramePr>
            <a:graphicFrameLocks noGrp="1"/>
          </p:cNvGraphicFramePr>
          <p:nvPr/>
        </p:nvGraphicFramePr>
        <p:xfrm>
          <a:off x="6350000" y="1108076"/>
          <a:ext cx="5166783" cy="4606927"/>
        </p:xfrm>
        <a:graphic>
          <a:graphicData uri="http://schemas.openxmlformats.org/drawingml/2006/table">
            <a:tbl>
              <a:tblPr firstRow="1" firstCol="1" bandRow="1"/>
              <a:tblGrid>
                <a:gridCol w="5166783">
                  <a:extLst>
                    <a:ext uri="{9D8B030D-6E8A-4147-A177-3AD203B41FA5}">
                      <a16:colId xmlns:a16="http://schemas.microsoft.com/office/drawing/2014/main" val="1286329035"/>
                    </a:ext>
                  </a:extLst>
                </a:gridCol>
              </a:tblGrid>
              <a:tr h="167779">
                <a:tc>
                  <a:txBody>
                    <a:bodyPr/>
                    <a:lstStyle/>
                    <a:p>
                      <a:pPr marL="0" marR="0" algn="ctr">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Selection Criteria</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88793"/>
                  </a:ext>
                </a:extLst>
              </a:tr>
              <a:tr h="368181">
                <a:tc>
                  <a:txBody>
                    <a:bodyPr/>
                    <a:lstStyle/>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Student’s Academic Success:</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GPA, Extracurricular Activities, Leadership, etc.</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706101"/>
                  </a:ext>
                </a:extLst>
              </a:tr>
              <a:tr h="503336">
                <a:tc>
                  <a:txBody>
                    <a:bodyPr/>
                    <a:lstStyle/>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Qualifications of the Mentor and Research Team (if applicable):</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Clear plan for support, research history, experience in the field of proposal, contributions to undergraduate research.</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668063"/>
                  </a:ext>
                </a:extLst>
              </a:tr>
              <a:tr h="362939">
                <a:tc>
                  <a:txBody>
                    <a:bodyPr/>
                    <a:lstStyle/>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Innovation/Originality:</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Generates new ideas and/or applies existing ideas in a new context.</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268130"/>
                  </a:ext>
                </a:extLst>
              </a:tr>
              <a:tr h="838894">
                <a:tc>
                  <a:txBody>
                    <a:bodyPr/>
                    <a:lstStyle/>
                    <a:p>
                      <a:pPr marL="0" marR="0" algn="l">
                        <a:spcBef>
                          <a:spcPts val="0"/>
                        </a:spcBef>
                        <a:spcAft>
                          <a:spcPts val="0"/>
                        </a:spcAft>
                      </a:pPr>
                      <a:r>
                        <a:rPr lang="en-US" sz="8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Significance of the Study:</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Outcomes are clearly proposed and Impact is anticipated.</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STEM</a:t>
                      </a:r>
                      <a:r>
                        <a:rPr lang="en-US" sz="8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Addresses an area of importance to the discipline and shows potential to advance the science.</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Non-STEM</a:t>
                      </a:r>
                      <a:r>
                        <a:rPr lang="en-US" sz="8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Expands knowledge of best/creative practices in the field, increases creative output.</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965223"/>
                  </a:ext>
                </a:extLst>
              </a:tr>
              <a:tr h="1006673">
                <a:tc>
                  <a:txBody>
                    <a:bodyPr/>
                    <a:lstStyle/>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Appropriateness of the methodology:</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STEM</a:t>
                      </a:r>
                      <a:r>
                        <a:rPr lang="en-US" sz="800"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Research design, Sampling approach, Data collection protocol/plan, Data analysis procedure/plan, Protection of human subjects and/or plan for seeking IRB approval.</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Non-STEM</a:t>
                      </a:r>
                      <a:r>
                        <a:rPr lang="en-US" sz="800" u="sng">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Preliminary Research showing selection and citation of primary and secondary sources, Hermeneutic framework, analytical approach is well defined or creative process and products are well planned/described.</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1233677"/>
                  </a:ext>
                </a:extLst>
              </a:tr>
              <a:tr h="838894">
                <a:tc>
                  <a:txBody>
                    <a:bodyPr/>
                    <a:lstStyle/>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Merit:</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STEM - </a:t>
                      </a:r>
                      <a:r>
                        <a:rPr lang="en-US" sz="800"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Utilizes established scientific principles, Demonstrates how scientific knowledge will be gained, Problem/topic being investigated is of value to the larger scientific community.</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b="1"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Non-STEM</a:t>
                      </a:r>
                      <a:r>
                        <a:rPr lang="en-US" sz="800" u="sng">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 Uses best practices and innovative approaches in the field, betters the understanding of the human experience, benefits and engages the fields community.</a:t>
                      </a:r>
                      <a:endParaRPr lang="en-US" sz="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014113"/>
                  </a:ext>
                </a:extLst>
              </a:tr>
              <a:tr h="520231">
                <a:tc>
                  <a:txBody>
                    <a:bodyPr/>
                    <a:lstStyle/>
                    <a:p>
                      <a:pPr marL="0" marR="0" algn="l">
                        <a:spcBef>
                          <a:spcPts val="0"/>
                        </a:spcBef>
                        <a:spcAft>
                          <a:spcPts val="0"/>
                        </a:spcAft>
                      </a:pPr>
                      <a:r>
                        <a:rPr lang="en-US" sz="800" b="1" u="sng"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Other Criteria:</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800" u="sng"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Reference Letters, plan for dissemination, appropriate budget, feasibility of completing the project in projected timeframe, cohesiveness and coherency, clarity of writing</a:t>
                      </a:r>
                      <a:endParaRPr lang="en-US" sz="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529764"/>
                  </a:ext>
                </a:extLst>
              </a:tr>
            </a:tbl>
          </a:graphicData>
        </a:graphic>
      </p:graphicFrame>
      <p:sp>
        <p:nvSpPr>
          <p:cNvPr id="7" name="Rectangle 2">
            <a:extLst>
              <a:ext uri="{FF2B5EF4-FFF2-40B4-BE49-F238E27FC236}">
                <a16:creationId xmlns:a16="http://schemas.microsoft.com/office/drawing/2014/main" id="{9AC8354D-730A-5AE6-643B-69305B8D790F}"/>
              </a:ext>
            </a:extLst>
          </p:cNvPr>
          <p:cNvSpPr>
            <a:spLocks noChangeArrowheads="1"/>
          </p:cNvSpPr>
          <p:nvPr/>
        </p:nvSpPr>
        <p:spPr bwMode="auto">
          <a:xfrm>
            <a:off x="1559983" y="624074"/>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708769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1"/>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0" y="2695265"/>
            <a:ext cx="12192000" cy="1502892"/>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Questions?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2146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381375"/>
            <a:ext cx="9956800" cy="1981200"/>
          </a:xfrm>
        </p:spPr>
        <p:txBody>
          <a:bodyPr/>
          <a:lstStyle/>
          <a:p>
            <a:r>
              <a:rPr lang="en-US" sz="2800" dirty="0"/>
              <a:t>Agenda item no. 05:</a:t>
            </a:r>
            <a:br>
              <a:rPr lang="en-US" sz="2800" dirty="0"/>
            </a:br>
            <a:r>
              <a:rPr lang="en-US" sz="2800" dirty="0"/>
              <a:t>ARKANSAS HEALTH EDUCATION GRANT PROGRAM REQUEST FOR CONTRACT REALLOCATION</a:t>
            </a:r>
            <a:br>
              <a:rPr lang="en-US" sz="2800" dirty="0"/>
            </a:br>
            <a:br>
              <a:rPr lang="en-US" sz="2800" dirty="0"/>
            </a:br>
            <a:br>
              <a:rPr lang="en-US" sz="2800" dirty="0"/>
            </a:br>
            <a:br>
              <a:rPr lang="en-US" sz="2800" dirty="0"/>
            </a:br>
            <a:br>
              <a:rPr lang="en-US" sz="2800" dirty="0"/>
            </a:br>
            <a:br>
              <a:rPr lang="en-US" sz="2800" dirty="0"/>
            </a:br>
            <a:endParaRPr lang="en-US" sz="2800" dirty="0"/>
          </a:p>
        </p:txBody>
      </p:sp>
      <p:sp>
        <p:nvSpPr>
          <p:cNvPr id="3" name="Subtitle 2"/>
          <p:cNvSpPr>
            <a:spLocks noGrp="1"/>
          </p:cNvSpPr>
          <p:nvPr>
            <p:ph type="body" idx="1"/>
          </p:nvPr>
        </p:nvSpPr>
        <p:spPr>
          <a:xfrm>
            <a:off x="1243263" y="1905386"/>
            <a:ext cx="8001000" cy="1447800"/>
          </a:xfrm>
        </p:spPr>
        <p:txBody>
          <a:bodyPr>
            <a:normAutofit fontScale="25000" lnSpcReduction="20000"/>
          </a:body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r>
              <a:rPr lang="en-US" sz="9600" dirty="0"/>
              <a:t>Alisha Lewis</a:t>
            </a:r>
          </a:p>
          <a:p>
            <a:r>
              <a:rPr lang="en-US" sz="9600" dirty="0"/>
              <a:t>Assistant Director for Operations</a:t>
            </a:r>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679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831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984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en-US" dirty="0">
              <a:solidFill>
                <a:prstClr val="black"/>
              </a:solidFill>
              <a:latin typeface="Georgi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376" y="3381376"/>
            <a:ext cx="95250" cy="95250"/>
          </a:xfrm>
          <a:prstGeom prst="rect">
            <a:avLst/>
          </a:prstGeom>
        </p:spPr>
      </p:pic>
      <p:pic>
        <p:nvPicPr>
          <p:cNvPr id="11" name="Picture 10" descr="Logo, company name&#10;&#10;Description automatically generated">
            <a:extLst>
              <a:ext uri="{FF2B5EF4-FFF2-40B4-BE49-F238E27FC236}">
                <a16:creationId xmlns:a16="http://schemas.microsoft.com/office/drawing/2014/main" id="{B39A78A4-1641-645E-056E-7DFE5B228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00"/>
          <a:stretch/>
        </p:blipFill>
        <p:spPr>
          <a:xfrm>
            <a:off x="9029700" y="4975186"/>
            <a:ext cx="2819400" cy="1859368"/>
          </a:xfrm>
          <a:prstGeom prst="rect">
            <a:avLst/>
          </a:prstGeom>
        </p:spPr>
      </p:pic>
    </p:spTree>
    <p:extLst>
      <p:ext uri="{BB962C8B-B14F-4D97-AF65-F5344CB8AC3E}">
        <p14:creationId xmlns:p14="http://schemas.microsoft.com/office/powerpoint/2010/main" val="2679212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3437F"/>
        </a:solidFill>
        <a:effectLst/>
      </p:bgPr>
    </p:bg>
    <p:spTree>
      <p:nvGrpSpPr>
        <p:cNvPr id="1" name=""/>
        <p:cNvGrpSpPr/>
        <p:nvPr/>
      </p:nvGrpSpPr>
      <p:grpSpPr>
        <a:xfrm>
          <a:off x="0" y="0"/>
          <a:ext cx="0" cy="0"/>
          <a:chOff x="0" y="0"/>
          <a:chExt cx="0" cy="0"/>
        </a:xfrm>
      </p:grpSpPr>
      <p:grpSp>
        <p:nvGrpSpPr>
          <p:cNvPr id="2" name="Group 2"/>
          <p:cNvGrpSpPr/>
          <p:nvPr/>
        </p:nvGrpSpPr>
        <p:grpSpPr>
          <a:xfrm>
            <a:off x="2343307" y="0"/>
            <a:ext cx="7513139" cy="6858000"/>
            <a:chOff x="0" y="0"/>
            <a:chExt cx="2968154" cy="2709333"/>
          </a:xfrm>
        </p:grpSpPr>
        <p:sp>
          <p:nvSpPr>
            <p:cNvPr id="3" name="Freeform 3"/>
            <p:cNvSpPr/>
            <p:nvPr/>
          </p:nvSpPr>
          <p:spPr>
            <a:xfrm>
              <a:off x="0" y="0"/>
              <a:ext cx="2968154" cy="2709333"/>
            </a:xfrm>
            <a:custGeom>
              <a:avLst/>
              <a:gdLst/>
              <a:ahLst/>
              <a:cxnLst/>
              <a:rect l="l" t="t" r="r" b="b"/>
              <a:pathLst>
                <a:path w="2968154" h="2709333">
                  <a:moveTo>
                    <a:pt x="0" y="0"/>
                  </a:moveTo>
                  <a:lnTo>
                    <a:pt x="2968154" y="0"/>
                  </a:lnTo>
                  <a:lnTo>
                    <a:pt x="2968154" y="2709333"/>
                  </a:lnTo>
                  <a:lnTo>
                    <a:pt x="0" y="2709333"/>
                  </a:lnTo>
                  <a:close/>
                </a:path>
              </a:pathLst>
            </a:custGeom>
            <a:solidFill>
              <a:srgbClr val="FFFFFF"/>
            </a:solidFill>
          </p:spPr>
        </p:sp>
        <p:sp>
          <p:nvSpPr>
            <p:cNvPr id="4" name="TextBox 4"/>
            <p:cNvSpPr txBox="1"/>
            <p:nvPr/>
          </p:nvSpPr>
          <p:spPr>
            <a:xfrm>
              <a:off x="0" y="-57150"/>
              <a:ext cx="812800" cy="869950"/>
            </a:xfrm>
            <a:prstGeom prst="rect">
              <a:avLst/>
            </a:prstGeom>
          </p:spPr>
          <p:txBody>
            <a:bodyPr lIns="33867" tIns="33867" rIns="33867" bIns="33867" rtlCol="0" anchor="ctr"/>
            <a:lstStyle/>
            <a:p>
              <a:pPr algn="ctr" defTabSz="609630">
                <a:lnSpc>
                  <a:spcPts val="2473"/>
                </a:lnSpc>
              </a:pPr>
              <a:endParaRPr sz="1200">
                <a:solidFill>
                  <a:prstClr val="black"/>
                </a:solidFill>
                <a:latin typeface="Calibri"/>
              </a:endParaRPr>
            </a:p>
          </p:txBody>
        </p:sp>
      </p:grpSp>
      <p:grpSp>
        <p:nvGrpSpPr>
          <p:cNvPr id="5" name="Group 5"/>
          <p:cNvGrpSpPr/>
          <p:nvPr/>
        </p:nvGrpSpPr>
        <p:grpSpPr>
          <a:xfrm>
            <a:off x="16235" y="0"/>
            <a:ext cx="1864805" cy="6858000"/>
            <a:chOff x="0" y="0"/>
            <a:chExt cx="3729611" cy="13716000"/>
          </a:xfrm>
        </p:grpSpPr>
        <p:pic>
          <p:nvPicPr>
            <p:cNvPr id="6" name="Picture 6"/>
            <p:cNvPicPr>
              <a:picLocks noChangeAspect="1"/>
            </p:cNvPicPr>
            <p:nvPr/>
          </p:nvPicPr>
          <p:blipFill>
            <a:blip r:embed="rId2"/>
            <a:srcRect t="8885" b="22734"/>
            <a:stretch>
              <a:fillRect/>
            </a:stretch>
          </p:blipFill>
          <p:spPr>
            <a:xfrm>
              <a:off x="0" y="0"/>
              <a:ext cx="3729611" cy="3400425"/>
            </a:xfrm>
            <a:prstGeom prst="rect">
              <a:avLst/>
            </a:prstGeom>
          </p:spPr>
        </p:pic>
        <p:pic>
          <p:nvPicPr>
            <p:cNvPr id="7" name="Picture 7"/>
            <p:cNvPicPr>
              <a:picLocks noChangeAspect="1"/>
            </p:cNvPicPr>
            <p:nvPr/>
          </p:nvPicPr>
          <p:blipFill>
            <a:blip r:embed="rId3"/>
            <a:srcRect t="17120" b="17120"/>
            <a:stretch>
              <a:fillRect/>
            </a:stretch>
          </p:blipFill>
          <p:spPr>
            <a:xfrm>
              <a:off x="0" y="3438525"/>
              <a:ext cx="3729611" cy="3400425"/>
            </a:xfrm>
            <a:prstGeom prst="rect">
              <a:avLst/>
            </a:prstGeom>
          </p:spPr>
        </p:pic>
        <p:pic>
          <p:nvPicPr>
            <p:cNvPr id="8" name="Picture 8"/>
            <p:cNvPicPr>
              <a:picLocks noChangeAspect="1"/>
            </p:cNvPicPr>
            <p:nvPr/>
          </p:nvPicPr>
          <p:blipFill>
            <a:blip r:embed="rId4"/>
            <a:srcRect l="20101" t="10959" r="17934" b="44056"/>
            <a:stretch>
              <a:fillRect/>
            </a:stretch>
          </p:blipFill>
          <p:spPr>
            <a:xfrm>
              <a:off x="0" y="6877050"/>
              <a:ext cx="3729611" cy="3400425"/>
            </a:xfrm>
            <a:prstGeom prst="rect">
              <a:avLst/>
            </a:prstGeom>
          </p:spPr>
        </p:pic>
        <p:pic>
          <p:nvPicPr>
            <p:cNvPr id="9" name="Picture 9"/>
            <p:cNvPicPr>
              <a:picLocks noChangeAspect="1"/>
            </p:cNvPicPr>
            <p:nvPr/>
          </p:nvPicPr>
          <p:blipFill>
            <a:blip r:embed="rId5"/>
            <a:srcRect t="23926" r="17031" b="19339"/>
            <a:stretch>
              <a:fillRect/>
            </a:stretch>
          </p:blipFill>
          <p:spPr>
            <a:xfrm flipH="1">
              <a:off x="0" y="10315575"/>
              <a:ext cx="3729611" cy="3400425"/>
            </a:xfrm>
            <a:prstGeom prst="rect">
              <a:avLst/>
            </a:prstGeom>
          </p:spPr>
        </p:pic>
      </p:grpSp>
      <p:grpSp>
        <p:nvGrpSpPr>
          <p:cNvPr id="10" name="Group 10"/>
          <p:cNvGrpSpPr/>
          <p:nvPr/>
        </p:nvGrpSpPr>
        <p:grpSpPr>
          <a:xfrm>
            <a:off x="10327195" y="0"/>
            <a:ext cx="1864805" cy="6858000"/>
            <a:chOff x="0" y="0"/>
            <a:chExt cx="3729611" cy="13716000"/>
          </a:xfrm>
        </p:grpSpPr>
        <p:sp>
          <p:nvSpPr>
            <p:cNvPr id="11" name="AutoShape 11"/>
            <p:cNvSpPr/>
            <p:nvPr/>
          </p:nvSpPr>
          <p:spPr>
            <a:xfrm>
              <a:off x="0" y="0"/>
              <a:ext cx="3729611" cy="3400425"/>
            </a:xfrm>
            <a:prstGeom prst="rect">
              <a:avLst/>
            </a:prstGeom>
            <a:solidFill>
              <a:srgbClr val="03437F"/>
            </a:solidFill>
          </p:spPr>
        </p:sp>
        <p:sp>
          <p:nvSpPr>
            <p:cNvPr id="12" name="AutoShape 12"/>
            <p:cNvSpPr/>
            <p:nvPr/>
          </p:nvSpPr>
          <p:spPr>
            <a:xfrm>
              <a:off x="0" y="3438525"/>
              <a:ext cx="3729611" cy="3400425"/>
            </a:xfrm>
            <a:prstGeom prst="rect">
              <a:avLst/>
            </a:prstGeom>
            <a:solidFill>
              <a:srgbClr val="03437F"/>
            </a:solidFill>
          </p:spPr>
        </p:sp>
        <p:sp>
          <p:nvSpPr>
            <p:cNvPr id="13" name="AutoShape 13"/>
            <p:cNvSpPr/>
            <p:nvPr/>
          </p:nvSpPr>
          <p:spPr>
            <a:xfrm>
              <a:off x="0" y="6877050"/>
              <a:ext cx="3729611" cy="3400425"/>
            </a:xfrm>
            <a:prstGeom prst="rect">
              <a:avLst/>
            </a:prstGeom>
            <a:solidFill>
              <a:srgbClr val="03437F"/>
            </a:solidFill>
          </p:spPr>
        </p:sp>
        <p:sp>
          <p:nvSpPr>
            <p:cNvPr id="14" name="AutoShape 14"/>
            <p:cNvSpPr/>
            <p:nvPr/>
          </p:nvSpPr>
          <p:spPr>
            <a:xfrm>
              <a:off x="0" y="10315575"/>
              <a:ext cx="3729611" cy="3400425"/>
            </a:xfrm>
            <a:prstGeom prst="rect">
              <a:avLst/>
            </a:prstGeom>
            <a:solidFill>
              <a:srgbClr val="03437F"/>
            </a:solidFill>
          </p:spPr>
        </p:sp>
      </p:grpSp>
      <p:sp>
        <p:nvSpPr>
          <p:cNvPr id="15" name="TextBox 15"/>
          <p:cNvSpPr txBox="1"/>
          <p:nvPr/>
        </p:nvSpPr>
        <p:spPr>
          <a:xfrm>
            <a:off x="7097310" y="1203753"/>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2</a:t>
            </a:r>
          </a:p>
        </p:txBody>
      </p:sp>
      <p:sp>
        <p:nvSpPr>
          <p:cNvPr id="16" name="TextBox 16"/>
          <p:cNvSpPr txBox="1"/>
          <p:nvPr/>
        </p:nvSpPr>
        <p:spPr>
          <a:xfrm>
            <a:off x="7097310" y="2127649"/>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0</a:t>
            </a:r>
          </a:p>
        </p:txBody>
      </p:sp>
      <p:sp>
        <p:nvSpPr>
          <p:cNvPr id="17" name="TextBox 17"/>
          <p:cNvSpPr txBox="1"/>
          <p:nvPr/>
        </p:nvSpPr>
        <p:spPr>
          <a:xfrm>
            <a:off x="7097310" y="3125402"/>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3</a:t>
            </a:r>
          </a:p>
        </p:txBody>
      </p:sp>
      <p:sp>
        <p:nvSpPr>
          <p:cNvPr id="18" name="TextBox 18"/>
          <p:cNvSpPr txBox="1"/>
          <p:nvPr/>
        </p:nvSpPr>
        <p:spPr>
          <a:xfrm>
            <a:off x="7097310" y="4121556"/>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1</a:t>
            </a:r>
          </a:p>
        </p:txBody>
      </p:sp>
      <p:sp>
        <p:nvSpPr>
          <p:cNvPr id="19" name="TextBox 19"/>
          <p:cNvSpPr txBox="1"/>
          <p:nvPr/>
        </p:nvSpPr>
        <p:spPr>
          <a:xfrm>
            <a:off x="7089373" y="5944478"/>
            <a:ext cx="1327961"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1</a:t>
            </a:r>
          </a:p>
        </p:txBody>
      </p:sp>
      <p:sp>
        <p:nvSpPr>
          <p:cNvPr id="20" name="AutoShape 20"/>
          <p:cNvSpPr/>
          <p:nvPr/>
        </p:nvSpPr>
        <p:spPr>
          <a:xfrm>
            <a:off x="7057623" y="35"/>
            <a:ext cx="31749" cy="6857983"/>
          </a:xfrm>
          <a:prstGeom prst="line">
            <a:avLst/>
          </a:prstGeom>
          <a:ln w="47625" cap="flat">
            <a:solidFill>
              <a:srgbClr val="D9D9D9"/>
            </a:solidFill>
            <a:prstDash val="solid"/>
            <a:headEnd type="none" w="sm" len="sm"/>
            <a:tailEnd type="none" w="sm" len="sm"/>
          </a:ln>
        </p:spPr>
      </p:sp>
      <p:sp>
        <p:nvSpPr>
          <p:cNvPr id="21" name="AutoShape 21"/>
          <p:cNvSpPr/>
          <p:nvPr/>
        </p:nvSpPr>
        <p:spPr>
          <a:xfrm>
            <a:off x="8434796" y="-4035"/>
            <a:ext cx="7937" cy="6862127"/>
          </a:xfrm>
          <a:prstGeom prst="line">
            <a:avLst/>
          </a:prstGeom>
          <a:ln w="47625" cap="flat">
            <a:solidFill>
              <a:srgbClr val="D9D9D9"/>
            </a:solidFill>
            <a:prstDash val="solid"/>
            <a:headEnd type="none" w="sm" len="sm"/>
            <a:tailEnd type="none" w="sm" len="sm"/>
          </a:ln>
        </p:spPr>
      </p:sp>
      <p:sp>
        <p:nvSpPr>
          <p:cNvPr id="22" name="AutoShape 22"/>
          <p:cNvSpPr/>
          <p:nvPr/>
        </p:nvSpPr>
        <p:spPr>
          <a:xfrm>
            <a:off x="9824696" y="0"/>
            <a:ext cx="7938" cy="6858110"/>
          </a:xfrm>
          <a:prstGeom prst="line">
            <a:avLst/>
          </a:prstGeom>
          <a:ln w="47625" cap="flat">
            <a:solidFill>
              <a:srgbClr val="D9D9D9"/>
            </a:solidFill>
            <a:prstDash val="solid"/>
            <a:headEnd type="none" w="sm" len="sm"/>
            <a:tailEnd type="none" w="sm" len="sm"/>
          </a:ln>
        </p:spPr>
      </p:sp>
      <p:sp>
        <p:nvSpPr>
          <p:cNvPr id="23" name="TextBox 23"/>
          <p:cNvSpPr txBox="1"/>
          <p:nvPr/>
        </p:nvSpPr>
        <p:spPr>
          <a:xfrm>
            <a:off x="2576196" y="385479"/>
            <a:ext cx="4313445" cy="421590"/>
          </a:xfrm>
          <a:prstGeom prst="rect">
            <a:avLst/>
          </a:prstGeom>
        </p:spPr>
        <p:txBody>
          <a:bodyPr lIns="0" tIns="0" rIns="0" bIns="0" rtlCol="0" anchor="t">
            <a:spAutoFit/>
          </a:bodyPr>
          <a:lstStyle/>
          <a:p>
            <a:pPr algn="ctr" defTabSz="609630">
              <a:lnSpc>
                <a:spcPts val="3615"/>
              </a:lnSpc>
            </a:pPr>
            <a:r>
              <a:rPr lang="en-US" sz="2582">
                <a:solidFill>
                  <a:srgbClr val="03437F"/>
                </a:solidFill>
                <a:latin typeface="Canva Sans Bold"/>
              </a:rPr>
              <a:t>CHIROPRACTIC MEDICINE</a:t>
            </a:r>
          </a:p>
        </p:txBody>
      </p:sp>
      <p:sp>
        <p:nvSpPr>
          <p:cNvPr id="24" name="TextBox 24"/>
          <p:cNvSpPr txBox="1"/>
          <p:nvPr/>
        </p:nvSpPr>
        <p:spPr>
          <a:xfrm>
            <a:off x="7250424" y="321694"/>
            <a:ext cx="1056629" cy="515462"/>
          </a:xfrm>
          <a:prstGeom prst="rect">
            <a:avLst/>
          </a:prstGeom>
        </p:spPr>
        <p:txBody>
          <a:bodyPr lIns="0" tIns="0" rIns="0" bIns="0" rtlCol="0" anchor="t">
            <a:spAutoFit/>
          </a:bodyPr>
          <a:lstStyle/>
          <a:p>
            <a:pPr algn="ctr" defTabSz="609630">
              <a:lnSpc>
                <a:spcPts val="2119"/>
              </a:lnSpc>
            </a:pPr>
            <a:r>
              <a:rPr lang="en-US" sz="1513">
                <a:solidFill>
                  <a:srgbClr val="03437F"/>
                </a:solidFill>
                <a:latin typeface="Canva Sans Bold"/>
              </a:rPr>
              <a:t>CURRENT</a:t>
            </a:r>
          </a:p>
          <a:p>
            <a:pPr algn="ctr" defTabSz="609630">
              <a:lnSpc>
                <a:spcPts val="2119"/>
              </a:lnSpc>
            </a:pPr>
            <a:r>
              <a:rPr lang="en-US" sz="1513">
                <a:solidFill>
                  <a:srgbClr val="03437F"/>
                </a:solidFill>
                <a:latin typeface="Canva Sans Bold"/>
              </a:rPr>
              <a:t>13 (Total)</a:t>
            </a:r>
          </a:p>
        </p:txBody>
      </p:sp>
      <p:sp>
        <p:nvSpPr>
          <p:cNvPr id="25" name="TextBox 25"/>
          <p:cNvSpPr txBox="1"/>
          <p:nvPr/>
        </p:nvSpPr>
        <p:spPr>
          <a:xfrm>
            <a:off x="8581415" y="321693"/>
            <a:ext cx="1222075" cy="515334"/>
          </a:xfrm>
          <a:prstGeom prst="rect">
            <a:avLst/>
          </a:prstGeom>
        </p:spPr>
        <p:txBody>
          <a:bodyPr lIns="0" tIns="0" rIns="0" bIns="0" rtlCol="0" anchor="t">
            <a:spAutoFit/>
          </a:bodyPr>
          <a:lstStyle/>
          <a:p>
            <a:pPr algn="ctr" defTabSz="609630">
              <a:lnSpc>
                <a:spcPts val="2115"/>
              </a:lnSpc>
            </a:pPr>
            <a:r>
              <a:rPr lang="en-US" sz="1511">
                <a:solidFill>
                  <a:srgbClr val="03437F"/>
                </a:solidFill>
                <a:latin typeface="Canva Sans Bold"/>
              </a:rPr>
              <a:t>REQUESTED </a:t>
            </a:r>
          </a:p>
          <a:p>
            <a:pPr algn="ctr" defTabSz="609630">
              <a:lnSpc>
                <a:spcPts val="2115"/>
              </a:lnSpc>
            </a:pPr>
            <a:r>
              <a:rPr lang="en-US" sz="1511">
                <a:solidFill>
                  <a:srgbClr val="03437F"/>
                </a:solidFill>
                <a:latin typeface="Canva Sans Bold"/>
              </a:rPr>
              <a:t>13 (Total)</a:t>
            </a:r>
          </a:p>
        </p:txBody>
      </p:sp>
      <p:sp>
        <p:nvSpPr>
          <p:cNvPr id="26" name="TextBox 26"/>
          <p:cNvSpPr txBox="1"/>
          <p:nvPr/>
        </p:nvSpPr>
        <p:spPr>
          <a:xfrm>
            <a:off x="2895757" y="1089404"/>
            <a:ext cx="3571541"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Cleveland Chiropractic College </a:t>
            </a:r>
          </a:p>
          <a:p>
            <a:pPr defTabSz="609630">
              <a:lnSpc>
                <a:spcPts val="2583"/>
              </a:lnSpc>
            </a:pPr>
            <a:r>
              <a:rPr lang="en-US" sz="1845">
                <a:solidFill>
                  <a:srgbClr val="101D30"/>
                </a:solidFill>
                <a:latin typeface="Canva Sans Bold"/>
              </a:rPr>
              <a:t>(Kansas City, MO) </a:t>
            </a:r>
          </a:p>
          <a:p>
            <a:pPr defTabSz="609630">
              <a:lnSpc>
                <a:spcPts val="2583"/>
              </a:lnSpc>
            </a:pPr>
            <a:endParaRPr lang="en-US" sz="1845">
              <a:solidFill>
                <a:srgbClr val="101D30"/>
              </a:solidFill>
              <a:latin typeface="Canva Sans Bold"/>
            </a:endParaRPr>
          </a:p>
        </p:txBody>
      </p:sp>
      <p:sp>
        <p:nvSpPr>
          <p:cNvPr id="27" name="TextBox 27"/>
          <p:cNvSpPr txBox="1"/>
          <p:nvPr/>
        </p:nvSpPr>
        <p:spPr>
          <a:xfrm>
            <a:off x="8560207" y="1203753"/>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1</a:t>
            </a:r>
          </a:p>
        </p:txBody>
      </p:sp>
      <p:sp>
        <p:nvSpPr>
          <p:cNvPr id="28" name="TextBox 28"/>
          <p:cNvSpPr txBox="1"/>
          <p:nvPr/>
        </p:nvSpPr>
        <p:spPr>
          <a:xfrm>
            <a:off x="2895757" y="2022144"/>
            <a:ext cx="1837162"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Life University (Marietta, GA) </a:t>
            </a:r>
          </a:p>
          <a:p>
            <a:pPr defTabSz="609630">
              <a:lnSpc>
                <a:spcPts val="2583"/>
              </a:lnSpc>
            </a:pPr>
            <a:endParaRPr lang="en-US" sz="1845">
              <a:solidFill>
                <a:srgbClr val="101D30"/>
              </a:solidFill>
              <a:latin typeface="Canva Sans Bold"/>
            </a:endParaRPr>
          </a:p>
        </p:txBody>
      </p:sp>
      <p:sp>
        <p:nvSpPr>
          <p:cNvPr id="29" name="TextBox 29"/>
          <p:cNvSpPr txBox="1"/>
          <p:nvPr/>
        </p:nvSpPr>
        <p:spPr>
          <a:xfrm>
            <a:off x="8560207" y="2127649"/>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2</a:t>
            </a:r>
          </a:p>
        </p:txBody>
      </p:sp>
      <p:sp>
        <p:nvSpPr>
          <p:cNvPr id="30" name="TextBox 30"/>
          <p:cNvSpPr txBox="1"/>
          <p:nvPr/>
        </p:nvSpPr>
        <p:spPr>
          <a:xfrm>
            <a:off x="2895757" y="3011052"/>
            <a:ext cx="3477791"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Logan College of Chiropractic (Chesterfield, MO) </a:t>
            </a:r>
          </a:p>
          <a:p>
            <a:pPr defTabSz="609630">
              <a:lnSpc>
                <a:spcPts val="2583"/>
              </a:lnSpc>
            </a:pPr>
            <a:endParaRPr lang="en-US" sz="1845">
              <a:solidFill>
                <a:srgbClr val="101D30"/>
              </a:solidFill>
              <a:latin typeface="Canva Sans Bold"/>
            </a:endParaRPr>
          </a:p>
        </p:txBody>
      </p:sp>
      <p:sp>
        <p:nvSpPr>
          <p:cNvPr id="31" name="TextBox 31"/>
          <p:cNvSpPr txBox="1"/>
          <p:nvPr/>
        </p:nvSpPr>
        <p:spPr>
          <a:xfrm>
            <a:off x="8560207" y="3125402"/>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3</a:t>
            </a:r>
          </a:p>
        </p:txBody>
      </p:sp>
      <p:sp>
        <p:nvSpPr>
          <p:cNvPr id="32" name="TextBox 32"/>
          <p:cNvSpPr txBox="1"/>
          <p:nvPr/>
        </p:nvSpPr>
        <p:spPr>
          <a:xfrm>
            <a:off x="2895757" y="4007206"/>
            <a:ext cx="3571541"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Palmer College of Chiropractic (Davenport, IA) </a:t>
            </a:r>
          </a:p>
          <a:p>
            <a:pPr defTabSz="609630">
              <a:lnSpc>
                <a:spcPts val="2583"/>
              </a:lnSpc>
            </a:pPr>
            <a:endParaRPr lang="en-US" sz="1845">
              <a:solidFill>
                <a:srgbClr val="101D30"/>
              </a:solidFill>
              <a:latin typeface="Canva Sans Bold"/>
            </a:endParaRPr>
          </a:p>
        </p:txBody>
      </p:sp>
      <p:sp>
        <p:nvSpPr>
          <p:cNvPr id="33" name="TextBox 33"/>
          <p:cNvSpPr txBox="1"/>
          <p:nvPr/>
        </p:nvSpPr>
        <p:spPr>
          <a:xfrm>
            <a:off x="8560207" y="4121556"/>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2</a:t>
            </a:r>
          </a:p>
        </p:txBody>
      </p:sp>
      <p:sp>
        <p:nvSpPr>
          <p:cNvPr id="34" name="TextBox 34"/>
          <p:cNvSpPr txBox="1"/>
          <p:nvPr/>
        </p:nvSpPr>
        <p:spPr>
          <a:xfrm>
            <a:off x="2895757" y="4956492"/>
            <a:ext cx="3477791"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Parker College of Chiropractic (Irving, TX)</a:t>
            </a:r>
          </a:p>
          <a:p>
            <a:pPr defTabSz="609630">
              <a:lnSpc>
                <a:spcPts val="2583"/>
              </a:lnSpc>
            </a:pPr>
            <a:endParaRPr lang="en-US" sz="1845">
              <a:solidFill>
                <a:srgbClr val="101D30"/>
              </a:solidFill>
              <a:latin typeface="Canva Sans Bold"/>
            </a:endParaRPr>
          </a:p>
        </p:txBody>
      </p:sp>
      <p:sp>
        <p:nvSpPr>
          <p:cNvPr id="35" name="TextBox 35"/>
          <p:cNvSpPr txBox="1"/>
          <p:nvPr/>
        </p:nvSpPr>
        <p:spPr>
          <a:xfrm>
            <a:off x="7146495" y="5070841"/>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6</a:t>
            </a:r>
          </a:p>
        </p:txBody>
      </p:sp>
      <p:sp>
        <p:nvSpPr>
          <p:cNvPr id="36" name="TextBox 36"/>
          <p:cNvSpPr txBox="1"/>
          <p:nvPr/>
        </p:nvSpPr>
        <p:spPr>
          <a:xfrm>
            <a:off x="8560207" y="5070841"/>
            <a:ext cx="1264488"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5</a:t>
            </a:r>
          </a:p>
        </p:txBody>
      </p:sp>
      <p:sp>
        <p:nvSpPr>
          <p:cNvPr id="37" name="TextBox 37"/>
          <p:cNvSpPr txBox="1"/>
          <p:nvPr/>
        </p:nvSpPr>
        <p:spPr>
          <a:xfrm>
            <a:off x="2895757" y="5820275"/>
            <a:ext cx="3105625" cy="970779"/>
          </a:xfrm>
          <a:prstGeom prst="rect">
            <a:avLst/>
          </a:prstGeom>
        </p:spPr>
        <p:txBody>
          <a:bodyPr lIns="0" tIns="0" rIns="0" bIns="0" rtlCol="0" anchor="t">
            <a:spAutoFit/>
          </a:bodyPr>
          <a:lstStyle/>
          <a:p>
            <a:pPr defTabSz="609630">
              <a:lnSpc>
                <a:spcPts val="2583"/>
              </a:lnSpc>
            </a:pPr>
            <a:r>
              <a:rPr lang="en-US" sz="1845">
                <a:solidFill>
                  <a:srgbClr val="101D30"/>
                </a:solidFill>
                <a:latin typeface="Canva Sans Bold"/>
              </a:rPr>
              <a:t>Texas Chiropractic College (Pasadena, TX) </a:t>
            </a:r>
          </a:p>
          <a:p>
            <a:pPr defTabSz="609630">
              <a:lnSpc>
                <a:spcPts val="2583"/>
              </a:lnSpc>
            </a:pPr>
            <a:endParaRPr lang="en-US" sz="1845">
              <a:solidFill>
                <a:srgbClr val="101D30"/>
              </a:solidFill>
              <a:latin typeface="Canva Sans Bold"/>
            </a:endParaRPr>
          </a:p>
        </p:txBody>
      </p:sp>
      <p:sp>
        <p:nvSpPr>
          <p:cNvPr id="38" name="TextBox 38"/>
          <p:cNvSpPr txBox="1"/>
          <p:nvPr/>
        </p:nvSpPr>
        <p:spPr>
          <a:xfrm>
            <a:off x="8442733" y="5944478"/>
            <a:ext cx="1389900" cy="374333"/>
          </a:xfrm>
          <a:prstGeom prst="rect">
            <a:avLst/>
          </a:prstGeom>
        </p:spPr>
        <p:txBody>
          <a:bodyPr lIns="0" tIns="0" rIns="0" bIns="0" rtlCol="0" anchor="t">
            <a:spAutoFit/>
          </a:bodyPr>
          <a:lstStyle/>
          <a:p>
            <a:pPr algn="ctr" defTabSz="609630">
              <a:lnSpc>
                <a:spcPts val="3193"/>
              </a:lnSpc>
            </a:pPr>
            <a:r>
              <a:rPr lang="en-US" sz="2280">
                <a:solidFill>
                  <a:srgbClr val="101D30"/>
                </a:solidFill>
                <a:latin typeface="Canva Sans Bold"/>
              </a:rPr>
              <a:t>0</a:t>
            </a:r>
          </a:p>
        </p:txBody>
      </p:sp>
      <p:sp>
        <p:nvSpPr>
          <p:cNvPr id="39" name="AutoShape 39"/>
          <p:cNvSpPr/>
          <p:nvPr/>
        </p:nvSpPr>
        <p:spPr>
          <a:xfrm>
            <a:off x="2359182" y="-16735"/>
            <a:ext cx="7913" cy="6874735"/>
          </a:xfrm>
          <a:prstGeom prst="line">
            <a:avLst/>
          </a:prstGeom>
          <a:ln w="47625" cap="flat">
            <a:solidFill>
              <a:srgbClr val="D9D9D9"/>
            </a:solidFill>
            <a:prstDash val="solid"/>
            <a:headEnd type="none" w="sm" len="sm"/>
            <a:tailEnd type="none" w="sm" len="sm"/>
          </a:ln>
        </p:spPr>
      </p:sp>
      <p:sp>
        <p:nvSpPr>
          <p:cNvPr id="40" name="AutoShape 40"/>
          <p:cNvSpPr/>
          <p:nvPr/>
        </p:nvSpPr>
        <p:spPr>
          <a:xfrm flipH="1">
            <a:off x="2366962" y="953571"/>
            <a:ext cx="7481546" cy="15931"/>
          </a:xfrm>
          <a:prstGeom prst="line">
            <a:avLst/>
          </a:prstGeom>
          <a:ln w="47625" cap="flat">
            <a:solidFill>
              <a:srgbClr val="D9D9D9"/>
            </a:solidFill>
            <a:prstDash val="solid"/>
            <a:headEnd type="none" w="sm" len="sm"/>
            <a:tailEnd type="none" w="sm" len="sm"/>
          </a:ln>
        </p:spPr>
      </p:sp>
      <p:sp>
        <p:nvSpPr>
          <p:cNvPr id="41" name="AutoShape 41"/>
          <p:cNvSpPr/>
          <p:nvPr/>
        </p:nvSpPr>
        <p:spPr>
          <a:xfrm flipH="1" flipV="1">
            <a:off x="2366975" y="1850172"/>
            <a:ext cx="7481600" cy="6015"/>
          </a:xfrm>
          <a:prstGeom prst="line">
            <a:avLst/>
          </a:prstGeom>
          <a:ln w="47625" cap="flat">
            <a:solidFill>
              <a:srgbClr val="D9D9D9"/>
            </a:solidFill>
            <a:prstDash val="solid"/>
            <a:headEnd type="none" w="sm" len="sm"/>
            <a:tailEnd type="none" w="sm" len="sm"/>
          </a:ln>
        </p:spPr>
      </p:sp>
      <p:sp>
        <p:nvSpPr>
          <p:cNvPr id="42" name="AutoShape 42"/>
          <p:cNvSpPr/>
          <p:nvPr/>
        </p:nvSpPr>
        <p:spPr>
          <a:xfrm flipH="1">
            <a:off x="2367085" y="2799849"/>
            <a:ext cx="7481536" cy="15931"/>
          </a:xfrm>
          <a:prstGeom prst="line">
            <a:avLst/>
          </a:prstGeom>
          <a:ln w="47625" cap="flat">
            <a:solidFill>
              <a:srgbClr val="D9D9D9"/>
            </a:solidFill>
            <a:prstDash val="solid"/>
            <a:headEnd type="none" w="sm" len="sm"/>
            <a:tailEnd type="none" w="sm" len="sm"/>
          </a:ln>
        </p:spPr>
      </p:sp>
      <p:sp>
        <p:nvSpPr>
          <p:cNvPr id="43" name="AutoShape 43"/>
          <p:cNvSpPr/>
          <p:nvPr/>
        </p:nvSpPr>
        <p:spPr>
          <a:xfrm flipH="1">
            <a:off x="2367013" y="3849159"/>
            <a:ext cx="7481575" cy="18043"/>
          </a:xfrm>
          <a:prstGeom prst="line">
            <a:avLst/>
          </a:prstGeom>
          <a:ln w="47625" cap="flat">
            <a:solidFill>
              <a:srgbClr val="D9D9D9"/>
            </a:solidFill>
            <a:prstDash val="solid"/>
            <a:headEnd type="none" w="sm" len="sm"/>
            <a:tailEnd type="none" w="sm" len="sm"/>
          </a:ln>
        </p:spPr>
      </p:sp>
      <p:sp>
        <p:nvSpPr>
          <p:cNvPr id="44" name="AutoShape 44"/>
          <p:cNvSpPr/>
          <p:nvPr/>
        </p:nvSpPr>
        <p:spPr>
          <a:xfrm flipH="1">
            <a:off x="2367051" y="4797316"/>
            <a:ext cx="7481604" cy="18043"/>
          </a:xfrm>
          <a:prstGeom prst="line">
            <a:avLst/>
          </a:prstGeom>
          <a:ln w="47625" cap="flat">
            <a:solidFill>
              <a:srgbClr val="D9D9D9"/>
            </a:solidFill>
            <a:prstDash val="solid"/>
            <a:headEnd type="none" w="sm" len="sm"/>
            <a:tailEnd type="none" w="sm" len="sm"/>
          </a:ln>
        </p:spPr>
      </p:sp>
      <p:sp>
        <p:nvSpPr>
          <p:cNvPr id="45" name="AutoShape 45"/>
          <p:cNvSpPr/>
          <p:nvPr/>
        </p:nvSpPr>
        <p:spPr>
          <a:xfrm flipH="1">
            <a:off x="2367119" y="5716507"/>
            <a:ext cx="7481389" cy="18043"/>
          </a:xfrm>
          <a:prstGeom prst="line">
            <a:avLst/>
          </a:prstGeom>
          <a:ln w="47625" cap="flat">
            <a:solidFill>
              <a:srgbClr val="D9D9D9"/>
            </a:solidFill>
            <a:prstDash val="solid"/>
            <a:headEnd type="none" w="sm" len="sm"/>
            <a:tailEnd type="none" w="sm" len="sm"/>
          </a:ln>
        </p:spPr>
      </p:sp>
      <p:sp>
        <p:nvSpPr>
          <p:cNvPr id="46" name="AutoShape 46"/>
          <p:cNvSpPr/>
          <p:nvPr/>
        </p:nvSpPr>
        <p:spPr>
          <a:xfrm flipH="1">
            <a:off x="2367119" y="6576277"/>
            <a:ext cx="7481423" cy="11707"/>
          </a:xfrm>
          <a:prstGeom prst="line">
            <a:avLst/>
          </a:prstGeom>
          <a:ln w="47625" cap="flat">
            <a:solidFill>
              <a:srgbClr val="D9D9D9"/>
            </a:solidFill>
            <a:prstDash val="solid"/>
            <a:headEnd type="none" w="sm" len="sm"/>
            <a:tailEnd type="none" w="sm" len="sm"/>
          </a:ln>
        </p:spPr>
      </p:sp>
      <p:grpSp>
        <p:nvGrpSpPr>
          <p:cNvPr id="47" name="Group 7">
            <a:extLst>
              <a:ext uri="{FF2B5EF4-FFF2-40B4-BE49-F238E27FC236}">
                <a16:creationId xmlns:a16="http://schemas.microsoft.com/office/drawing/2014/main" id="{8216901A-65A9-B4AD-FC62-3267696E225A}"/>
              </a:ext>
            </a:extLst>
          </p:cNvPr>
          <p:cNvGrpSpPr/>
          <p:nvPr/>
        </p:nvGrpSpPr>
        <p:grpSpPr>
          <a:xfrm>
            <a:off x="10327195" y="-1972"/>
            <a:ext cx="1864805" cy="6858000"/>
            <a:chOff x="0" y="0"/>
            <a:chExt cx="3729611" cy="13716000"/>
          </a:xfrm>
        </p:grpSpPr>
        <p:pic>
          <p:nvPicPr>
            <p:cNvPr id="48" name="Picture 8">
              <a:extLst>
                <a:ext uri="{FF2B5EF4-FFF2-40B4-BE49-F238E27FC236}">
                  <a16:creationId xmlns:a16="http://schemas.microsoft.com/office/drawing/2014/main" id="{CF200CF0-505E-F12B-3A2E-0F71D624BA1F}"/>
                </a:ext>
              </a:extLst>
            </p:cNvPr>
            <p:cNvPicPr>
              <a:picLocks noChangeAspect="1"/>
            </p:cNvPicPr>
            <p:nvPr/>
          </p:nvPicPr>
          <p:blipFill>
            <a:blip r:embed="rId6"/>
            <a:srcRect t="3897" b="27722"/>
            <a:stretch>
              <a:fillRect/>
            </a:stretch>
          </p:blipFill>
          <p:spPr>
            <a:xfrm>
              <a:off x="0" y="0"/>
              <a:ext cx="3729611" cy="3400425"/>
            </a:xfrm>
            <a:prstGeom prst="rect">
              <a:avLst/>
            </a:prstGeom>
          </p:spPr>
        </p:pic>
        <p:pic>
          <p:nvPicPr>
            <p:cNvPr id="49" name="Picture 9">
              <a:extLst>
                <a:ext uri="{FF2B5EF4-FFF2-40B4-BE49-F238E27FC236}">
                  <a16:creationId xmlns:a16="http://schemas.microsoft.com/office/drawing/2014/main" id="{D006E6A9-7524-772B-1497-9E796D00CC48}"/>
                </a:ext>
              </a:extLst>
            </p:cNvPr>
            <p:cNvPicPr>
              <a:picLocks noChangeAspect="1"/>
            </p:cNvPicPr>
            <p:nvPr/>
          </p:nvPicPr>
          <p:blipFill>
            <a:blip r:embed="rId7"/>
            <a:srcRect l="13051" r="13051"/>
            <a:stretch>
              <a:fillRect/>
            </a:stretch>
          </p:blipFill>
          <p:spPr>
            <a:xfrm>
              <a:off x="0" y="3438525"/>
              <a:ext cx="3729611" cy="3400425"/>
            </a:xfrm>
            <a:prstGeom prst="rect">
              <a:avLst/>
            </a:prstGeom>
          </p:spPr>
        </p:pic>
        <p:pic>
          <p:nvPicPr>
            <p:cNvPr id="50" name="Picture 10">
              <a:extLst>
                <a:ext uri="{FF2B5EF4-FFF2-40B4-BE49-F238E27FC236}">
                  <a16:creationId xmlns:a16="http://schemas.microsoft.com/office/drawing/2014/main" id="{F9C7677F-9276-7FC1-80E4-EDE151C3FC34}"/>
                </a:ext>
              </a:extLst>
            </p:cNvPr>
            <p:cNvPicPr>
              <a:picLocks noChangeAspect="1"/>
            </p:cNvPicPr>
            <p:nvPr/>
          </p:nvPicPr>
          <p:blipFill>
            <a:blip r:embed="rId8"/>
            <a:srcRect t="4413" b="4413"/>
            <a:stretch>
              <a:fillRect/>
            </a:stretch>
          </p:blipFill>
          <p:spPr>
            <a:xfrm>
              <a:off x="0" y="6877050"/>
              <a:ext cx="3729611" cy="3400425"/>
            </a:xfrm>
            <a:prstGeom prst="rect">
              <a:avLst/>
            </a:prstGeom>
          </p:spPr>
        </p:pic>
        <p:pic>
          <p:nvPicPr>
            <p:cNvPr id="51" name="Picture 11">
              <a:extLst>
                <a:ext uri="{FF2B5EF4-FFF2-40B4-BE49-F238E27FC236}">
                  <a16:creationId xmlns:a16="http://schemas.microsoft.com/office/drawing/2014/main" id="{F1FD720D-D837-7E2E-5A03-030AA71FEB1B}"/>
                </a:ext>
              </a:extLst>
            </p:cNvPr>
            <p:cNvPicPr>
              <a:picLocks noChangeAspect="1"/>
            </p:cNvPicPr>
            <p:nvPr/>
          </p:nvPicPr>
          <p:blipFill>
            <a:blip r:embed="rId9"/>
            <a:srcRect t="9999" r="30684" b="42601"/>
            <a:stretch>
              <a:fillRect/>
            </a:stretch>
          </p:blipFill>
          <p:spPr>
            <a:xfrm>
              <a:off x="0" y="10315575"/>
              <a:ext cx="3729611" cy="3400425"/>
            </a:xfrm>
            <a:prstGeom prst="rect">
              <a:avLst/>
            </a:prstGeom>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1"/>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0" y="2695265"/>
            <a:ext cx="12192000" cy="1502892"/>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5715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Questions?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6621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142875" y="2070201"/>
            <a:ext cx="11944350" cy="2560320"/>
          </a:xfrm>
        </p:spPr>
        <p:txBody>
          <a:bodyPr>
            <a:normAutofit/>
          </a:bodyPr>
          <a:lstStyle/>
          <a:p>
            <a:r>
              <a:rPr lang="en-US" dirty="0"/>
              <a:t>FINANCE COMMITTEE REPORT</a:t>
            </a:r>
          </a:p>
        </p:txBody>
      </p:sp>
    </p:spTree>
    <p:extLst>
      <p:ext uri="{BB962C8B-B14F-4D97-AF65-F5344CB8AC3E}">
        <p14:creationId xmlns:p14="http://schemas.microsoft.com/office/powerpoint/2010/main" val="2036258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76201" y="2070201"/>
            <a:ext cx="12049124" cy="2560320"/>
          </a:xfrm>
        </p:spPr>
        <p:txBody>
          <a:bodyPr>
            <a:normAutofit/>
          </a:bodyPr>
          <a:lstStyle/>
          <a:p>
            <a:r>
              <a:rPr lang="en-US" dirty="0"/>
              <a:t>ACADEMIC COMMITTEE REPORT</a:t>
            </a:r>
          </a:p>
        </p:txBody>
      </p:sp>
    </p:spTree>
    <p:extLst>
      <p:ext uri="{BB962C8B-B14F-4D97-AF65-F5344CB8AC3E}">
        <p14:creationId xmlns:p14="http://schemas.microsoft.com/office/powerpoint/2010/main" val="3905714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38450" y="1771652"/>
            <a:ext cx="6515100" cy="113107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286" y="1137057"/>
            <a:ext cx="12190813" cy="1382573"/>
          </a:xfrm>
        </p:spPr>
        <p:txBody>
          <a:bodyPr>
            <a:normAutofit/>
          </a:bodyPr>
          <a:lstStyle/>
          <a:p>
            <a:r>
              <a:rPr lang="en-US" dirty="0"/>
              <a:t>PUBLIC COMMENTS/</a:t>
            </a:r>
            <a:br>
              <a:rPr lang="en-US" dirty="0"/>
            </a:br>
            <a:r>
              <a:rPr lang="en-US" dirty="0"/>
              <a:t>ANNOUNCEMENTS</a:t>
            </a:r>
          </a:p>
        </p:txBody>
      </p:sp>
      <p:sp>
        <p:nvSpPr>
          <p:cNvPr id="2" name="TextBox 1"/>
          <p:cNvSpPr txBox="1"/>
          <p:nvPr/>
        </p:nvSpPr>
        <p:spPr>
          <a:xfrm>
            <a:off x="3136989" y="4719676"/>
            <a:ext cx="6120586" cy="923330"/>
          </a:xfrm>
          <a:prstGeom prst="rect">
            <a:avLst/>
          </a:prstGeom>
          <a:noFill/>
        </p:spPr>
        <p:txBody>
          <a:bodyPr wrap="none" rtlCol="0">
            <a:spAutoFit/>
          </a:bodyPr>
          <a:lstStyle/>
          <a:p>
            <a:pPr marL="214313" marR="0" lvl="0" indent="-214313" algn="l" defTabSz="3429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Follow-up questions can be sent to: </a:t>
            </a:r>
            <a:r>
              <a:rPr kumimoji="0" lang="en-US" sz="1350" b="0" i="0" u="none" strike="noStrike" kern="1200" cap="none" spc="0" normalizeH="0" baseline="0" noProof="0" dirty="0">
                <a:ln>
                  <a:noFill/>
                </a:ln>
                <a:solidFill>
                  <a:prstClr val="black"/>
                </a:solidFill>
                <a:effectLst/>
                <a:uLnTx/>
                <a:uFillTx/>
                <a:latin typeface="Georgia"/>
                <a:ea typeface="+mn-ea"/>
                <a:cs typeface="+mn-cs"/>
                <a:hlinkClick r:id="rId2"/>
              </a:rPr>
              <a:t>Nichole.Abernathy@adhe.edu</a:t>
            </a:r>
            <a:r>
              <a:rPr kumimoji="0" lang="en-US" sz="1350" b="0" i="0" u="none" strike="noStrike" kern="1200" cap="none" spc="0" normalizeH="0" baseline="0" noProof="0" dirty="0">
                <a:ln>
                  <a:noFill/>
                </a:ln>
                <a:solidFill>
                  <a:prstClr val="black"/>
                </a:solidFill>
                <a:effectLst/>
                <a:uLnTx/>
                <a:uFillTx/>
                <a:latin typeface="Georgia"/>
                <a:ea typeface="+mn-ea"/>
                <a:cs typeface="+mn-cs"/>
              </a:rPr>
              <a:t> </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Presentations will be posted on the ADHE website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hlinkClick r:id="rId3"/>
              </a:rPr>
              <a:t>https://www.adhe.edu/about-adhe/coordinating-board/board-presentations</a:t>
            </a:r>
            <a:r>
              <a:rPr kumimoji="0" lang="en-US" sz="1350" b="0" i="0" u="none" strike="noStrike" kern="1200" cap="none" spc="0" normalizeH="0" baseline="0" noProof="0" dirty="0">
                <a:ln>
                  <a:noFill/>
                </a:ln>
                <a:solidFill>
                  <a:prstClr val="black"/>
                </a:solidFill>
                <a:effectLst/>
                <a:uLnTx/>
                <a:uFillTx/>
                <a:latin typeface="Georgia"/>
                <a:ea typeface="+mn-ea"/>
                <a:cs typeface="+mn-cs"/>
              </a:rPr>
              <a:t> </a:t>
            </a:r>
          </a:p>
        </p:txBody>
      </p:sp>
    </p:spTree>
    <p:extLst>
      <p:ext uri="{BB962C8B-B14F-4D97-AF65-F5344CB8AC3E}">
        <p14:creationId xmlns:p14="http://schemas.microsoft.com/office/powerpoint/2010/main" val="420228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6"/>
          <p:cNvSpPr>
            <a:spLocks noGrp="1"/>
          </p:cNvSpPr>
          <p:nvPr>
            <p:ph type="title"/>
          </p:nvPr>
        </p:nvSpPr>
        <p:spPr>
          <a:xfrm>
            <a:off x="76201" y="2070201"/>
            <a:ext cx="12049124" cy="2560320"/>
          </a:xfrm>
        </p:spPr>
        <p:txBody>
          <a:bodyPr>
            <a:normAutofit/>
          </a:bodyPr>
          <a:lstStyle/>
          <a:p>
            <a:r>
              <a:rPr lang="en-US" dirty="0"/>
              <a:t>ACADEMIC COMMITTEE </a:t>
            </a:r>
          </a:p>
        </p:txBody>
      </p:sp>
    </p:spTree>
    <p:extLst>
      <p:ext uri="{BB962C8B-B14F-4D97-AF65-F5344CB8AC3E}">
        <p14:creationId xmlns:p14="http://schemas.microsoft.com/office/powerpoint/2010/main" val="2363908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cxnSpLocks/>
          </p:cNvCxnSpPr>
          <p:nvPr/>
        </p:nvCxnSpPr>
        <p:spPr>
          <a:xfrm>
            <a:off x="2006660" y="4419600"/>
            <a:ext cx="7975543" cy="0"/>
          </a:xfrm>
          <a:prstGeom prst="line">
            <a:avLst/>
          </a:prstGeom>
          <a:ln w="25400" cmpd="sng">
            <a:solidFill>
              <a:schemeClr val="accent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57403" y="4505261"/>
            <a:ext cx="57915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Mason Campbell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alpha val="70000"/>
                  </a:prstClr>
                </a:solidFill>
                <a:effectLst/>
                <a:uLnTx/>
                <a:uFillTx/>
                <a:latin typeface="Arial" panose="020B0604020202020204" pitchFamily="34" charset="0"/>
                <a:ea typeface="Roboto Condensed bold" panose="02000000000000000000" pitchFamily="2" charset="0"/>
                <a:cs typeface="Arial" panose="020B0604020202020204" pitchFamily="34" charset="0"/>
              </a:rPr>
              <a:t>Assistant Director of Academic Affairs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CA84C91B-45C4-477A-8144-BB0965BEAF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400"/>
          <a:stretch/>
        </p:blipFill>
        <p:spPr>
          <a:xfrm>
            <a:off x="1524000" y="45632"/>
            <a:ext cx="2819400" cy="1859368"/>
          </a:xfrm>
          <a:prstGeom prst="rect">
            <a:avLst/>
          </a:prstGeom>
        </p:spPr>
      </p:pic>
    </p:spTree>
    <p:extLst>
      <p:ext uri="{BB962C8B-B14F-4D97-AF65-F5344CB8AC3E}">
        <p14:creationId xmlns:p14="http://schemas.microsoft.com/office/powerpoint/2010/main" val="319199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Autofit/>
          </a:bodyPr>
          <a:lstStyle/>
          <a:p>
            <a:br>
              <a:rPr lang="en-US" sz="3200" dirty="0"/>
            </a:br>
            <a:br>
              <a:rPr lang="en-US" sz="3200" dirty="0"/>
            </a:br>
            <a:br>
              <a:rPr lang="en-US" sz="3200" dirty="0"/>
            </a:br>
            <a:r>
              <a:rPr lang="en-US" sz="3600" dirty="0"/>
              <a:t>New Program</a:t>
            </a:r>
            <a:br>
              <a:rPr lang="en-US" sz="2800" dirty="0"/>
            </a:br>
            <a:br>
              <a:rPr lang="en-US" sz="5300" dirty="0"/>
            </a:br>
            <a:r>
              <a:rPr lang="en-US" dirty="0"/>
              <a:t>	</a:t>
            </a:r>
          </a:p>
        </p:txBody>
      </p:sp>
      <p:sp>
        <p:nvSpPr>
          <p:cNvPr id="3" name="Content Placeholder 2"/>
          <p:cNvSpPr>
            <a:spLocks noGrp="1"/>
          </p:cNvSpPr>
          <p:nvPr>
            <p:ph sz="half" idx="10"/>
          </p:nvPr>
        </p:nvSpPr>
        <p:spPr>
          <a:xfrm>
            <a:off x="1676399" y="4375376"/>
            <a:ext cx="8763000" cy="1111024"/>
          </a:xfrm>
        </p:spPr>
        <p:txBody>
          <a:bodyPr/>
          <a:lstStyle/>
          <a:p>
            <a:pPr algn="ctr">
              <a:buSzPct val="145000"/>
              <a:buNone/>
            </a:pPr>
            <a:r>
              <a:rPr lang="en-US" sz="3200" b="1" dirty="0">
                <a:latin typeface="Arial" panose="020B0604020202020204" pitchFamily="34" charset="0"/>
                <a:cs typeface="Arial" panose="020B0604020202020204" pitchFamily="34" charset="0"/>
              </a:rPr>
              <a:t>Master of Arts and Graduate Certificate in Organizational Development &amp; Learning</a:t>
            </a:r>
          </a:p>
        </p:txBody>
      </p:sp>
      <p:pic>
        <p:nvPicPr>
          <p:cNvPr id="4" name="Picture 3" descr="logos | Arkansas Tech University">
            <a:extLst>
              <a:ext uri="{FF2B5EF4-FFF2-40B4-BE49-F238E27FC236}">
                <a16:creationId xmlns:a16="http://schemas.microsoft.com/office/drawing/2014/main" id="{59DF7D52-4ED3-DA09-0D3E-B089D2B2FC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0888" y="1001096"/>
            <a:ext cx="4334029" cy="3352800"/>
          </a:xfrm>
          <a:prstGeom prst="rect">
            <a:avLst/>
          </a:prstGeom>
          <a:noFill/>
          <a:ln>
            <a:noFill/>
          </a:ln>
        </p:spPr>
      </p:pic>
      <p:sp>
        <p:nvSpPr>
          <p:cNvPr id="5" name="TextBox 4">
            <a:extLst>
              <a:ext uri="{FF2B5EF4-FFF2-40B4-BE49-F238E27FC236}">
                <a16:creationId xmlns:a16="http://schemas.microsoft.com/office/drawing/2014/main" id="{2D9E4D02-1702-EBF0-DB1D-0BF19EB7175D}"/>
              </a:ext>
            </a:extLst>
          </p:cNvPr>
          <p:cNvSpPr txBox="1"/>
          <p:nvPr/>
        </p:nvSpPr>
        <p:spPr>
          <a:xfrm>
            <a:off x="4343401" y="6311384"/>
            <a:ext cx="3505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Academic Affairs Agenda Item #08</a:t>
            </a:r>
          </a:p>
        </p:txBody>
      </p:sp>
    </p:spTree>
    <p:extLst>
      <p:ext uri="{BB962C8B-B14F-4D97-AF65-F5344CB8AC3E}">
        <p14:creationId xmlns:p14="http://schemas.microsoft.com/office/powerpoint/2010/main" val="256316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033639" y="1083077"/>
            <a:ext cx="6818049" cy="2610034"/>
          </a:xfrm>
        </p:spPr>
        <p:txBody>
          <a:bodyPr>
            <a:normAutofit/>
          </a:bodyPr>
          <a:lstStyle/>
          <a:p>
            <a:pPr algn="ctr"/>
            <a:r>
              <a:rPr lang="en-US" sz="3600" dirty="0"/>
              <a:t>Organizational Development </a:t>
            </a:r>
            <a:br>
              <a:rPr lang="en-US" sz="3600" dirty="0"/>
            </a:br>
            <a:r>
              <a:rPr lang="en-US" sz="3600" dirty="0"/>
              <a:t>and </a:t>
            </a:r>
            <a:br>
              <a:rPr lang="en-US" sz="3600" dirty="0"/>
            </a:br>
            <a:r>
              <a:rPr lang="en-US" sz="3600" dirty="0"/>
              <a:t>Learning</a:t>
            </a:r>
            <a:br>
              <a:rPr lang="en-US" sz="3200" dirty="0"/>
            </a:br>
            <a:br>
              <a:rPr lang="en-US" sz="3200" dirty="0"/>
            </a:br>
            <a:r>
              <a:rPr lang="en-US" sz="2000" dirty="0"/>
              <a:t>Master of Arts/Graduate Certificate</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498925"/>
            <a:ext cx="6686224" cy="1610663"/>
          </a:xfrm>
        </p:spPr>
        <p:txBody>
          <a:bodyPr>
            <a:normAutofit/>
          </a:bodyPr>
          <a:lstStyle/>
          <a:p>
            <a:r>
              <a:rPr lang="en-US" sz="1800" dirty="0">
                <a:solidFill>
                  <a:schemeClr val="tx1">
                    <a:lumMod val="85000"/>
                    <a:lumOff val="15000"/>
                  </a:schemeClr>
                </a:solidFill>
              </a:rPr>
              <a:t>Sandy m. smith, r.n.; Ph.D.</a:t>
            </a:r>
          </a:p>
          <a:p>
            <a:r>
              <a:rPr lang="en-US" sz="1500" dirty="0">
                <a:solidFill>
                  <a:schemeClr val="tx1">
                    <a:lumMod val="85000"/>
                    <a:lumOff val="15000"/>
                  </a:schemeClr>
                </a:solidFill>
              </a:rPr>
              <a:t>Head, department of emergency management, professional studies, and student affairs administration &amp; Professor of Emergency Management</a:t>
            </a:r>
          </a:p>
          <a:p>
            <a:endParaRPr lang="en-US" sz="2400" dirty="0">
              <a:solidFill>
                <a:schemeClr val="tx1">
                  <a:lumMod val="85000"/>
                  <a:lumOff val="15000"/>
                </a:schemeClr>
              </a:solidFill>
            </a:endParaRPr>
          </a:p>
          <a:p>
            <a:endParaRPr lang="en-US" sz="2400"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1DCC0E9-3B11-4369-84A4-D438EA8482B2}"/>
              </a:ext>
            </a:extLst>
          </p:cNvPr>
          <p:cNvPicPr>
            <a:picLocks noChangeAspect="1"/>
          </p:cNvPicPr>
          <p:nvPr/>
        </p:nvPicPr>
        <p:blipFill>
          <a:blip r:embed="rId4"/>
          <a:stretch>
            <a:fillRect/>
          </a:stretch>
        </p:blipFill>
        <p:spPr>
          <a:xfrm>
            <a:off x="9482051" y="6123008"/>
            <a:ext cx="2716169" cy="721593"/>
          </a:xfrm>
          <a:prstGeom prst="rect">
            <a:avLst/>
          </a:prstGeom>
        </p:spPr>
      </p:pic>
    </p:spTree>
    <p:extLst>
      <p:ext uri="{BB962C8B-B14F-4D97-AF65-F5344CB8AC3E}">
        <p14:creationId xmlns:p14="http://schemas.microsoft.com/office/powerpoint/2010/main" val="40437378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b="1" spc="300" dirty="0">
            <a:solidFill>
              <a:srgbClr val="9D2235"/>
            </a:solidFill>
            <a:latin typeface="Franklin Gothic Demi" panose="020B06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H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4A13C0CA2C042A96898FF52FCDC61" ma:contentTypeVersion="16" ma:contentTypeDescription="Create a new document." ma:contentTypeScope="" ma:versionID="ae1a427c6ed08b870092dd60f82234cb">
  <xsd:schema xmlns:xsd="http://www.w3.org/2001/XMLSchema" xmlns:xs="http://www.w3.org/2001/XMLSchema" xmlns:p="http://schemas.microsoft.com/office/2006/metadata/properties" xmlns:ns2="947b49c1-b779-4173-a9b8-e322bfe24297" xmlns:ns3="ef516bc9-7540-43b0-8e05-106021154157" targetNamespace="http://schemas.microsoft.com/office/2006/metadata/properties" ma:root="true" ma:fieldsID="4c917c4f0af815de6234c8005c95b540" ns2:_="" ns3:_="">
    <xsd:import namespace="947b49c1-b779-4173-a9b8-e322bfe24297"/>
    <xsd:import namespace="ef516bc9-7540-43b0-8e05-1060211541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b49c1-b779-4173-a9b8-e322bfe24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a1e848-1c7d-447e-9610-0128f4aaec1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516bc9-7540-43b0-8e05-1060211541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b4d4ea-1f2d-4377-91f3-f7df99510967}" ma:internalName="TaxCatchAll" ma:showField="CatchAllData" ma:web="ef516bc9-7540-43b0-8e05-106021154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7b49c1-b779-4173-a9b8-e322bfe24297">
      <Terms xmlns="http://schemas.microsoft.com/office/infopath/2007/PartnerControls"/>
    </lcf76f155ced4ddcb4097134ff3c332f>
    <TaxCatchAll xmlns="ef516bc9-7540-43b0-8e05-106021154157" xsi:nil="true"/>
  </documentManagement>
</p:properties>
</file>

<file path=customXml/itemProps1.xml><?xml version="1.0" encoding="utf-8"?>
<ds:datastoreItem xmlns:ds="http://schemas.openxmlformats.org/officeDocument/2006/customXml" ds:itemID="{0C97B996-4B6C-49DB-89B8-2085FA133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b49c1-b779-4173-a9b8-e322bfe24297"/>
    <ds:schemaRef ds:uri="ef516bc9-7540-43b0-8e05-106021154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F584C8-2A53-416D-B9EF-8260C17DEEAC}">
  <ds:schemaRefs>
    <ds:schemaRef ds:uri="http://schemas.microsoft.com/sharepoint/v3/contenttype/forms"/>
  </ds:schemaRefs>
</ds:datastoreItem>
</file>

<file path=customXml/itemProps3.xml><?xml version="1.0" encoding="utf-8"?>
<ds:datastoreItem xmlns:ds="http://schemas.openxmlformats.org/officeDocument/2006/customXml" ds:itemID="{CD86CF40-0B27-4149-BF01-84210A85BA7E}">
  <ds:schemaRefs>
    <ds:schemaRef ds:uri="http://schemas.openxmlformats.org/package/2006/metadata/core-properties"/>
    <ds:schemaRef ds:uri="http://schemas.microsoft.com/office/infopath/2007/PartnerControls"/>
    <ds:schemaRef ds:uri="http://purl.org/dc/dcmitype/"/>
    <ds:schemaRef ds:uri="http://www.w3.org/XML/1998/namespace"/>
    <ds:schemaRef ds:uri="ef516bc9-7540-43b0-8e05-106021154157"/>
    <ds:schemaRef ds:uri="http://schemas.microsoft.com/office/2006/documentManagement/types"/>
    <ds:schemaRef ds:uri="http://purl.org/dc/terms/"/>
    <ds:schemaRef ds:uri="947b49c1-b779-4173-a9b8-e322bfe24297"/>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2592</TotalTime>
  <Words>2736</Words>
  <Application>Microsoft Office PowerPoint</Application>
  <PresentationFormat>Widescreen</PresentationFormat>
  <Paragraphs>428</Paragraphs>
  <Slides>57</Slides>
  <Notes>23</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57</vt:i4>
      </vt:variant>
    </vt:vector>
  </HeadingPairs>
  <TitlesOfParts>
    <vt:vector size="85" baseType="lpstr">
      <vt:lpstr>Arial</vt:lpstr>
      <vt:lpstr>Bookman Old Style</vt:lpstr>
      <vt:lpstr>Calibri</vt:lpstr>
      <vt:lpstr>Calibri Light</vt:lpstr>
      <vt:lpstr>Canva Sans Bold</vt:lpstr>
      <vt:lpstr>Courier New</vt:lpstr>
      <vt:lpstr>Franklin Gothic Book</vt:lpstr>
      <vt:lpstr>Franklin Gothic Demi</vt:lpstr>
      <vt:lpstr>Franklin Gothic Medium</vt:lpstr>
      <vt:lpstr>Franklin Gothic Medium Cond</vt:lpstr>
      <vt:lpstr>Georgia</vt:lpstr>
      <vt:lpstr>Georgia Pro</vt:lpstr>
      <vt:lpstr>Symbol</vt:lpstr>
      <vt:lpstr>Times New Roman</vt:lpstr>
      <vt:lpstr>Wingdings</vt:lpstr>
      <vt:lpstr>1_Office Theme</vt:lpstr>
      <vt:lpstr>Office Theme</vt:lpstr>
      <vt:lpstr>3_Office Theme</vt:lpstr>
      <vt:lpstr>5_Office Theme</vt:lpstr>
      <vt:lpstr>6_Office Theme</vt:lpstr>
      <vt:lpstr>7_Office Theme</vt:lpstr>
      <vt:lpstr>2_Office Theme</vt:lpstr>
      <vt:lpstr>8_Office Theme</vt:lpstr>
      <vt:lpstr>4_Office Theme</vt:lpstr>
      <vt:lpstr>9_Office Theme</vt:lpstr>
      <vt:lpstr>10_Office Theme</vt:lpstr>
      <vt:lpstr>11_Office Theme</vt:lpstr>
      <vt:lpstr>1_RetrospectVTI</vt:lpstr>
      <vt:lpstr>PowerPoint Presentation</vt:lpstr>
      <vt:lpstr>FINANCE COMMITTEE </vt:lpstr>
      <vt:lpstr>Agenda item no. 06: Distribution of Mineral lease funds      </vt:lpstr>
      <vt:lpstr>Distribution of Mineral Lease Funds</vt:lpstr>
      <vt:lpstr>Any Questions?</vt:lpstr>
      <vt:lpstr>ACADEMIC COMMITTEE </vt:lpstr>
      <vt:lpstr>PowerPoint Presentation</vt:lpstr>
      <vt:lpstr>   New Program   </vt:lpstr>
      <vt:lpstr>Organizational Development  and  Learning  Master of Arts/Graduate Certificate</vt:lpstr>
      <vt:lpstr>Organizational Development and Learning</vt:lpstr>
      <vt:lpstr>Workforce Analysis - Arkansas</vt:lpstr>
      <vt:lpstr>Innovative, Collaborative, Efficient Design</vt:lpstr>
      <vt:lpstr>MA-ODL Interdisciplinary Curriculum</vt:lpstr>
      <vt:lpstr>Graduate Certificate Curriculum</vt:lpstr>
      <vt:lpstr>ATU Strategic Plan Alignment</vt:lpstr>
      <vt:lpstr>Efficient Delivery</vt:lpstr>
      <vt:lpstr>Program Enrollment &amp; Graduate Projections MA-ODL</vt:lpstr>
      <vt:lpstr>Program Graduates Salary Projections</vt:lpstr>
      <vt:lpstr>   New Program   </vt:lpstr>
      <vt:lpstr>   New Program   </vt:lpstr>
      <vt:lpstr>   New Program   </vt:lpstr>
      <vt:lpstr>   New Program   </vt:lpstr>
      <vt:lpstr>   New Program   </vt:lpstr>
      <vt:lpstr>PowerPoint Presentation</vt:lpstr>
      <vt:lpstr>Institutional Certification Advisory Committee (ICAC) Resolutions</vt:lpstr>
      <vt:lpstr>PowerPoint Presentation</vt:lpstr>
      <vt:lpstr>   Letters of Notification   </vt:lpstr>
      <vt:lpstr>PowerPoint Presentation</vt:lpstr>
      <vt:lpstr>   Letters of Intent   </vt:lpstr>
      <vt:lpstr>Any Questions?</vt:lpstr>
      <vt:lpstr>PowerPoint Presentation</vt:lpstr>
      <vt:lpstr>PowerPoint Presentation</vt:lpstr>
      <vt:lpstr>PowerPoint Presentation</vt:lpstr>
      <vt:lpstr>REIMAGINING HENDERSON</vt:lpstr>
      <vt:lpstr>PowerPoint Presentation</vt:lpstr>
      <vt:lpstr>PowerPoint Presentation</vt:lpstr>
      <vt:lpstr> Approval of  Minutes      </vt:lpstr>
      <vt:lpstr>PowerPoint Presentation</vt:lpstr>
      <vt:lpstr>New DHE Staff</vt:lpstr>
      <vt:lpstr>PowerPoint Presentation</vt:lpstr>
      <vt:lpstr>Academic Program Viability Standards</vt:lpstr>
      <vt:lpstr>Non-Viable Programs Background</vt:lpstr>
      <vt:lpstr>Non-Viable Report Updates</vt:lpstr>
      <vt:lpstr>Academic Years for FY22 Non-Viable Report</vt:lpstr>
      <vt:lpstr>Non-Viable Program Removal Justifications</vt:lpstr>
      <vt:lpstr>PowerPoint Presentation</vt:lpstr>
      <vt:lpstr>PowerPoint Presentation</vt:lpstr>
      <vt:lpstr>PowerPoint Presentation</vt:lpstr>
      <vt:lpstr>Agenda item no. 04: RULES GOVERNING THE STUDENT UNDERGRADUATE RESEARCH FELLOWSHIP PROGRAM (SURF)      </vt:lpstr>
      <vt:lpstr>PowerPoint Presentation</vt:lpstr>
      <vt:lpstr>PowerPoint Presentation</vt:lpstr>
      <vt:lpstr>Agenda item no. 05: ARKANSAS HEALTH EDUCATION GRANT PROGRAM REQUEST FOR CONTRACT REALLOCATION      </vt:lpstr>
      <vt:lpstr>PowerPoint Presentation</vt:lpstr>
      <vt:lpstr>PowerPoint Presentation</vt:lpstr>
      <vt:lpstr>FINANCE COMMITTEE REPORT</vt:lpstr>
      <vt:lpstr>ACADEMIC COMMITTEE REPORT</vt:lpstr>
      <vt:lpstr>PUBLIC COMMENTS/ ANNOUNCEMENTS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no. ??: REPORT ON intercollegiate ATHLETIC REVENUES &amp; EXPENDITURES</dc:title>
  <dc:creator>Jake Eddington</dc:creator>
  <cp:lastModifiedBy>Nichole Abernathy (ADHE)</cp:lastModifiedBy>
  <cp:revision>217</cp:revision>
  <dcterms:created xsi:type="dcterms:W3CDTF">2014-10-10T13:50:07Z</dcterms:created>
  <dcterms:modified xsi:type="dcterms:W3CDTF">2023-05-01T12:54:14Z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0x01010050C4A13C0CA2C042A96898FF52FCDC61</vt:lpwstr>
  </property>
</Properties>
</file>