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  <p:sldMasterId id="2147483701" r:id="rId5"/>
  </p:sldMasterIdLst>
  <p:notesMasterIdLst>
    <p:notesMasterId r:id="rId76"/>
  </p:notesMasterIdLst>
  <p:handoutMasterIdLst>
    <p:handoutMasterId r:id="rId77"/>
  </p:handoutMasterIdLst>
  <p:sldIdLst>
    <p:sldId id="263" r:id="rId6"/>
    <p:sldId id="368" r:id="rId7"/>
    <p:sldId id="397" r:id="rId8"/>
    <p:sldId id="371" r:id="rId9"/>
    <p:sldId id="372" r:id="rId10"/>
    <p:sldId id="399" r:id="rId11"/>
    <p:sldId id="400" r:id="rId12"/>
    <p:sldId id="401" r:id="rId13"/>
    <p:sldId id="402" r:id="rId14"/>
    <p:sldId id="403" r:id="rId15"/>
    <p:sldId id="404" r:id="rId16"/>
    <p:sldId id="395" r:id="rId17"/>
    <p:sldId id="436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82" r:id="rId38"/>
    <p:sldId id="406" r:id="rId39"/>
    <p:sldId id="407" r:id="rId40"/>
    <p:sldId id="408" r:id="rId41"/>
    <p:sldId id="410" r:id="rId42"/>
    <p:sldId id="409" r:id="rId43"/>
    <p:sldId id="411" r:id="rId44"/>
    <p:sldId id="412" r:id="rId45"/>
    <p:sldId id="413" r:id="rId46"/>
    <p:sldId id="414" r:id="rId47"/>
    <p:sldId id="415" r:id="rId48"/>
    <p:sldId id="417" r:id="rId49"/>
    <p:sldId id="419" r:id="rId50"/>
    <p:sldId id="420" r:id="rId51"/>
    <p:sldId id="421" r:id="rId52"/>
    <p:sldId id="422" r:id="rId53"/>
    <p:sldId id="423" r:id="rId54"/>
    <p:sldId id="425" r:id="rId55"/>
    <p:sldId id="437" r:id="rId56"/>
    <p:sldId id="438" r:id="rId57"/>
    <p:sldId id="428" r:id="rId58"/>
    <p:sldId id="429" r:id="rId59"/>
    <p:sldId id="430" r:id="rId60"/>
    <p:sldId id="431" r:id="rId61"/>
    <p:sldId id="432" r:id="rId62"/>
    <p:sldId id="433" r:id="rId63"/>
    <p:sldId id="435" r:id="rId64"/>
    <p:sldId id="441" r:id="rId65"/>
    <p:sldId id="442" r:id="rId66"/>
    <p:sldId id="443" r:id="rId67"/>
    <p:sldId id="444" r:id="rId68"/>
    <p:sldId id="445" r:id="rId69"/>
    <p:sldId id="446" r:id="rId70"/>
    <p:sldId id="447" r:id="rId71"/>
    <p:sldId id="448" r:id="rId72"/>
    <p:sldId id="449" r:id="rId73"/>
    <p:sldId id="450" r:id="rId74"/>
    <p:sldId id="451" r:id="rId75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073"/>
    <a:srgbClr val="4F26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94643" autoAdjust="0"/>
  </p:normalViewPr>
  <p:slideViewPr>
    <p:cSldViewPr snapToGrid="0" snapToObjects="1">
      <p:cViewPr varScale="1">
        <p:scale>
          <a:sx n="108" d="100"/>
          <a:sy n="108" d="100"/>
        </p:scale>
        <p:origin x="114" y="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21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10799-13E2-8043-AA05-2ECA20138C40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32014-DC96-4641-A2BD-783F2C34C99E}">
      <dgm:prSet phldrT="[Text]" custT="1"/>
      <dgm:spPr>
        <a:solidFill>
          <a:schemeClr val="accent6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26014C0-689E-7D4E-9FDC-8FFA8EDFDA3B}" type="parTrans" cxnId="{24EF53DC-A0F2-7345-BAED-DE50F34FEF69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D00D9EC4-2AB7-6C49-B493-93497BB31C75}" type="sibTrans" cxnId="{24EF53DC-A0F2-7345-BAED-DE50F34FEF69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EE5BB78B-3119-D844-9A6C-1D7A3098769C}">
      <dgm:prSet phldrT="[Text]" custT="1"/>
      <dgm:spPr>
        <a:solidFill>
          <a:schemeClr val="accent2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23C9186D-B4C5-204E-B0B4-6611B6108B24}" type="parTrans" cxnId="{FC408BF0-F827-A64B-BC13-20378066B89E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AE49327C-44BD-BB43-BD11-9DD2128668F5}" type="sibTrans" cxnId="{FC408BF0-F827-A64B-BC13-20378066B89E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A7E4C30D-FA13-D74F-A6C1-7129CA82003C}">
      <dgm:prSet phldrT="[Text]" custT="1"/>
      <dgm:spPr>
        <a:solidFill>
          <a:schemeClr val="accent3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0A4568C-1FD3-BD4D-A06E-9963175D5984}" type="parTrans" cxnId="{50AB0E80-5060-FE43-9129-D61EDDC4846B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8995F148-6161-CC46-80D4-4C4106A00EB8}" type="sibTrans" cxnId="{50AB0E80-5060-FE43-9129-D61EDDC4846B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0289295C-B1A5-8C46-A996-40769CC234F6}">
      <dgm:prSet phldrT="[Text]" custT="1"/>
      <dgm:spPr>
        <a:solidFill>
          <a:schemeClr val="accent4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57F64E41-6227-D040-AF44-30CED465B1F6}" type="parTrans" cxnId="{722E2302-3516-3E4B-A1E2-A15FB5B6E889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4C4AE3-E3BD-9441-9DDA-705D9773E6F2}" type="sibTrans" cxnId="{722E2302-3516-3E4B-A1E2-A15FB5B6E889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BDA83D-2120-2043-B29C-01F362F6259C}">
      <dgm:prSet phldrT="[Text]" custT="1"/>
      <dgm:spPr>
        <a:solidFill>
          <a:schemeClr val="accent5"/>
        </a:solidFill>
        <a:effectLst/>
      </dgm:spPr>
      <dgm:t>
        <a:bodyPr/>
        <a:lstStyle/>
        <a:p>
          <a:endParaRPr lang="en-US" sz="2400" dirty="0">
            <a:latin typeface="Lato Light"/>
            <a:cs typeface="Lato Light"/>
          </a:endParaRPr>
        </a:p>
      </dgm:t>
    </dgm:pt>
    <dgm:pt modelId="{63A8BE8F-94F1-3645-B37E-1596A27E7A6D}" type="parTrans" cxnId="{B78CB709-C338-F240-919A-AB87175A6665}">
      <dgm:prSet/>
      <dgm:spPr/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C731E6E8-0690-1546-AD8D-5C7C656574AB}" type="sibTrans" cxnId="{B78CB709-C338-F240-919A-AB87175A6665}">
      <dgm:prSet custT="1"/>
      <dgm:spPr>
        <a:solidFill>
          <a:schemeClr val="accent1"/>
        </a:solidFill>
        <a:effectLst/>
      </dgm:spPr>
      <dgm:t>
        <a:bodyPr/>
        <a:lstStyle/>
        <a:p>
          <a:endParaRPr lang="en-US" sz="2400">
            <a:latin typeface="Lato Light"/>
            <a:cs typeface="Lato Light"/>
          </a:endParaRPr>
        </a:p>
      </dgm:t>
    </dgm:pt>
    <dgm:pt modelId="{10D54EDB-1552-1945-9DC0-730FBE81CF2F}" type="pres">
      <dgm:prSet presAssocID="{53910799-13E2-8043-AA05-2ECA20138C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2E12D-5589-5641-8968-2C60F278AFCE}" type="pres">
      <dgm:prSet presAssocID="{AC032014-DC96-4641-A2BD-783F2C34C9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DF994-6F8E-5B4D-ABFB-382DF50DFC53}" type="pres">
      <dgm:prSet presAssocID="{D00D9EC4-2AB7-6C49-B493-93497BB31C7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17E1845-21F9-A149-B7CC-1ECC74715ADB}" type="pres">
      <dgm:prSet presAssocID="{D00D9EC4-2AB7-6C49-B493-93497BB31C7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073FDA0-EACE-5A43-8600-63F382AFB715}" type="pres">
      <dgm:prSet presAssocID="{EE5BB78B-3119-D844-9A6C-1D7A309876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E38E4-677B-CA49-89FB-FF552B3AAFD5}" type="pres">
      <dgm:prSet presAssocID="{AE49327C-44BD-BB43-BD11-9DD2128668F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781F130-4930-EC43-812C-B52542704B87}" type="pres">
      <dgm:prSet presAssocID="{AE49327C-44BD-BB43-BD11-9DD2128668F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CEA2B4A-09EF-7A4C-912C-329F81962BD6}" type="pres">
      <dgm:prSet presAssocID="{A7E4C30D-FA13-D74F-A6C1-7129CA8200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88890-915B-0644-952D-813A63D379C7}" type="pres">
      <dgm:prSet presAssocID="{8995F148-6161-CC46-80D4-4C4106A00E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B362976-FD20-8B40-8D2B-DF561781F9DB}" type="pres">
      <dgm:prSet presAssocID="{8995F148-6161-CC46-80D4-4C4106A00E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F3AC3B1-5A94-044F-A1AF-2678FFB5C50D}" type="pres">
      <dgm:prSet presAssocID="{0289295C-B1A5-8C46-A996-40769CC234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6C940-A6EB-684C-BCC5-F13CD753AEF9}" type="pres">
      <dgm:prSet presAssocID="{104C4AE3-E3BD-9441-9DDA-705D9773E6F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4309FF5-16F0-7048-9CF1-BB80C87C8171}" type="pres">
      <dgm:prSet presAssocID="{104C4AE3-E3BD-9441-9DDA-705D9773E6F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F592C04-4A00-AA4A-9E95-2165FE63E037}" type="pres">
      <dgm:prSet presAssocID="{10BDA83D-2120-2043-B29C-01F362F625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CF15A-095A-AE49-B1EE-B238D7D3DC47}" type="pres">
      <dgm:prSet presAssocID="{C731E6E8-0690-1546-AD8D-5C7C656574A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F6D0037-E795-D444-833C-6F7E6775DF09}" type="pres">
      <dgm:prSet presAssocID="{C731E6E8-0690-1546-AD8D-5C7C656574A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70EFE1C-B703-5942-8AA5-6F5EBD146E3C}" type="presOf" srcId="{D00D9EC4-2AB7-6C49-B493-93497BB31C75}" destId="{417E1845-21F9-A149-B7CC-1ECC74715ADB}" srcOrd="1" destOrd="0" presId="urn:microsoft.com/office/officeart/2005/8/layout/cycle2"/>
    <dgm:cxn modelId="{FC408BF0-F827-A64B-BC13-20378066B89E}" srcId="{53910799-13E2-8043-AA05-2ECA20138C40}" destId="{EE5BB78B-3119-D844-9A6C-1D7A3098769C}" srcOrd="1" destOrd="0" parTransId="{23C9186D-B4C5-204E-B0B4-6611B6108B24}" sibTransId="{AE49327C-44BD-BB43-BD11-9DD2128668F5}"/>
    <dgm:cxn modelId="{F565744D-F31C-5C4E-BBB0-B3CCF833747D}" type="presOf" srcId="{53910799-13E2-8043-AA05-2ECA20138C40}" destId="{10D54EDB-1552-1945-9DC0-730FBE81CF2F}" srcOrd="0" destOrd="0" presId="urn:microsoft.com/office/officeart/2005/8/layout/cycle2"/>
    <dgm:cxn modelId="{7F5E5EC1-BA97-784D-9E61-CAA02FBE2162}" type="presOf" srcId="{0289295C-B1A5-8C46-A996-40769CC234F6}" destId="{1F3AC3B1-5A94-044F-A1AF-2678FFB5C50D}" srcOrd="0" destOrd="0" presId="urn:microsoft.com/office/officeart/2005/8/layout/cycle2"/>
    <dgm:cxn modelId="{60F03BF0-5A9E-2D46-85D4-6AA4CB94B67A}" type="presOf" srcId="{A7E4C30D-FA13-D74F-A6C1-7129CA82003C}" destId="{4CEA2B4A-09EF-7A4C-912C-329F81962BD6}" srcOrd="0" destOrd="0" presId="urn:microsoft.com/office/officeart/2005/8/layout/cycle2"/>
    <dgm:cxn modelId="{50AB0E80-5060-FE43-9129-D61EDDC4846B}" srcId="{53910799-13E2-8043-AA05-2ECA20138C40}" destId="{A7E4C30D-FA13-D74F-A6C1-7129CA82003C}" srcOrd="2" destOrd="0" parTransId="{60A4568C-1FD3-BD4D-A06E-9963175D5984}" sibTransId="{8995F148-6161-CC46-80D4-4C4106A00EB8}"/>
    <dgm:cxn modelId="{3025EF00-888D-F647-A66C-FDDFE269370A}" type="presOf" srcId="{104C4AE3-E3BD-9441-9DDA-705D9773E6F2}" destId="{C4309FF5-16F0-7048-9CF1-BB80C87C8171}" srcOrd="1" destOrd="0" presId="urn:microsoft.com/office/officeart/2005/8/layout/cycle2"/>
    <dgm:cxn modelId="{BAE6C7AA-A820-E94E-BB1E-A2AED9491040}" type="presOf" srcId="{8995F148-6161-CC46-80D4-4C4106A00EB8}" destId="{ACF88890-915B-0644-952D-813A63D379C7}" srcOrd="0" destOrd="0" presId="urn:microsoft.com/office/officeart/2005/8/layout/cycle2"/>
    <dgm:cxn modelId="{722E2302-3516-3E4B-A1E2-A15FB5B6E889}" srcId="{53910799-13E2-8043-AA05-2ECA20138C40}" destId="{0289295C-B1A5-8C46-A996-40769CC234F6}" srcOrd="3" destOrd="0" parTransId="{57F64E41-6227-D040-AF44-30CED465B1F6}" sibTransId="{104C4AE3-E3BD-9441-9DDA-705D9773E6F2}"/>
    <dgm:cxn modelId="{E421DBDA-7EBD-8841-A7B6-31FBF4AC3AFB}" type="presOf" srcId="{10BDA83D-2120-2043-B29C-01F362F6259C}" destId="{1F592C04-4A00-AA4A-9E95-2165FE63E037}" srcOrd="0" destOrd="0" presId="urn:microsoft.com/office/officeart/2005/8/layout/cycle2"/>
    <dgm:cxn modelId="{A04B98BF-5248-F04E-80D7-2F9449C1569A}" type="presOf" srcId="{C731E6E8-0690-1546-AD8D-5C7C656574AB}" destId="{CFACF15A-095A-AE49-B1EE-B238D7D3DC47}" srcOrd="0" destOrd="0" presId="urn:microsoft.com/office/officeart/2005/8/layout/cycle2"/>
    <dgm:cxn modelId="{BE661819-7B24-1048-AC3F-A27B97271A57}" type="presOf" srcId="{104C4AE3-E3BD-9441-9DDA-705D9773E6F2}" destId="{7566C940-A6EB-684C-BCC5-F13CD753AEF9}" srcOrd="0" destOrd="0" presId="urn:microsoft.com/office/officeart/2005/8/layout/cycle2"/>
    <dgm:cxn modelId="{B78CB709-C338-F240-919A-AB87175A6665}" srcId="{53910799-13E2-8043-AA05-2ECA20138C40}" destId="{10BDA83D-2120-2043-B29C-01F362F6259C}" srcOrd="4" destOrd="0" parTransId="{63A8BE8F-94F1-3645-B37E-1596A27E7A6D}" sibTransId="{C731E6E8-0690-1546-AD8D-5C7C656574AB}"/>
    <dgm:cxn modelId="{B2B63591-411B-7741-91E3-DB4BB9ADE5E7}" type="presOf" srcId="{AC032014-DC96-4641-A2BD-783F2C34C99E}" destId="{7822E12D-5589-5641-8968-2C60F278AFCE}" srcOrd="0" destOrd="0" presId="urn:microsoft.com/office/officeart/2005/8/layout/cycle2"/>
    <dgm:cxn modelId="{EE2E77B8-EFAE-5B43-B5A3-8697FAA62D4F}" type="presOf" srcId="{EE5BB78B-3119-D844-9A6C-1D7A3098769C}" destId="{C073FDA0-EACE-5A43-8600-63F382AFB715}" srcOrd="0" destOrd="0" presId="urn:microsoft.com/office/officeart/2005/8/layout/cycle2"/>
    <dgm:cxn modelId="{24EF53DC-A0F2-7345-BAED-DE50F34FEF69}" srcId="{53910799-13E2-8043-AA05-2ECA20138C40}" destId="{AC032014-DC96-4641-A2BD-783F2C34C99E}" srcOrd="0" destOrd="0" parTransId="{626014C0-689E-7D4E-9FDC-8FFA8EDFDA3B}" sibTransId="{D00D9EC4-2AB7-6C49-B493-93497BB31C75}"/>
    <dgm:cxn modelId="{E1741378-2902-434B-986F-93EAEF0B2206}" type="presOf" srcId="{AE49327C-44BD-BB43-BD11-9DD2128668F5}" destId="{3E5E38E4-677B-CA49-89FB-FF552B3AAFD5}" srcOrd="0" destOrd="0" presId="urn:microsoft.com/office/officeart/2005/8/layout/cycle2"/>
    <dgm:cxn modelId="{39AB3D93-E925-0542-8092-BE28F3FCE03F}" type="presOf" srcId="{AE49327C-44BD-BB43-BD11-9DD2128668F5}" destId="{5781F130-4930-EC43-812C-B52542704B87}" srcOrd="1" destOrd="0" presId="urn:microsoft.com/office/officeart/2005/8/layout/cycle2"/>
    <dgm:cxn modelId="{DB8B2E51-0C38-DA4C-A901-9B56D987B74A}" type="presOf" srcId="{8995F148-6161-CC46-80D4-4C4106A00EB8}" destId="{DB362976-FD20-8B40-8D2B-DF561781F9DB}" srcOrd="1" destOrd="0" presId="urn:microsoft.com/office/officeart/2005/8/layout/cycle2"/>
    <dgm:cxn modelId="{FF0F239C-4F22-E84D-BBAA-7FCAB1E1BC63}" type="presOf" srcId="{C731E6E8-0690-1546-AD8D-5C7C656574AB}" destId="{EF6D0037-E795-D444-833C-6F7E6775DF09}" srcOrd="1" destOrd="0" presId="urn:microsoft.com/office/officeart/2005/8/layout/cycle2"/>
    <dgm:cxn modelId="{40AB42D9-C210-0745-B64B-15F4B6E2F91E}" type="presOf" srcId="{D00D9EC4-2AB7-6C49-B493-93497BB31C75}" destId="{F09DF994-6F8E-5B4D-ABFB-382DF50DFC53}" srcOrd="0" destOrd="0" presId="urn:microsoft.com/office/officeart/2005/8/layout/cycle2"/>
    <dgm:cxn modelId="{6BC27E70-5E78-A74B-9770-A667EAC830D9}" type="presParOf" srcId="{10D54EDB-1552-1945-9DC0-730FBE81CF2F}" destId="{7822E12D-5589-5641-8968-2C60F278AFCE}" srcOrd="0" destOrd="0" presId="urn:microsoft.com/office/officeart/2005/8/layout/cycle2"/>
    <dgm:cxn modelId="{439A2909-414C-8148-94CC-A4DE3DD70A37}" type="presParOf" srcId="{10D54EDB-1552-1945-9DC0-730FBE81CF2F}" destId="{F09DF994-6F8E-5B4D-ABFB-382DF50DFC53}" srcOrd="1" destOrd="0" presId="urn:microsoft.com/office/officeart/2005/8/layout/cycle2"/>
    <dgm:cxn modelId="{4CA66717-BD6B-C84F-BE79-B1736C4A5F9E}" type="presParOf" srcId="{F09DF994-6F8E-5B4D-ABFB-382DF50DFC53}" destId="{417E1845-21F9-A149-B7CC-1ECC74715ADB}" srcOrd="0" destOrd="0" presId="urn:microsoft.com/office/officeart/2005/8/layout/cycle2"/>
    <dgm:cxn modelId="{16A1CBED-5C04-0C42-8CC5-CE2F8767D873}" type="presParOf" srcId="{10D54EDB-1552-1945-9DC0-730FBE81CF2F}" destId="{C073FDA0-EACE-5A43-8600-63F382AFB715}" srcOrd="2" destOrd="0" presId="urn:microsoft.com/office/officeart/2005/8/layout/cycle2"/>
    <dgm:cxn modelId="{72C5B1A5-6D8B-B64F-B634-F5220B7CA268}" type="presParOf" srcId="{10D54EDB-1552-1945-9DC0-730FBE81CF2F}" destId="{3E5E38E4-677B-CA49-89FB-FF552B3AAFD5}" srcOrd="3" destOrd="0" presId="urn:microsoft.com/office/officeart/2005/8/layout/cycle2"/>
    <dgm:cxn modelId="{09D58C8C-C442-8343-A2B0-4FF8D29149DD}" type="presParOf" srcId="{3E5E38E4-677B-CA49-89FB-FF552B3AAFD5}" destId="{5781F130-4930-EC43-812C-B52542704B87}" srcOrd="0" destOrd="0" presId="urn:microsoft.com/office/officeart/2005/8/layout/cycle2"/>
    <dgm:cxn modelId="{7A5E5F4E-4972-3F44-9D37-8BD53CFE19BC}" type="presParOf" srcId="{10D54EDB-1552-1945-9DC0-730FBE81CF2F}" destId="{4CEA2B4A-09EF-7A4C-912C-329F81962BD6}" srcOrd="4" destOrd="0" presId="urn:microsoft.com/office/officeart/2005/8/layout/cycle2"/>
    <dgm:cxn modelId="{B811B453-C7E7-1648-A194-C7B34BFC69B9}" type="presParOf" srcId="{10D54EDB-1552-1945-9DC0-730FBE81CF2F}" destId="{ACF88890-915B-0644-952D-813A63D379C7}" srcOrd="5" destOrd="0" presId="urn:microsoft.com/office/officeart/2005/8/layout/cycle2"/>
    <dgm:cxn modelId="{A9F3B2A5-C118-CD4C-87FA-DE2F882C95CE}" type="presParOf" srcId="{ACF88890-915B-0644-952D-813A63D379C7}" destId="{DB362976-FD20-8B40-8D2B-DF561781F9DB}" srcOrd="0" destOrd="0" presId="urn:microsoft.com/office/officeart/2005/8/layout/cycle2"/>
    <dgm:cxn modelId="{B00B2F06-831A-DD4E-850D-57899EBE017B}" type="presParOf" srcId="{10D54EDB-1552-1945-9DC0-730FBE81CF2F}" destId="{1F3AC3B1-5A94-044F-A1AF-2678FFB5C50D}" srcOrd="6" destOrd="0" presId="urn:microsoft.com/office/officeart/2005/8/layout/cycle2"/>
    <dgm:cxn modelId="{574A3893-D467-EE4D-B53D-DF7660E14E63}" type="presParOf" srcId="{10D54EDB-1552-1945-9DC0-730FBE81CF2F}" destId="{7566C940-A6EB-684C-BCC5-F13CD753AEF9}" srcOrd="7" destOrd="0" presId="urn:microsoft.com/office/officeart/2005/8/layout/cycle2"/>
    <dgm:cxn modelId="{ECC7B46C-6E86-6647-9D2A-92BF88683A78}" type="presParOf" srcId="{7566C940-A6EB-684C-BCC5-F13CD753AEF9}" destId="{C4309FF5-16F0-7048-9CF1-BB80C87C8171}" srcOrd="0" destOrd="0" presId="urn:microsoft.com/office/officeart/2005/8/layout/cycle2"/>
    <dgm:cxn modelId="{C1237E2D-3AAE-BB49-93B5-37CB771630EC}" type="presParOf" srcId="{10D54EDB-1552-1945-9DC0-730FBE81CF2F}" destId="{1F592C04-4A00-AA4A-9E95-2165FE63E037}" srcOrd="8" destOrd="0" presId="urn:microsoft.com/office/officeart/2005/8/layout/cycle2"/>
    <dgm:cxn modelId="{33469C08-C707-6544-8385-D6E0B08F836B}" type="presParOf" srcId="{10D54EDB-1552-1945-9DC0-730FBE81CF2F}" destId="{CFACF15A-095A-AE49-B1EE-B238D7D3DC47}" srcOrd="9" destOrd="0" presId="urn:microsoft.com/office/officeart/2005/8/layout/cycle2"/>
    <dgm:cxn modelId="{7CE81AF7-C42D-D84C-88A3-06F28EE11688}" type="presParOf" srcId="{CFACF15A-095A-AE49-B1EE-B238D7D3DC47}" destId="{EF6D0037-E795-D444-833C-6F7E6775DF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3FDCD-F2E3-B543-8756-F3EC7E24D202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53C61-0562-534F-8B46-AEBE693E8E2E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C9167229-424D-5245-A802-AFFC54274A1E}" type="parTrans" cxnId="{2662B3F6-5185-674C-8507-3B8EE03864A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0D5F59AE-F96E-004E-B0B1-F5957971DA9F}" type="sibTrans" cxnId="{2662B3F6-5185-674C-8507-3B8EE03864A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767D1C04-10BF-F644-8605-5804445148FC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45EC17B7-56A3-5E47-96F9-2D18501E8285}" type="parTrans" cxnId="{1AF1F6BC-C2F4-BA43-A3F1-D0A904236658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6362BEF9-4F02-3343-9FBE-D33663E16BF0}" type="sibTrans" cxnId="{1AF1F6BC-C2F4-BA43-A3F1-D0A904236658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DFDE5FF8-4F4D-E94E-9DA8-98976C97C7FC}">
      <dgm:prSet phldrT="[Text]" phldr="1"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55C4322-F164-6D49-8707-36EEF3BD0014}" type="parTrans" cxnId="{5B616890-6C6F-704A-97D1-8E321CDDB564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ED34076D-0F48-0341-8419-2F98D6EA94D2}" type="sibTrans" cxnId="{5B616890-6C6F-704A-97D1-8E321CDDB564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54B682DF-C728-F841-A37A-46AC0C60F8B5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5622E29B-1331-0142-9A6E-E62F57A03C5F}" type="parTrans" cxnId="{E60D1E56-F24F-AE4F-A1CF-0B3E6FF3CDE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170C118-85D8-AE44-A01C-5EDF41B736B5}" type="sibTrans" cxnId="{E60D1E56-F24F-AE4F-A1CF-0B3E6FF3CDE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2AA1C336-AB36-AF4E-AB0F-11EDC7E118B4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D556022B-A6B0-1B47-9C09-59D82F90E0AC}" type="parTrans" cxnId="{2E4EAE39-B575-3B49-B818-5A502782952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2D09DD7F-848C-0B40-B853-46DB0C742E42}" type="sibTrans" cxnId="{2E4EAE39-B575-3B49-B818-5A502782952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413ABF95-499D-034E-9CF7-58BE6E86513B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66174535-6A75-7749-A836-FFC7C9F2CBAD}" type="parTrans" cxnId="{E1312829-AFFA-9B46-90C4-115EBA81FB0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07693D3-A763-1640-9146-ED64233D4D68}" type="sibTrans" cxnId="{E1312829-AFFA-9B46-90C4-115EBA81FB01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BF303DEF-81E5-C945-A0E8-8EFCB1EEEF44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A315CA57-CE66-7D45-8B95-67E2185070AA}" type="parTrans" cxnId="{D48569A6-D7D4-DC44-9239-45BF0A6DB7CD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FD99B24A-EB6C-694D-BB75-35E3BE9062E7}" type="sibTrans" cxnId="{D48569A6-D7D4-DC44-9239-45BF0A6DB7CD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7EB32F71-7A12-2A4F-9749-F3D3DE29B03E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6708E08-0BCF-6746-8F16-6FBE1BAE0BE4}" type="parTrans" cxnId="{D027D193-742B-CF4B-9B0C-C0D966ADA83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320ABBE-B336-F543-BAB5-623563634985}" type="sibTrans" cxnId="{D027D193-742B-CF4B-9B0C-C0D966ADA832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033E76F9-7BCF-9E47-8B4C-87D299BCA56F}">
      <dgm:prSet phldrT="[Text]" phldr="1" custT="1"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FEBBA7DA-AA33-6D4C-93E6-A595111F0958}" type="parTrans" cxnId="{74A6B270-58EC-2247-98CA-8FC969EAF5C6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AAA65CD2-D805-AC48-ABC3-242F5A3069A7}" type="sibTrans" cxnId="{74A6B270-58EC-2247-98CA-8FC969EAF5C6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E828543E-4944-CA40-97E9-EF7230F352BE}">
      <dgm:prSet custT="1"/>
      <dgm:spPr/>
      <dgm:t>
        <a:bodyPr/>
        <a:lstStyle/>
        <a:p>
          <a:endParaRPr lang="en-US" sz="23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C910ECAF-429B-AA4A-A158-4B9F28D302B9}" type="parTrans" cxnId="{19573876-00B2-5C4F-A3A3-757B1FE0ABB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E4F9AEB-0F3F-764D-AF15-C96A0A5F484F}" type="sibTrans" cxnId="{19573876-00B2-5C4F-A3A3-757B1FE0ABBE}">
      <dgm:prSet/>
      <dgm:spPr/>
      <dgm:t>
        <a:bodyPr/>
        <a:lstStyle/>
        <a:p>
          <a:endParaRPr lang="en-US" sz="23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gm:t>
    </dgm:pt>
    <dgm:pt modelId="{3E28A99C-CDCF-3740-8BF3-8C27A5E146A0}" type="pres">
      <dgm:prSet presAssocID="{4773FDCD-F2E3-B543-8756-F3EC7E24D20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5919C-E359-5443-9663-39BA3C0DCE87}" type="pres">
      <dgm:prSet presAssocID="{40753C61-0562-534F-8B46-AEBE693E8E2E}" presName="compNode" presStyleCnt="0"/>
      <dgm:spPr/>
    </dgm:pt>
    <dgm:pt modelId="{2B257E00-C7B4-8845-803B-34DF9154E858}" type="pres">
      <dgm:prSet presAssocID="{40753C61-0562-534F-8B46-AEBE693E8E2E}" presName="noGeometry" presStyleCnt="0"/>
      <dgm:spPr/>
    </dgm:pt>
    <dgm:pt modelId="{5E6FC755-9153-8247-8A02-F89A857C01C5}" type="pres">
      <dgm:prSet presAssocID="{40753C61-0562-534F-8B46-AEBE693E8E2E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3498A-1EA8-B749-9C21-1C0D370268FC}" type="pres">
      <dgm:prSet presAssocID="{40753C61-0562-534F-8B46-AEBE693E8E2E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DDEF8714-54D5-5C49-9699-CD9920B51D84}" type="pres">
      <dgm:prSet presAssocID="{40753C61-0562-534F-8B46-AEBE693E8E2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2A9DC-8752-0047-A52C-80EC0292BAF7}" type="pres">
      <dgm:prSet presAssocID="{40753C61-0562-534F-8B46-AEBE693E8E2E}" presName="aSpace" presStyleCnt="0"/>
      <dgm:spPr/>
    </dgm:pt>
    <dgm:pt modelId="{C61A8F0D-4B76-794E-8A45-E4AE101D9D41}" type="pres">
      <dgm:prSet presAssocID="{54B682DF-C728-F841-A37A-46AC0C60F8B5}" presName="compNode" presStyleCnt="0"/>
      <dgm:spPr/>
    </dgm:pt>
    <dgm:pt modelId="{C59DBA4B-78FE-ED47-8E43-CF415A164DDC}" type="pres">
      <dgm:prSet presAssocID="{54B682DF-C728-F841-A37A-46AC0C60F8B5}" presName="noGeometry" presStyleCnt="0"/>
      <dgm:spPr/>
    </dgm:pt>
    <dgm:pt modelId="{981DF769-64E2-3943-AD42-34BB73F5913F}" type="pres">
      <dgm:prSet presAssocID="{54B682DF-C728-F841-A37A-46AC0C60F8B5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D489D-977D-4D4D-8F9C-8F2FF5089E86}" type="pres">
      <dgm:prSet presAssocID="{54B682DF-C728-F841-A37A-46AC0C60F8B5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0ACB4A5E-4DDA-DB4D-9E96-9BD98BF53CBD}" type="pres">
      <dgm:prSet presAssocID="{54B682DF-C728-F841-A37A-46AC0C60F8B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A424E-5515-414D-A820-C7002E7F6525}" type="pres">
      <dgm:prSet presAssocID="{54B682DF-C728-F841-A37A-46AC0C60F8B5}" presName="aSpace" presStyleCnt="0"/>
      <dgm:spPr/>
    </dgm:pt>
    <dgm:pt modelId="{F6616FD5-A118-F646-B1EF-759E28DA6D2F}" type="pres">
      <dgm:prSet presAssocID="{BF303DEF-81E5-C945-A0E8-8EFCB1EEEF44}" presName="compNode" presStyleCnt="0"/>
      <dgm:spPr/>
    </dgm:pt>
    <dgm:pt modelId="{17642866-C229-024E-96AC-C413D115A75F}" type="pres">
      <dgm:prSet presAssocID="{BF303DEF-81E5-C945-A0E8-8EFCB1EEEF44}" presName="noGeometry" presStyleCnt="0"/>
      <dgm:spPr/>
    </dgm:pt>
    <dgm:pt modelId="{FF79C277-9F5F-D247-BF3E-718478CD9770}" type="pres">
      <dgm:prSet presAssocID="{BF303DEF-81E5-C945-A0E8-8EFCB1EEEF44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06CE8-0243-F741-B60B-CD0DC6470346}" type="pres">
      <dgm:prSet presAssocID="{BF303DEF-81E5-C945-A0E8-8EFCB1EEEF44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7EC446CB-C33A-964F-83B2-8F780FC99CCB}" type="pres">
      <dgm:prSet presAssocID="{BF303DEF-81E5-C945-A0E8-8EFCB1EEEF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0D69F-005C-9F44-8647-D7F7AD6AD1FA}" type="pres">
      <dgm:prSet presAssocID="{BF303DEF-81E5-C945-A0E8-8EFCB1EEEF44}" presName="aSpace" presStyleCnt="0"/>
      <dgm:spPr/>
    </dgm:pt>
    <dgm:pt modelId="{15EF3F01-4E18-6C4B-9AF5-335D65E5D972}" type="pres">
      <dgm:prSet presAssocID="{E828543E-4944-CA40-97E9-EF7230F352BE}" presName="compNode" presStyleCnt="0"/>
      <dgm:spPr/>
    </dgm:pt>
    <dgm:pt modelId="{841F215A-7493-3A4F-A41A-8F97071C1E54}" type="pres">
      <dgm:prSet presAssocID="{E828543E-4944-CA40-97E9-EF7230F352BE}" presName="noGeometry" presStyleCnt="0"/>
      <dgm:spPr/>
    </dgm:pt>
    <dgm:pt modelId="{B78A7BC2-EA64-B84A-BED4-43043A9C473C}" type="pres">
      <dgm:prSet presAssocID="{E828543E-4944-CA40-97E9-EF7230F352BE}" presName="childTextVisible" presStyleLbl="bgAccFollowNode1" presStyleIdx="3" presStyleCnt="4">
        <dgm:presLayoutVars>
          <dgm:bulletEnabled val="1"/>
        </dgm:presLayoutVars>
      </dgm:prSet>
      <dgm:spPr/>
    </dgm:pt>
    <dgm:pt modelId="{68DBBE1B-6BE0-2845-B7B0-8F2765A84CCF}" type="pres">
      <dgm:prSet presAssocID="{E828543E-4944-CA40-97E9-EF7230F352BE}" presName="childTextHidden" presStyleLbl="bgAccFollowNode1" presStyleIdx="3" presStyleCnt="4"/>
      <dgm:spPr/>
    </dgm:pt>
    <dgm:pt modelId="{A3D8578D-9DAF-A642-A64D-DAC7BB31BD92}" type="pres">
      <dgm:prSet presAssocID="{E828543E-4944-CA40-97E9-EF7230F352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897EF6-4E6B-CA40-B6DE-E6D017E92F62}" type="presOf" srcId="{767D1C04-10BF-F644-8605-5804445148FC}" destId="{5E6FC755-9153-8247-8A02-F89A857C01C5}" srcOrd="0" destOrd="0" presId="urn:microsoft.com/office/officeart/2005/8/layout/hProcess6"/>
    <dgm:cxn modelId="{2662B3F6-5185-674C-8507-3B8EE03864AE}" srcId="{4773FDCD-F2E3-B543-8756-F3EC7E24D202}" destId="{40753C61-0562-534F-8B46-AEBE693E8E2E}" srcOrd="0" destOrd="0" parTransId="{C9167229-424D-5245-A802-AFFC54274A1E}" sibTransId="{0D5F59AE-F96E-004E-B0B1-F5957971DA9F}"/>
    <dgm:cxn modelId="{2E4EAE39-B575-3B49-B818-5A5027829522}" srcId="{54B682DF-C728-F841-A37A-46AC0C60F8B5}" destId="{2AA1C336-AB36-AF4E-AB0F-11EDC7E118B4}" srcOrd="0" destOrd="0" parTransId="{D556022B-A6B0-1B47-9C09-59D82F90E0AC}" sibTransId="{2D09DD7F-848C-0B40-B853-46DB0C742E42}"/>
    <dgm:cxn modelId="{1AF1F6BC-C2F4-BA43-A3F1-D0A904236658}" srcId="{40753C61-0562-534F-8B46-AEBE693E8E2E}" destId="{767D1C04-10BF-F644-8605-5804445148FC}" srcOrd="0" destOrd="0" parTransId="{45EC17B7-56A3-5E47-96F9-2D18501E8285}" sibTransId="{6362BEF9-4F02-3343-9FBE-D33663E16BF0}"/>
    <dgm:cxn modelId="{74A6B270-58EC-2247-98CA-8FC969EAF5C6}" srcId="{BF303DEF-81E5-C945-A0E8-8EFCB1EEEF44}" destId="{033E76F9-7BCF-9E47-8B4C-87D299BCA56F}" srcOrd="1" destOrd="0" parTransId="{FEBBA7DA-AA33-6D4C-93E6-A595111F0958}" sibTransId="{AAA65CD2-D805-AC48-ABC3-242F5A3069A7}"/>
    <dgm:cxn modelId="{503B87B6-117A-EF46-9A4D-369F1D854CCD}" type="presOf" srcId="{40753C61-0562-534F-8B46-AEBE693E8E2E}" destId="{DDEF8714-54D5-5C49-9699-CD9920B51D84}" srcOrd="0" destOrd="0" presId="urn:microsoft.com/office/officeart/2005/8/layout/hProcess6"/>
    <dgm:cxn modelId="{1816970F-C98D-8D42-BB94-BE800ADBC02A}" type="presOf" srcId="{BF303DEF-81E5-C945-A0E8-8EFCB1EEEF44}" destId="{7EC446CB-C33A-964F-83B2-8F780FC99CCB}" srcOrd="0" destOrd="0" presId="urn:microsoft.com/office/officeart/2005/8/layout/hProcess6"/>
    <dgm:cxn modelId="{D027D193-742B-CF4B-9B0C-C0D966ADA832}" srcId="{BF303DEF-81E5-C945-A0E8-8EFCB1EEEF44}" destId="{7EB32F71-7A12-2A4F-9749-F3D3DE29B03E}" srcOrd="0" destOrd="0" parTransId="{36708E08-0BCF-6746-8F16-6FBE1BAE0BE4}" sibTransId="{3320ABBE-B336-F543-BAB5-623563634985}"/>
    <dgm:cxn modelId="{10A0CCCA-6C0B-8E49-807E-61B9BBC8DC14}" type="presOf" srcId="{E828543E-4944-CA40-97E9-EF7230F352BE}" destId="{A3D8578D-9DAF-A642-A64D-DAC7BB31BD92}" srcOrd="0" destOrd="0" presId="urn:microsoft.com/office/officeart/2005/8/layout/hProcess6"/>
    <dgm:cxn modelId="{1CC8EB72-2A8D-2541-8181-4E3A1D554D4A}" type="presOf" srcId="{2AA1C336-AB36-AF4E-AB0F-11EDC7E118B4}" destId="{30ED489D-977D-4D4D-8F9C-8F2FF5089E86}" srcOrd="1" destOrd="0" presId="urn:microsoft.com/office/officeart/2005/8/layout/hProcess6"/>
    <dgm:cxn modelId="{FFAA4665-078D-2B4C-A21A-F9123CFFFE68}" type="presOf" srcId="{2AA1C336-AB36-AF4E-AB0F-11EDC7E118B4}" destId="{981DF769-64E2-3943-AD42-34BB73F5913F}" srcOrd="0" destOrd="0" presId="urn:microsoft.com/office/officeart/2005/8/layout/hProcess6"/>
    <dgm:cxn modelId="{1C585132-21CA-5F40-8908-34578B7BC28F}" type="presOf" srcId="{54B682DF-C728-F841-A37A-46AC0C60F8B5}" destId="{0ACB4A5E-4DDA-DB4D-9E96-9BD98BF53CBD}" srcOrd="0" destOrd="0" presId="urn:microsoft.com/office/officeart/2005/8/layout/hProcess6"/>
    <dgm:cxn modelId="{D907EB22-527D-5C46-ADFC-3DAFC89F60F3}" type="presOf" srcId="{DFDE5FF8-4F4D-E94E-9DA8-98976C97C7FC}" destId="{5E6FC755-9153-8247-8A02-F89A857C01C5}" srcOrd="0" destOrd="1" presId="urn:microsoft.com/office/officeart/2005/8/layout/hProcess6"/>
    <dgm:cxn modelId="{E3BAB409-4FF6-3B44-9903-4C9D07483684}" type="presOf" srcId="{4773FDCD-F2E3-B543-8756-F3EC7E24D202}" destId="{3E28A99C-CDCF-3740-8BF3-8C27A5E146A0}" srcOrd="0" destOrd="0" presId="urn:microsoft.com/office/officeart/2005/8/layout/hProcess6"/>
    <dgm:cxn modelId="{5B616890-6C6F-704A-97D1-8E321CDDB564}" srcId="{40753C61-0562-534F-8B46-AEBE693E8E2E}" destId="{DFDE5FF8-4F4D-E94E-9DA8-98976C97C7FC}" srcOrd="1" destOrd="0" parTransId="{B55C4322-F164-6D49-8707-36EEF3BD0014}" sibTransId="{ED34076D-0F48-0341-8419-2F98D6EA94D2}"/>
    <dgm:cxn modelId="{FEC7D6D2-07E7-3C4D-B728-3064755AEB4B}" type="presOf" srcId="{7EB32F71-7A12-2A4F-9749-F3D3DE29B03E}" destId="{FF79C277-9F5F-D247-BF3E-718478CD9770}" srcOrd="0" destOrd="0" presId="urn:microsoft.com/office/officeart/2005/8/layout/hProcess6"/>
    <dgm:cxn modelId="{9F0969BE-50E6-4049-8EAF-DE2CABD2C88B}" type="presOf" srcId="{7EB32F71-7A12-2A4F-9749-F3D3DE29B03E}" destId="{75706CE8-0243-F741-B60B-CD0DC6470346}" srcOrd="1" destOrd="0" presId="urn:microsoft.com/office/officeart/2005/8/layout/hProcess6"/>
    <dgm:cxn modelId="{876F7229-B8DC-6B4A-B664-6EBB97BC6413}" type="presOf" srcId="{033E76F9-7BCF-9E47-8B4C-87D299BCA56F}" destId="{FF79C277-9F5F-D247-BF3E-718478CD9770}" srcOrd="0" destOrd="1" presId="urn:microsoft.com/office/officeart/2005/8/layout/hProcess6"/>
    <dgm:cxn modelId="{FD8EC14D-32F9-834E-A0E9-984E72690E62}" type="presOf" srcId="{413ABF95-499D-034E-9CF7-58BE6E86513B}" destId="{30ED489D-977D-4D4D-8F9C-8F2FF5089E86}" srcOrd="1" destOrd="1" presId="urn:microsoft.com/office/officeart/2005/8/layout/hProcess6"/>
    <dgm:cxn modelId="{19573876-00B2-5C4F-A3A3-757B1FE0ABBE}" srcId="{4773FDCD-F2E3-B543-8756-F3EC7E24D202}" destId="{E828543E-4944-CA40-97E9-EF7230F352BE}" srcOrd="3" destOrd="0" parTransId="{C910ECAF-429B-AA4A-A158-4B9F28D302B9}" sibTransId="{3E4F9AEB-0F3F-764D-AF15-C96A0A5F484F}"/>
    <dgm:cxn modelId="{E1312829-AFFA-9B46-90C4-115EBA81FB01}" srcId="{54B682DF-C728-F841-A37A-46AC0C60F8B5}" destId="{413ABF95-499D-034E-9CF7-58BE6E86513B}" srcOrd="1" destOrd="0" parTransId="{66174535-6A75-7749-A836-FFC7C9F2CBAD}" sibTransId="{307693D3-A763-1640-9146-ED64233D4D68}"/>
    <dgm:cxn modelId="{9678C5C4-A77D-074B-8FBD-EABF86CF28A6}" type="presOf" srcId="{DFDE5FF8-4F4D-E94E-9DA8-98976C97C7FC}" destId="{5A13498A-1EA8-B749-9C21-1C0D370268FC}" srcOrd="1" destOrd="1" presId="urn:microsoft.com/office/officeart/2005/8/layout/hProcess6"/>
    <dgm:cxn modelId="{D48569A6-D7D4-DC44-9239-45BF0A6DB7CD}" srcId="{4773FDCD-F2E3-B543-8756-F3EC7E24D202}" destId="{BF303DEF-81E5-C945-A0E8-8EFCB1EEEF44}" srcOrd="2" destOrd="0" parTransId="{A315CA57-CE66-7D45-8B95-67E2185070AA}" sibTransId="{FD99B24A-EB6C-694D-BB75-35E3BE9062E7}"/>
    <dgm:cxn modelId="{42647CF9-DA57-F84C-914E-F7478E7B1EB9}" type="presOf" srcId="{767D1C04-10BF-F644-8605-5804445148FC}" destId="{5A13498A-1EA8-B749-9C21-1C0D370268FC}" srcOrd="1" destOrd="0" presId="urn:microsoft.com/office/officeart/2005/8/layout/hProcess6"/>
    <dgm:cxn modelId="{E60D1E56-F24F-AE4F-A1CF-0B3E6FF3CDE1}" srcId="{4773FDCD-F2E3-B543-8756-F3EC7E24D202}" destId="{54B682DF-C728-F841-A37A-46AC0C60F8B5}" srcOrd="1" destOrd="0" parTransId="{5622E29B-1331-0142-9A6E-E62F57A03C5F}" sibTransId="{B170C118-85D8-AE44-A01C-5EDF41B736B5}"/>
    <dgm:cxn modelId="{C0018AB0-F30B-464E-91BB-EFEE819B0DA7}" type="presOf" srcId="{413ABF95-499D-034E-9CF7-58BE6E86513B}" destId="{981DF769-64E2-3943-AD42-34BB73F5913F}" srcOrd="0" destOrd="1" presId="urn:microsoft.com/office/officeart/2005/8/layout/hProcess6"/>
    <dgm:cxn modelId="{12D31839-EBA3-4944-A7FD-CF0DF0CFB2D2}" type="presOf" srcId="{033E76F9-7BCF-9E47-8B4C-87D299BCA56F}" destId="{75706CE8-0243-F741-B60B-CD0DC6470346}" srcOrd="1" destOrd="1" presId="urn:microsoft.com/office/officeart/2005/8/layout/hProcess6"/>
    <dgm:cxn modelId="{8B8D8F44-F723-0C40-AA5A-639221DFDCA7}" type="presParOf" srcId="{3E28A99C-CDCF-3740-8BF3-8C27A5E146A0}" destId="{2355919C-E359-5443-9663-39BA3C0DCE87}" srcOrd="0" destOrd="0" presId="urn:microsoft.com/office/officeart/2005/8/layout/hProcess6"/>
    <dgm:cxn modelId="{1B576FB8-479F-5F4B-8086-DA9B8046BF4D}" type="presParOf" srcId="{2355919C-E359-5443-9663-39BA3C0DCE87}" destId="{2B257E00-C7B4-8845-803B-34DF9154E858}" srcOrd="0" destOrd="0" presId="urn:microsoft.com/office/officeart/2005/8/layout/hProcess6"/>
    <dgm:cxn modelId="{5C462BCA-952B-4F49-805A-28706864FC40}" type="presParOf" srcId="{2355919C-E359-5443-9663-39BA3C0DCE87}" destId="{5E6FC755-9153-8247-8A02-F89A857C01C5}" srcOrd="1" destOrd="0" presId="urn:microsoft.com/office/officeart/2005/8/layout/hProcess6"/>
    <dgm:cxn modelId="{E72AD0B8-C25E-5D4A-A46C-F98484BA84D1}" type="presParOf" srcId="{2355919C-E359-5443-9663-39BA3C0DCE87}" destId="{5A13498A-1EA8-B749-9C21-1C0D370268FC}" srcOrd="2" destOrd="0" presId="urn:microsoft.com/office/officeart/2005/8/layout/hProcess6"/>
    <dgm:cxn modelId="{E169AF77-29FB-6341-9DE9-C28635B9663E}" type="presParOf" srcId="{2355919C-E359-5443-9663-39BA3C0DCE87}" destId="{DDEF8714-54D5-5C49-9699-CD9920B51D84}" srcOrd="3" destOrd="0" presId="urn:microsoft.com/office/officeart/2005/8/layout/hProcess6"/>
    <dgm:cxn modelId="{E1BE44EB-E1AA-1A4A-A0AE-20DF46658E9E}" type="presParOf" srcId="{3E28A99C-CDCF-3740-8BF3-8C27A5E146A0}" destId="{CA12A9DC-8752-0047-A52C-80EC0292BAF7}" srcOrd="1" destOrd="0" presId="urn:microsoft.com/office/officeart/2005/8/layout/hProcess6"/>
    <dgm:cxn modelId="{29B14749-449D-DE46-BA87-79D4B451ECC8}" type="presParOf" srcId="{3E28A99C-CDCF-3740-8BF3-8C27A5E146A0}" destId="{C61A8F0D-4B76-794E-8A45-E4AE101D9D41}" srcOrd="2" destOrd="0" presId="urn:microsoft.com/office/officeart/2005/8/layout/hProcess6"/>
    <dgm:cxn modelId="{75A33FE1-D871-4B41-8F98-ABF13C8F25D7}" type="presParOf" srcId="{C61A8F0D-4B76-794E-8A45-E4AE101D9D41}" destId="{C59DBA4B-78FE-ED47-8E43-CF415A164DDC}" srcOrd="0" destOrd="0" presId="urn:microsoft.com/office/officeart/2005/8/layout/hProcess6"/>
    <dgm:cxn modelId="{009A250F-A898-F242-927F-5CA35F57F821}" type="presParOf" srcId="{C61A8F0D-4B76-794E-8A45-E4AE101D9D41}" destId="{981DF769-64E2-3943-AD42-34BB73F5913F}" srcOrd="1" destOrd="0" presId="urn:microsoft.com/office/officeart/2005/8/layout/hProcess6"/>
    <dgm:cxn modelId="{92FDE739-D5C4-804E-B965-2666BD0DCA16}" type="presParOf" srcId="{C61A8F0D-4B76-794E-8A45-E4AE101D9D41}" destId="{30ED489D-977D-4D4D-8F9C-8F2FF5089E86}" srcOrd="2" destOrd="0" presId="urn:microsoft.com/office/officeart/2005/8/layout/hProcess6"/>
    <dgm:cxn modelId="{C06D9346-00CD-3B42-9C74-FD0FCE96237D}" type="presParOf" srcId="{C61A8F0D-4B76-794E-8A45-E4AE101D9D41}" destId="{0ACB4A5E-4DDA-DB4D-9E96-9BD98BF53CBD}" srcOrd="3" destOrd="0" presId="urn:microsoft.com/office/officeart/2005/8/layout/hProcess6"/>
    <dgm:cxn modelId="{AC3D8EBB-EA9B-604D-B60F-37B62EDA8808}" type="presParOf" srcId="{3E28A99C-CDCF-3740-8BF3-8C27A5E146A0}" destId="{48DA424E-5515-414D-A820-C7002E7F6525}" srcOrd="3" destOrd="0" presId="urn:microsoft.com/office/officeart/2005/8/layout/hProcess6"/>
    <dgm:cxn modelId="{723B7E80-A3AC-A346-AB5A-C12063C15391}" type="presParOf" srcId="{3E28A99C-CDCF-3740-8BF3-8C27A5E146A0}" destId="{F6616FD5-A118-F646-B1EF-759E28DA6D2F}" srcOrd="4" destOrd="0" presId="urn:microsoft.com/office/officeart/2005/8/layout/hProcess6"/>
    <dgm:cxn modelId="{B4AA44A3-2AD8-CA44-AB25-08737F49903A}" type="presParOf" srcId="{F6616FD5-A118-F646-B1EF-759E28DA6D2F}" destId="{17642866-C229-024E-96AC-C413D115A75F}" srcOrd="0" destOrd="0" presId="urn:microsoft.com/office/officeart/2005/8/layout/hProcess6"/>
    <dgm:cxn modelId="{F526744E-A006-0941-95E8-F4BC00652BC7}" type="presParOf" srcId="{F6616FD5-A118-F646-B1EF-759E28DA6D2F}" destId="{FF79C277-9F5F-D247-BF3E-718478CD9770}" srcOrd="1" destOrd="0" presId="urn:microsoft.com/office/officeart/2005/8/layout/hProcess6"/>
    <dgm:cxn modelId="{A46AA124-3079-A044-B6BF-7FA2EF58A9D5}" type="presParOf" srcId="{F6616FD5-A118-F646-B1EF-759E28DA6D2F}" destId="{75706CE8-0243-F741-B60B-CD0DC6470346}" srcOrd="2" destOrd="0" presId="urn:microsoft.com/office/officeart/2005/8/layout/hProcess6"/>
    <dgm:cxn modelId="{69B119FA-0C0F-CE4F-85AE-4ED9DFB74FF8}" type="presParOf" srcId="{F6616FD5-A118-F646-B1EF-759E28DA6D2F}" destId="{7EC446CB-C33A-964F-83B2-8F780FC99CCB}" srcOrd="3" destOrd="0" presId="urn:microsoft.com/office/officeart/2005/8/layout/hProcess6"/>
    <dgm:cxn modelId="{4DCBCBEF-B5B6-6C42-971B-75BBF039146D}" type="presParOf" srcId="{3E28A99C-CDCF-3740-8BF3-8C27A5E146A0}" destId="{1E20D69F-005C-9F44-8647-D7F7AD6AD1FA}" srcOrd="5" destOrd="0" presId="urn:microsoft.com/office/officeart/2005/8/layout/hProcess6"/>
    <dgm:cxn modelId="{77B28336-C8F4-E84B-88C2-6B39A54C3A88}" type="presParOf" srcId="{3E28A99C-CDCF-3740-8BF3-8C27A5E146A0}" destId="{15EF3F01-4E18-6C4B-9AF5-335D65E5D972}" srcOrd="6" destOrd="0" presId="urn:microsoft.com/office/officeart/2005/8/layout/hProcess6"/>
    <dgm:cxn modelId="{AEC5D094-51C6-2E43-BF88-854E1551B0A1}" type="presParOf" srcId="{15EF3F01-4E18-6C4B-9AF5-335D65E5D972}" destId="{841F215A-7493-3A4F-A41A-8F97071C1E54}" srcOrd="0" destOrd="0" presId="urn:microsoft.com/office/officeart/2005/8/layout/hProcess6"/>
    <dgm:cxn modelId="{AF3E186D-491E-0041-8B74-3F42F3849089}" type="presParOf" srcId="{15EF3F01-4E18-6C4B-9AF5-335D65E5D972}" destId="{B78A7BC2-EA64-B84A-BED4-43043A9C473C}" srcOrd="1" destOrd="0" presId="urn:microsoft.com/office/officeart/2005/8/layout/hProcess6"/>
    <dgm:cxn modelId="{F1D0E6B7-B330-C24B-BBF2-62AEE0486B6C}" type="presParOf" srcId="{15EF3F01-4E18-6C4B-9AF5-335D65E5D972}" destId="{68DBBE1B-6BE0-2845-B7B0-8F2765A84CCF}" srcOrd="2" destOrd="0" presId="urn:microsoft.com/office/officeart/2005/8/layout/hProcess6"/>
    <dgm:cxn modelId="{644F33D0-9A8A-D144-8DFA-E1B36DAD62E2}" type="presParOf" srcId="{15EF3F01-4E18-6C4B-9AF5-335D65E5D972}" destId="{A3D8578D-9DAF-A642-A64D-DAC7BB31BD9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DCF6F-74AE-E147-ADB1-39C89D0E218E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BDC445A4-0F05-AC46-9B15-688D8A5FEAE2}">
      <dgm:prSet phldrT="[Text]" custT="1"/>
      <dgm:spPr>
        <a:ln>
          <a:noFill/>
        </a:ln>
      </dgm:spPr>
      <dgm:t>
        <a:bodyPr/>
        <a:lstStyle/>
        <a:p>
          <a:r>
            <a:rPr lang="en-US" sz="4400" b="1" dirty="0" smtClean="0">
              <a:latin typeface="+mj-lt"/>
              <a:ea typeface="FontAwesome"/>
              <a:cs typeface="FontAwesome"/>
              <a:sym typeface="FontAwesome"/>
            </a:rPr>
            <a:t>COMPLETION</a:t>
          </a:r>
          <a:endParaRPr lang="en-US" sz="4400" b="1" dirty="0" smtClean="0">
            <a:latin typeface="FontAwesome"/>
            <a:ea typeface="FontAwesome"/>
            <a:cs typeface="FontAwesome"/>
            <a:sym typeface="FontAwesome"/>
          </a:endParaRPr>
        </a:p>
      </dgm:t>
    </dgm:pt>
    <dgm:pt modelId="{D98D6BCE-5668-7A49-8E64-CF5080603BA5}" type="parTrans" cxnId="{F14A1E8B-E1AA-5049-8ED9-B51278DE40CA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1BB362E2-786A-0C4E-B605-931102B9059C}" type="sibTrans" cxnId="{F14A1E8B-E1AA-5049-8ED9-B51278DE40CA}">
      <dgm:prSet custT="1"/>
      <dgm:spPr>
        <a:solidFill>
          <a:schemeClr val="bg1"/>
        </a:solidFill>
      </dgm:spPr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95FB67B6-76FE-F14E-94F5-2EBC680917EF}">
      <dgm:prSet custT="1"/>
      <dgm:spPr>
        <a:ln>
          <a:noFill/>
        </a:ln>
      </dgm:spPr>
      <dgm:t>
        <a:bodyPr/>
        <a:lstStyle/>
        <a:p>
          <a:r>
            <a:rPr lang="en-US" sz="4400" b="1" dirty="0" smtClean="0">
              <a:latin typeface="+mj-lt"/>
              <a:ea typeface="FontAwesome"/>
              <a:cs typeface="FontAwesome"/>
              <a:sym typeface="FontAwesome"/>
            </a:rPr>
            <a:t>AFFORDABILITY</a:t>
          </a:r>
          <a:endParaRPr lang="en-US" sz="4400" b="1" dirty="0">
            <a:latin typeface="+mj-lt"/>
            <a:cs typeface="FontAwesome"/>
          </a:endParaRPr>
        </a:p>
      </dgm:t>
    </dgm:pt>
    <dgm:pt modelId="{BCD08F7A-623D-E442-912E-10773C040125}" type="sibTrans" cxnId="{6310B665-9040-9244-B5DE-EB6E189AD7F6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9D7C00FC-AC0E-0A4C-B230-CDE9EB30E0BF}" type="parTrans" cxnId="{6310B665-9040-9244-B5DE-EB6E189AD7F6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1620917F-E3D4-9640-A7C0-C997BA9C3FF0}">
      <dgm:prSet phldrT="[Text]" custT="1"/>
      <dgm:spPr>
        <a:ln>
          <a:noFill/>
        </a:ln>
      </dgm:spPr>
      <dgm:t>
        <a:bodyPr/>
        <a:lstStyle/>
        <a:p>
          <a:r>
            <a:rPr lang="en-US" sz="4400" b="1" dirty="0" smtClean="0">
              <a:latin typeface="+mj-lt"/>
              <a:ea typeface="FontAwesome"/>
              <a:cs typeface="FontAwesome"/>
              <a:sym typeface="FontAwesome"/>
            </a:rPr>
            <a:t>ATTAINMENT GAP</a:t>
          </a:r>
          <a:endParaRPr lang="en-US" sz="4400" b="1" dirty="0">
            <a:latin typeface="+mj-lt"/>
            <a:cs typeface="FontAwesome"/>
          </a:endParaRPr>
        </a:p>
      </dgm:t>
    </dgm:pt>
    <dgm:pt modelId="{ACA91696-E756-2249-B80A-DC0108F6D9E3}" type="sibTrans" cxnId="{F9E90106-1B0C-F74A-87EF-36B2BF19AD3A}">
      <dgm:prSet custT="1"/>
      <dgm:spPr>
        <a:solidFill>
          <a:schemeClr val="bg1"/>
        </a:solidFill>
      </dgm:spPr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A6D6F87A-9815-9347-A56E-D6533754A2EE}" type="parTrans" cxnId="{F9E90106-1B0C-F74A-87EF-36B2BF19AD3A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DBBC6D9B-742B-2F47-A951-0AE5137CD747}">
      <dgm:prSet phldrT="[Text]" custT="1"/>
      <dgm:spPr>
        <a:ln>
          <a:noFill/>
        </a:ln>
      </dgm:spPr>
      <dgm:t>
        <a:bodyPr/>
        <a:lstStyle/>
        <a:p>
          <a:r>
            <a:rPr lang="en-US" sz="4400" b="1" dirty="0" smtClean="0">
              <a:latin typeface="+mj-lt"/>
              <a:ea typeface="FontAwesome"/>
              <a:cs typeface="FontAwesome"/>
              <a:sym typeface="FontAwesome"/>
            </a:rPr>
            <a:t>ADULT ENROLLMENT</a:t>
          </a:r>
          <a:endParaRPr lang="en-US" sz="4400" b="1" dirty="0">
            <a:latin typeface="+mj-lt"/>
            <a:cs typeface="FontAwesome"/>
          </a:endParaRPr>
        </a:p>
      </dgm:t>
    </dgm:pt>
    <dgm:pt modelId="{6DCE2D40-E150-8146-8263-286CB66010A4}" type="sibTrans" cxnId="{85EC2203-57CB-AF4D-9F3C-8507620557BC}">
      <dgm:prSet custT="1"/>
      <dgm:spPr>
        <a:solidFill>
          <a:schemeClr val="bg1"/>
        </a:solidFill>
      </dgm:spPr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1D7CCAF4-89A4-9941-ADDA-11F67253BB55}" type="parTrans" cxnId="{85EC2203-57CB-AF4D-9F3C-8507620557BC}">
      <dgm:prSet/>
      <dgm:spPr/>
      <dgm:t>
        <a:bodyPr/>
        <a:lstStyle/>
        <a:p>
          <a:endParaRPr lang="en-US" sz="6500">
            <a:latin typeface="FontAwesome"/>
            <a:cs typeface="FontAwesome"/>
          </a:endParaRPr>
        </a:p>
      </dgm:t>
    </dgm:pt>
    <dgm:pt modelId="{1148D200-E937-6F48-9709-AC5FB3C61C03}" type="pres">
      <dgm:prSet presAssocID="{0AFDCF6F-74AE-E147-ADB1-39C89D0E218E}" presName="Name0" presStyleCnt="0">
        <dgm:presLayoutVars>
          <dgm:dir/>
          <dgm:resizeHandles val="exact"/>
        </dgm:presLayoutVars>
      </dgm:prSet>
      <dgm:spPr/>
    </dgm:pt>
    <dgm:pt modelId="{157A5B9D-2AC4-D344-A2F2-BA407BF63372}" type="pres">
      <dgm:prSet presAssocID="{BDC445A4-0F05-AC46-9B15-688D8A5FEAE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5EB05-C628-3941-AF2A-3812809F84D0}" type="pres">
      <dgm:prSet presAssocID="{1BB362E2-786A-0C4E-B605-931102B9059C}" presName="sibTrans" presStyleLbl="sibTrans2D1" presStyleIdx="0" presStyleCnt="3" custLinFactNeighborY="29294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700B2255-D56B-CF4F-929A-3815ECC1EC10}" type="pres">
      <dgm:prSet presAssocID="{1BB362E2-786A-0C4E-B605-931102B9059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225658F-C631-2442-BA0C-A436E4FFF8D9}" type="pres">
      <dgm:prSet presAssocID="{DBBC6D9B-742B-2F47-A951-0AE5137CD7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5B569-759F-2845-9F86-285D697BA53A}" type="pres">
      <dgm:prSet presAssocID="{6DCE2D40-E150-8146-8263-286CB66010A4}" presName="sibTrans" presStyleLbl="sibTrans2D1" presStyleIdx="1" presStyleCnt="3" custLinFactNeighborX="-2830" custLinFactNeighborY="50613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9C457447-845E-0E46-8E8A-36EEAE35207B}" type="pres">
      <dgm:prSet presAssocID="{6DCE2D40-E150-8146-8263-286CB66010A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F499F65-79D8-C242-9501-776854844699}" type="pres">
      <dgm:prSet presAssocID="{1620917F-E3D4-9640-A7C0-C997BA9C3F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3ACF2-EE11-644C-B759-B7C97F075F9E}" type="pres">
      <dgm:prSet presAssocID="{ACA91696-E756-2249-B80A-DC0108F6D9E3}" presName="sibTrans" presStyleLbl="sibTrans2D1" presStyleIdx="2" presStyleCnt="3" custLinFactNeighborX="6546" custLinFactNeighborY="50613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B3439194-4379-C143-A4A1-7CC201B2105E}" type="pres">
      <dgm:prSet presAssocID="{ACA91696-E756-2249-B80A-DC0108F6D9E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7599B50-C6C0-9548-A788-22766E84DF1D}" type="pres">
      <dgm:prSet presAssocID="{95FB67B6-76FE-F14E-94F5-2EBC680917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477A80-7C27-49A8-8B83-C23335ECDE41}" type="presOf" srcId="{BDC445A4-0F05-AC46-9B15-688D8A5FEAE2}" destId="{157A5B9D-2AC4-D344-A2F2-BA407BF63372}" srcOrd="0" destOrd="0" presId="urn:microsoft.com/office/officeart/2005/8/layout/process1"/>
    <dgm:cxn modelId="{11888B89-34E7-46D0-8878-A714DDCA6431}" type="presOf" srcId="{1620917F-E3D4-9640-A7C0-C997BA9C3FF0}" destId="{3F499F65-79D8-C242-9501-776854844699}" srcOrd="0" destOrd="0" presId="urn:microsoft.com/office/officeart/2005/8/layout/process1"/>
    <dgm:cxn modelId="{5094FB84-87B4-470F-BDC6-74346F3C8DD1}" type="presOf" srcId="{6DCE2D40-E150-8146-8263-286CB66010A4}" destId="{5915B569-759F-2845-9F86-285D697BA53A}" srcOrd="0" destOrd="0" presId="urn:microsoft.com/office/officeart/2005/8/layout/process1"/>
    <dgm:cxn modelId="{DF49A142-E17D-489F-A8F4-12E85FE7702A}" type="presOf" srcId="{ACA91696-E756-2249-B80A-DC0108F6D9E3}" destId="{5063ACF2-EE11-644C-B759-B7C97F075F9E}" srcOrd="0" destOrd="0" presId="urn:microsoft.com/office/officeart/2005/8/layout/process1"/>
    <dgm:cxn modelId="{54F0F834-12AD-4ACD-A4CF-AEFCB4ABBDB1}" type="presOf" srcId="{1BB362E2-786A-0C4E-B605-931102B9059C}" destId="{0135EB05-C628-3941-AF2A-3812809F84D0}" srcOrd="0" destOrd="0" presId="urn:microsoft.com/office/officeart/2005/8/layout/process1"/>
    <dgm:cxn modelId="{3B8A58C8-E29F-4949-989A-5476942F849B}" type="presOf" srcId="{95FB67B6-76FE-F14E-94F5-2EBC680917EF}" destId="{57599B50-C6C0-9548-A788-22766E84DF1D}" srcOrd="0" destOrd="0" presId="urn:microsoft.com/office/officeart/2005/8/layout/process1"/>
    <dgm:cxn modelId="{F9E90106-1B0C-F74A-87EF-36B2BF19AD3A}" srcId="{0AFDCF6F-74AE-E147-ADB1-39C89D0E218E}" destId="{1620917F-E3D4-9640-A7C0-C997BA9C3FF0}" srcOrd="2" destOrd="0" parTransId="{A6D6F87A-9815-9347-A56E-D6533754A2EE}" sibTransId="{ACA91696-E756-2249-B80A-DC0108F6D9E3}"/>
    <dgm:cxn modelId="{0C8643BE-417A-42A6-AE3D-3CE70F93A129}" type="presOf" srcId="{1BB362E2-786A-0C4E-B605-931102B9059C}" destId="{700B2255-D56B-CF4F-929A-3815ECC1EC10}" srcOrd="1" destOrd="0" presId="urn:microsoft.com/office/officeart/2005/8/layout/process1"/>
    <dgm:cxn modelId="{5596C472-75F6-44C8-B553-74DB73542CF6}" type="presOf" srcId="{ACA91696-E756-2249-B80A-DC0108F6D9E3}" destId="{B3439194-4379-C143-A4A1-7CC201B2105E}" srcOrd="1" destOrd="0" presId="urn:microsoft.com/office/officeart/2005/8/layout/process1"/>
    <dgm:cxn modelId="{85EC2203-57CB-AF4D-9F3C-8507620557BC}" srcId="{0AFDCF6F-74AE-E147-ADB1-39C89D0E218E}" destId="{DBBC6D9B-742B-2F47-A951-0AE5137CD747}" srcOrd="1" destOrd="0" parTransId="{1D7CCAF4-89A4-9941-ADDA-11F67253BB55}" sibTransId="{6DCE2D40-E150-8146-8263-286CB66010A4}"/>
    <dgm:cxn modelId="{F14A1E8B-E1AA-5049-8ED9-B51278DE40CA}" srcId="{0AFDCF6F-74AE-E147-ADB1-39C89D0E218E}" destId="{BDC445A4-0F05-AC46-9B15-688D8A5FEAE2}" srcOrd="0" destOrd="0" parTransId="{D98D6BCE-5668-7A49-8E64-CF5080603BA5}" sibTransId="{1BB362E2-786A-0C4E-B605-931102B9059C}"/>
    <dgm:cxn modelId="{1A43CC82-3E30-41D6-8B02-18BE8D7EC306}" type="presOf" srcId="{DBBC6D9B-742B-2F47-A951-0AE5137CD747}" destId="{5225658F-C631-2442-BA0C-A436E4FFF8D9}" srcOrd="0" destOrd="0" presId="urn:microsoft.com/office/officeart/2005/8/layout/process1"/>
    <dgm:cxn modelId="{6310B665-9040-9244-B5DE-EB6E189AD7F6}" srcId="{0AFDCF6F-74AE-E147-ADB1-39C89D0E218E}" destId="{95FB67B6-76FE-F14E-94F5-2EBC680917EF}" srcOrd="3" destOrd="0" parTransId="{9D7C00FC-AC0E-0A4C-B230-CDE9EB30E0BF}" sibTransId="{BCD08F7A-623D-E442-912E-10773C040125}"/>
    <dgm:cxn modelId="{FE549942-C918-4EFD-97BE-ECB5E5F85353}" type="presOf" srcId="{0AFDCF6F-74AE-E147-ADB1-39C89D0E218E}" destId="{1148D200-E937-6F48-9709-AC5FB3C61C03}" srcOrd="0" destOrd="0" presId="urn:microsoft.com/office/officeart/2005/8/layout/process1"/>
    <dgm:cxn modelId="{61EC7F80-0FF9-4AEE-A17E-BC29B9177985}" type="presOf" srcId="{6DCE2D40-E150-8146-8263-286CB66010A4}" destId="{9C457447-845E-0E46-8E8A-36EEAE35207B}" srcOrd="1" destOrd="0" presId="urn:microsoft.com/office/officeart/2005/8/layout/process1"/>
    <dgm:cxn modelId="{2237F3FE-6872-4AF6-BA17-FB3C65725A5A}" type="presParOf" srcId="{1148D200-E937-6F48-9709-AC5FB3C61C03}" destId="{157A5B9D-2AC4-D344-A2F2-BA407BF63372}" srcOrd="0" destOrd="0" presId="urn:microsoft.com/office/officeart/2005/8/layout/process1"/>
    <dgm:cxn modelId="{6E9E9EE8-4DFA-4C47-8BAA-C99C526F9169}" type="presParOf" srcId="{1148D200-E937-6F48-9709-AC5FB3C61C03}" destId="{0135EB05-C628-3941-AF2A-3812809F84D0}" srcOrd="1" destOrd="0" presId="urn:microsoft.com/office/officeart/2005/8/layout/process1"/>
    <dgm:cxn modelId="{48CB8A6B-AF0B-4BA9-86C1-FD71C08D50E7}" type="presParOf" srcId="{0135EB05-C628-3941-AF2A-3812809F84D0}" destId="{700B2255-D56B-CF4F-929A-3815ECC1EC10}" srcOrd="0" destOrd="0" presId="urn:microsoft.com/office/officeart/2005/8/layout/process1"/>
    <dgm:cxn modelId="{26BFB48D-FBC4-4673-9FB7-B755EA36B769}" type="presParOf" srcId="{1148D200-E937-6F48-9709-AC5FB3C61C03}" destId="{5225658F-C631-2442-BA0C-A436E4FFF8D9}" srcOrd="2" destOrd="0" presId="urn:microsoft.com/office/officeart/2005/8/layout/process1"/>
    <dgm:cxn modelId="{D8191D18-74EB-43A0-A4DD-4717702E9A7A}" type="presParOf" srcId="{1148D200-E937-6F48-9709-AC5FB3C61C03}" destId="{5915B569-759F-2845-9F86-285D697BA53A}" srcOrd="3" destOrd="0" presId="urn:microsoft.com/office/officeart/2005/8/layout/process1"/>
    <dgm:cxn modelId="{F53D6D04-D107-4A0F-9AEC-7C4D4CFE8B07}" type="presParOf" srcId="{5915B569-759F-2845-9F86-285D697BA53A}" destId="{9C457447-845E-0E46-8E8A-36EEAE35207B}" srcOrd="0" destOrd="0" presId="urn:microsoft.com/office/officeart/2005/8/layout/process1"/>
    <dgm:cxn modelId="{306839AD-3F79-4038-928A-10D0C4D80B83}" type="presParOf" srcId="{1148D200-E937-6F48-9709-AC5FB3C61C03}" destId="{3F499F65-79D8-C242-9501-776854844699}" srcOrd="4" destOrd="0" presId="urn:microsoft.com/office/officeart/2005/8/layout/process1"/>
    <dgm:cxn modelId="{DD4FA9EE-806A-4DD7-86A9-4510A6EE509B}" type="presParOf" srcId="{1148D200-E937-6F48-9709-AC5FB3C61C03}" destId="{5063ACF2-EE11-644C-B759-B7C97F075F9E}" srcOrd="5" destOrd="0" presId="urn:microsoft.com/office/officeart/2005/8/layout/process1"/>
    <dgm:cxn modelId="{3A684C61-DEC2-42C0-880E-A04C6DFCC6B7}" type="presParOf" srcId="{5063ACF2-EE11-644C-B759-B7C97F075F9E}" destId="{B3439194-4379-C143-A4A1-7CC201B2105E}" srcOrd="0" destOrd="0" presId="urn:microsoft.com/office/officeart/2005/8/layout/process1"/>
    <dgm:cxn modelId="{DA971173-A8E2-43C7-B029-D3909E8472B6}" type="presParOf" srcId="{1148D200-E937-6F48-9709-AC5FB3C61C03}" destId="{57599B50-C6C0-9548-A788-22766E84DF1D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E12D-5589-5641-8968-2C60F278AFCE}">
      <dsp:nvSpPr>
        <dsp:cNvPr id="0" name=""/>
        <dsp:cNvSpPr/>
      </dsp:nvSpPr>
      <dsp:spPr>
        <a:xfrm>
          <a:off x="2322360" y="240"/>
          <a:ext cx="1169697" cy="116969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2493658" y="171538"/>
        <a:ext cx="827101" cy="827101"/>
      </dsp:txXfrm>
    </dsp:sp>
    <dsp:sp modelId="{F09DF994-6F8E-5B4D-ABFB-382DF50DFC53}">
      <dsp:nvSpPr>
        <dsp:cNvPr id="0" name=""/>
        <dsp:cNvSpPr/>
      </dsp:nvSpPr>
      <dsp:spPr>
        <a:xfrm rot="2160000">
          <a:off x="3455280" y="899143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>
        <a:off x="3464210" y="950612"/>
        <a:ext cx="218213" cy="236864"/>
      </dsp:txXfrm>
    </dsp:sp>
    <dsp:sp modelId="{C073FDA0-EACE-5A43-8600-63F382AFB715}">
      <dsp:nvSpPr>
        <dsp:cNvPr id="0" name=""/>
        <dsp:cNvSpPr/>
      </dsp:nvSpPr>
      <dsp:spPr>
        <a:xfrm>
          <a:off x="3744510" y="1033493"/>
          <a:ext cx="1169697" cy="1169697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3915808" y="1204791"/>
        <a:ext cx="827101" cy="827101"/>
      </dsp:txXfrm>
    </dsp:sp>
    <dsp:sp modelId="{3E5E38E4-677B-CA49-89FB-FF552B3AAFD5}">
      <dsp:nvSpPr>
        <dsp:cNvPr id="0" name=""/>
        <dsp:cNvSpPr/>
      </dsp:nvSpPr>
      <dsp:spPr>
        <a:xfrm rot="6480000">
          <a:off x="3904612" y="2248483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 rot="10800000">
        <a:off x="3965822" y="2282966"/>
        <a:ext cx="218213" cy="236864"/>
      </dsp:txXfrm>
    </dsp:sp>
    <dsp:sp modelId="{4CEA2B4A-09EF-7A4C-912C-329F81962BD6}">
      <dsp:nvSpPr>
        <dsp:cNvPr id="0" name=""/>
        <dsp:cNvSpPr/>
      </dsp:nvSpPr>
      <dsp:spPr>
        <a:xfrm>
          <a:off x="3201297" y="2705330"/>
          <a:ext cx="1169697" cy="1169697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3372595" y="2876628"/>
        <a:ext cx="827101" cy="827101"/>
      </dsp:txXfrm>
    </dsp:sp>
    <dsp:sp modelId="{ACF88890-915B-0644-952D-813A63D379C7}">
      <dsp:nvSpPr>
        <dsp:cNvPr id="0" name=""/>
        <dsp:cNvSpPr/>
      </dsp:nvSpPr>
      <dsp:spPr>
        <a:xfrm rot="10800000">
          <a:off x="2760165" y="3092793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 rot="10800000">
        <a:off x="2853685" y="3171747"/>
        <a:ext cx="218213" cy="236864"/>
      </dsp:txXfrm>
    </dsp:sp>
    <dsp:sp modelId="{1F3AC3B1-5A94-044F-A1AF-2678FFB5C50D}">
      <dsp:nvSpPr>
        <dsp:cNvPr id="0" name=""/>
        <dsp:cNvSpPr/>
      </dsp:nvSpPr>
      <dsp:spPr>
        <a:xfrm>
          <a:off x="1443423" y="2705330"/>
          <a:ext cx="1169697" cy="1169697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1614721" y="2876628"/>
        <a:ext cx="827101" cy="827101"/>
      </dsp:txXfrm>
    </dsp:sp>
    <dsp:sp modelId="{7566C940-A6EB-684C-BCC5-F13CD753AEF9}">
      <dsp:nvSpPr>
        <dsp:cNvPr id="0" name=""/>
        <dsp:cNvSpPr/>
      </dsp:nvSpPr>
      <dsp:spPr>
        <a:xfrm rot="15120000">
          <a:off x="1603525" y="2265265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 rot="10800000">
        <a:off x="1664735" y="2388690"/>
        <a:ext cx="218213" cy="236864"/>
      </dsp:txXfrm>
    </dsp:sp>
    <dsp:sp modelId="{1F592C04-4A00-AA4A-9E95-2165FE63E037}">
      <dsp:nvSpPr>
        <dsp:cNvPr id="0" name=""/>
        <dsp:cNvSpPr/>
      </dsp:nvSpPr>
      <dsp:spPr>
        <a:xfrm>
          <a:off x="900210" y="1033493"/>
          <a:ext cx="1169697" cy="1169697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Lato Light"/>
            <a:cs typeface="Lato Light"/>
          </a:endParaRPr>
        </a:p>
      </dsp:txBody>
      <dsp:txXfrm>
        <a:off x="1071508" y="1204791"/>
        <a:ext cx="827101" cy="827101"/>
      </dsp:txXfrm>
    </dsp:sp>
    <dsp:sp modelId="{CFACF15A-095A-AE49-B1EE-B238D7D3DC47}">
      <dsp:nvSpPr>
        <dsp:cNvPr id="0" name=""/>
        <dsp:cNvSpPr/>
      </dsp:nvSpPr>
      <dsp:spPr>
        <a:xfrm rot="19440000">
          <a:off x="2033129" y="909514"/>
          <a:ext cx="311733" cy="394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Lato Light"/>
            <a:cs typeface="Lato Light"/>
          </a:endParaRPr>
        </a:p>
      </dsp:txBody>
      <dsp:txXfrm>
        <a:off x="2042059" y="1015953"/>
        <a:ext cx="218213" cy="236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FC755-9153-8247-8A02-F89A857C01C5}">
      <dsp:nvSpPr>
        <dsp:cNvPr id="0" name=""/>
        <dsp:cNvSpPr/>
      </dsp:nvSpPr>
      <dsp:spPr>
        <a:xfrm>
          <a:off x="521210" y="416258"/>
          <a:ext cx="2063391" cy="18036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1037058" y="686807"/>
        <a:ext cx="1005903" cy="1262565"/>
      </dsp:txXfrm>
    </dsp:sp>
    <dsp:sp modelId="{DDEF8714-54D5-5C49-9699-CD9920B51D84}">
      <dsp:nvSpPr>
        <dsp:cNvPr id="0" name=""/>
        <dsp:cNvSpPr/>
      </dsp:nvSpPr>
      <dsp:spPr>
        <a:xfrm>
          <a:off x="5362" y="802242"/>
          <a:ext cx="1031695" cy="1031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156450" y="953330"/>
        <a:ext cx="729519" cy="729519"/>
      </dsp:txXfrm>
    </dsp:sp>
    <dsp:sp modelId="{981DF769-64E2-3943-AD42-34BB73F5913F}">
      <dsp:nvSpPr>
        <dsp:cNvPr id="0" name=""/>
        <dsp:cNvSpPr/>
      </dsp:nvSpPr>
      <dsp:spPr>
        <a:xfrm>
          <a:off x="3229411" y="416258"/>
          <a:ext cx="2063391" cy="18036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3745259" y="686807"/>
        <a:ext cx="1005903" cy="1262565"/>
      </dsp:txXfrm>
    </dsp:sp>
    <dsp:sp modelId="{0ACB4A5E-4DDA-DB4D-9E96-9BD98BF53CBD}">
      <dsp:nvSpPr>
        <dsp:cNvPr id="0" name=""/>
        <dsp:cNvSpPr/>
      </dsp:nvSpPr>
      <dsp:spPr>
        <a:xfrm>
          <a:off x="2713563" y="802242"/>
          <a:ext cx="1031695" cy="1031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2864651" y="953330"/>
        <a:ext cx="729519" cy="729519"/>
      </dsp:txXfrm>
    </dsp:sp>
    <dsp:sp modelId="{FF79C277-9F5F-D247-BF3E-718478CD9770}">
      <dsp:nvSpPr>
        <dsp:cNvPr id="0" name=""/>
        <dsp:cNvSpPr/>
      </dsp:nvSpPr>
      <dsp:spPr>
        <a:xfrm>
          <a:off x="5937612" y="416258"/>
          <a:ext cx="2063391" cy="18036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6453460" y="686807"/>
        <a:ext cx="1005903" cy="1262565"/>
      </dsp:txXfrm>
    </dsp:sp>
    <dsp:sp modelId="{7EC446CB-C33A-964F-83B2-8F780FC99CCB}">
      <dsp:nvSpPr>
        <dsp:cNvPr id="0" name=""/>
        <dsp:cNvSpPr/>
      </dsp:nvSpPr>
      <dsp:spPr>
        <a:xfrm>
          <a:off x="5421764" y="802242"/>
          <a:ext cx="1031695" cy="1031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5572852" y="953330"/>
        <a:ext cx="729519" cy="729519"/>
      </dsp:txXfrm>
    </dsp:sp>
    <dsp:sp modelId="{B78A7BC2-EA64-B84A-BED4-43043A9C473C}">
      <dsp:nvSpPr>
        <dsp:cNvPr id="0" name=""/>
        <dsp:cNvSpPr/>
      </dsp:nvSpPr>
      <dsp:spPr>
        <a:xfrm>
          <a:off x="8645814" y="416258"/>
          <a:ext cx="2063391" cy="18036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578D-9DAF-A642-A64D-DAC7BB31BD92}">
      <dsp:nvSpPr>
        <dsp:cNvPr id="0" name=""/>
        <dsp:cNvSpPr/>
      </dsp:nvSpPr>
      <dsp:spPr>
        <a:xfrm>
          <a:off x="8129966" y="802242"/>
          <a:ext cx="1031695" cy="10316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chemeClr val="tx1">
                <a:lumMod val="50000"/>
                <a:lumOff val="50000"/>
              </a:schemeClr>
            </a:solidFill>
            <a:latin typeface="Lato Regular"/>
            <a:cs typeface="Lato Regular"/>
          </a:endParaRPr>
        </a:p>
      </dsp:txBody>
      <dsp:txXfrm>
        <a:off x="8281054" y="953330"/>
        <a:ext cx="729519" cy="729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A5B9D-2AC4-D344-A2F2-BA407BF63372}">
      <dsp:nvSpPr>
        <dsp:cNvPr id="0" name=""/>
        <dsp:cNvSpPr/>
      </dsp:nvSpPr>
      <dsp:spPr>
        <a:xfrm>
          <a:off x="7451" y="0"/>
          <a:ext cx="1542504" cy="1429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+mj-lt"/>
              <a:ea typeface="FontAwesome"/>
              <a:cs typeface="FontAwesome"/>
              <a:sym typeface="FontAwesome"/>
            </a:rPr>
            <a:t>COMPLETION</a:t>
          </a:r>
          <a:endParaRPr lang="en-US" sz="4400" b="1" kern="1200" dirty="0" smtClean="0">
            <a:latin typeface="FontAwesome"/>
            <a:ea typeface="FontAwesome"/>
            <a:cs typeface="FontAwesome"/>
            <a:sym typeface="FontAwesome"/>
          </a:endParaRPr>
        </a:p>
      </dsp:txBody>
      <dsp:txXfrm>
        <a:off x="49316" y="41865"/>
        <a:ext cx="1458774" cy="1345635"/>
      </dsp:txXfrm>
    </dsp:sp>
    <dsp:sp modelId="{0135EB05-C628-3941-AF2A-3812809F84D0}">
      <dsp:nvSpPr>
        <dsp:cNvPr id="0" name=""/>
        <dsp:cNvSpPr/>
      </dsp:nvSpPr>
      <dsp:spPr>
        <a:xfrm>
          <a:off x="1704206" y="635473"/>
          <a:ext cx="327010" cy="382541"/>
        </a:xfrm>
        <a:prstGeom prst="mathMinus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FontAwesome"/>
            <a:cs typeface="FontAwesome"/>
          </a:endParaRPr>
        </a:p>
      </dsp:txBody>
      <dsp:txXfrm>
        <a:off x="1704206" y="711981"/>
        <a:ext cx="228907" cy="229525"/>
      </dsp:txXfrm>
    </dsp:sp>
    <dsp:sp modelId="{5225658F-C631-2442-BA0C-A436E4FFF8D9}">
      <dsp:nvSpPr>
        <dsp:cNvPr id="0" name=""/>
        <dsp:cNvSpPr/>
      </dsp:nvSpPr>
      <dsp:spPr>
        <a:xfrm>
          <a:off x="2166957" y="0"/>
          <a:ext cx="1542504" cy="14293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+mj-lt"/>
              <a:ea typeface="FontAwesome"/>
              <a:cs typeface="FontAwesome"/>
              <a:sym typeface="FontAwesome"/>
            </a:rPr>
            <a:t>ADULT ENROLLMENT</a:t>
          </a:r>
          <a:endParaRPr lang="en-US" sz="4400" b="1" kern="1200" dirty="0">
            <a:latin typeface="+mj-lt"/>
            <a:cs typeface="FontAwesome"/>
          </a:endParaRPr>
        </a:p>
      </dsp:txBody>
      <dsp:txXfrm>
        <a:off x="2208822" y="41865"/>
        <a:ext cx="1458774" cy="1345635"/>
      </dsp:txXfrm>
    </dsp:sp>
    <dsp:sp modelId="{5915B569-759F-2845-9F86-285D697BA53A}">
      <dsp:nvSpPr>
        <dsp:cNvPr id="0" name=""/>
        <dsp:cNvSpPr/>
      </dsp:nvSpPr>
      <dsp:spPr>
        <a:xfrm>
          <a:off x="3854458" y="717027"/>
          <a:ext cx="327010" cy="382541"/>
        </a:xfrm>
        <a:prstGeom prst="mathMinus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FontAwesome"/>
            <a:cs typeface="FontAwesome"/>
          </a:endParaRPr>
        </a:p>
      </dsp:txBody>
      <dsp:txXfrm>
        <a:off x="3854458" y="793535"/>
        <a:ext cx="228907" cy="229525"/>
      </dsp:txXfrm>
    </dsp:sp>
    <dsp:sp modelId="{3F499F65-79D8-C242-9501-776854844699}">
      <dsp:nvSpPr>
        <dsp:cNvPr id="0" name=""/>
        <dsp:cNvSpPr/>
      </dsp:nvSpPr>
      <dsp:spPr>
        <a:xfrm>
          <a:off x="4326463" y="0"/>
          <a:ext cx="1542504" cy="14293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+mj-lt"/>
              <a:ea typeface="FontAwesome"/>
              <a:cs typeface="FontAwesome"/>
              <a:sym typeface="FontAwesome"/>
            </a:rPr>
            <a:t>ATTAINMENT GAP</a:t>
          </a:r>
          <a:endParaRPr lang="en-US" sz="4400" b="1" kern="1200" dirty="0">
            <a:latin typeface="+mj-lt"/>
            <a:cs typeface="FontAwesome"/>
          </a:endParaRPr>
        </a:p>
      </dsp:txBody>
      <dsp:txXfrm>
        <a:off x="4368328" y="41865"/>
        <a:ext cx="1458774" cy="1345635"/>
      </dsp:txXfrm>
    </dsp:sp>
    <dsp:sp modelId="{5063ACF2-EE11-644C-B759-B7C97F075F9E}">
      <dsp:nvSpPr>
        <dsp:cNvPr id="0" name=""/>
        <dsp:cNvSpPr/>
      </dsp:nvSpPr>
      <dsp:spPr>
        <a:xfrm>
          <a:off x="6044624" y="717027"/>
          <a:ext cx="327010" cy="382541"/>
        </a:xfrm>
        <a:prstGeom prst="mathMinus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latin typeface="FontAwesome"/>
            <a:cs typeface="FontAwesome"/>
          </a:endParaRPr>
        </a:p>
      </dsp:txBody>
      <dsp:txXfrm>
        <a:off x="6044624" y="793535"/>
        <a:ext cx="228907" cy="229525"/>
      </dsp:txXfrm>
    </dsp:sp>
    <dsp:sp modelId="{57599B50-C6C0-9548-A788-22766E84DF1D}">
      <dsp:nvSpPr>
        <dsp:cNvPr id="0" name=""/>
        <dsp:cNvSpPr/>
      </dsp:nvSpPr>
      <dsp:spPr>
        <a:xfrm>
          <a:off x="6485969" y="0"/>
          <a:ext cx="1542504" cy="14293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+mj-lt"/>
              <a:ea typeface="FontAwesome"/>
              <a:cs typeface="FontAwesome"/>
              <a:sym typeface="FontAwesome"/>
            </a:rPr>
            <a:t>AFFORDABILITY</a:t>
          </a:r>
          <a:endParaRPr lang="en-US" sz="4400" b="1" kern="1200" dirty="0">
            <a:latin typeface="+mj-lt"/>
            <a:cs typeface="FontAwesome"/>
          </a:endParaRPr>
        </a:p>
      </dsp:txBody>
      <dsp:txXfrm>
        <a:off x="6527834" y="41865"/>
        <a:ext cx="1458774" cy="1345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346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857" cy="351828"/>
          </a:xfrm>
          <a:prstGeom prst="rect">
            <a:avLst/>
          </a:prstGeom>
        </p:spPr>
        <p:txBody>
          <a:bodyPr vert="horz" lIns="90691" tIns="45346" rIns="90691" bIns="453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460" y="0"/>
            <a:ext cx="4028857" cy="351828"/>
          </a:xfrm>
          <a:prstGeom prst="rect">
            <a:avLst/>
          </a:prstGeom>
        </p:spPr>
        <p:txBody>
          <a:bodyPr vert="horz" lIns="90691" tIns="45346" rIns="90691" bIns="45346" rtlCol="0"/>
          <a:lstStyle>
            <a:lvl1pPr algn="r">
              <a:defRPr sz="1200"/>
            </a:lvl1pPr>
          </a:lstStyle>
          <a:p>
            <a:fld id="{5EF93FB8-8B26-40E9-8D30-96E3CBA9C547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1" tIns="45346" rIns="90691" bIns="453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58" y="3373266"/>
            <a:ext cx="7436286" cy="2761132"/>
          </a:xfrm>
          <a:prstGeom prst="rect">
            <a:avLst/>
          </a:prstGeom>
        </p:spPr>
        <p:txBody>
          <a:bodyPr vert="horz" lIns="90691" tIns="45346" rIns="90691" bIns="453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573"/>
            <a:ext cx="4028857" cy="351828"/>
          </a:xfrm>
          <a:prstGeom prst="rect">
            <a:avLst/>
          </a:prstGeom>
        </p:spPr>
        <p:txBody>
          <a:bodyPr vert="horz" lIns="90691" tIns="45346" rIns="90691" bIns="453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460" y="6658573"/>
            <a:ext cx="4028857" cy="351828"/>
          </a:xfrm>
          <a:prstGeom prst="rect">
            <a:avLst/>
          </a:prstGeom>
        </p:spPr>
        <p:txBody>
          <a:bodyPr vert="horz" lIns="90691" tIns="45346" rIns="90691" bIns="45346" rtlCol="0" anchor="b"/>
          <a:lstStyle>
            <a:lvl1pPr algn="r">
              <a:defRPr sz="1200"/>
            </a:lvl1pPr>
          </a:lstStyle>
          <a:p>
            <a:fld id="{9493D562-C5E2-481B-A4A6-FBA4F3173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1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5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Colleges and universities have traditionally</a:t>
            </a:r>
            <a:r>
              <a:rPr lang="en-US" baseline="0" dirty="0" smtClean="0"/>
              <a:t> been environments where multiple points of view can be expressed and discussed in an environment of respect. Beyond imparting, higher education is about broadening minds with a deeper understanding of the world, its </a:t>
            </a:r>
            <a:r>
              <a:rPr lang="en-US" baseline="0" dirty="0" err="1" smtClean="0"/>
              <a:t>history,its</a:t>
            </a:r>
            <a:r>
              <a:rPr lang="en-US" baseline="0" dirty="0" smtClean="0"/>
              <a:t> different cultures and its complicated dynamics.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what a learning environment is. 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Nearly a third of college students are black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hispanic</a:t>
            </a:r>
            <a:r>
              <a:rPr lang="en-US" baseline="0" dirty="0" smtClean="0"/>
              <a:t>, but only 11% of faculty identify as members of those groups.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defTabSz="913303">
              <a:defRPr/>
            </a:pPr>
            <a:r>
              <a:rPr lang="en-US" sz="2000" dirty="0">
                <a:solidFill>
                  <a:srgbClr val="7030A0"/>
                </a:solidFill>
              </a:rPr>
              <a:t>26 higher education leaders with extensive experience in governance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Bolded issues</a:t>
            </a:r>
            <a:r>
              <a:rPr lang="en-US" baseline="0" dirty="0" smtClean="0"/>
              <a:t> 1, 2, 3 were identified as top issues in AGB’s quick governance survey for public institutions (October 2014).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1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Colleges use financial</a:t>
            </a:r>
            <a:r>
              <a:rPr lang="en-US" baseline="0" dirty="0" smtClean="0"/>
              <a:t> aid to offset the sticker price to attract certain students; 2015-16 58% of admissions directors did not meet enrollment goals; 1986-2013 state spending on corrections increased 141%l H.E 5.6%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Enrollment</a:t>
            </a:r>
            <a:r>
              <a:rPr lang="en-US" baseline="0" dirty="0" smtClean="0"/>
              <a:t> managements – shifts in enrollment targeting with associated marketing practices may be required, in order to attract students in new demographic groups.  New offering, schedules considerations, new delivery systems.  Good question: where do we truly excel?  If constant growth isn’t sustainable, how do we position ourselves in the </a:t>
            </a:r>
            <a:r>
              <a:rPr lang="en-US" baseline="0" dirty="0" err="1" smtClean="0"/>
              <a:t>H.E.market</a:t>
            </a:r>
            <a:r>
              <a:rPr lang="en-US" baseline="0" dirty="0" smtClean="0"/>
              <a:t> to thrive.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96% of CAO surveyed felt their</a:t>
            </a:r>
            <a:r>
              <a:rPr lang="en-US" baseline="0" dirty="0" smtClean="0"/>
              <a:t> institutions </a:t>
            </a:r>
            <a:r>
              <a:rPr lang="en-US" baseline="0" dirty="0" err="1" smtClean="0"/>
              <a:t>disda</a:t>
            </a:r>
            <a:r>
              <a:rPr lang="en-US" baseline="0" dirty="0" smtClean="0"/>
              <a:t> good job of preparing future workers. A Gallup poll showed 14% of Americans overall and only 11% of business leaders felt that college grads have the skills they need to succeed on the job.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Scorecard </a:t>
            </a:r>
            <a:r>
              <a:rPr lang="en-US" dirty="0">
                <a:solidFill>
                  <a:srgbClr val="4F2683"/>
                </a:solidFill>
              </a:rPr>
              <a:t>provides information on tuition, graduation rates, alumni earning.  </a:t>
            </a:r>
            <a:r>
              <a:rPr lang="en-US" dirty="0"/>
              <a:t>In 2015, adults with bachelor's degrees took home more than those with high school diplomas. Degree holders earned $48,500 a year, while diploma holders earned $23,900. Over a lifetime about 1 million more.  The skills that most employers require – writing, communication, problem solving critical thinking. 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you thrive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 depends on how you nurture human capital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Adjunct:  part time and and full-time non tenure track</a:t>
            </a:r>
            <a:r>
              <a:rPr lang="en-US" baseline="0" dirty="0" smtClean="0"/>
              <a:t> faculty. 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GB_PPT_slides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4433" y="4742723"/>
            <a:ext cx="8773831" cy="183638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4432" y="3658642"/>
            <a:ext cx="7668768" cy="623691"/>
          </a:xfr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94517" y="4282898"/>
            <a:ext cx="4555067" cy="4064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811600" y="1368426"/>
            <a:ext cx="2736933" cy="1825625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85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439204" y="2081472"/>
            <a:ext cx="1365800" cy="9821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909059" y="3060050"/>
            <a:ext cx="6396309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909059" y="3547340"/>
            <a:ext cx="6396309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287023" y="3775791"/>
            <a:ext cx="1014404" cy="4124229"/>
            <a:chOff x="18127944" y="-2245960"/>
            <a:chExt cx="4485144" cy="18239862"/>
          </a:xfrm>
        </p:grpSpPr>
        <p:sp>
          <p:nvSpPr>
            <p:cNvPr id="7" name="Rectangle 6"/>
            <p:cNvSpPr/>
            <p:nvPr userDrawn="1"/>
          </p:nvSpPr>
          <p:spPr>
            <a:xfrm rot="18083416">
              <a:off x="10335980" y="5546004"/>
              <a:ext cx="18239862" cy="2655933"/>
            </a:xfrm>
            <a:custGeom>
              <a:avLst/>
              <a:gdLst>
                <a:gd name="connsiteX0" fmla="*/ 0 w 20143506"/>
                <a:gd name="connsiteY0" fmla="*/ 0 h 2641600"/>
                <a:gd name="connsiteX1" fmla="*/ 20143506 w 20143506"/>
                <a:gd name="connsiteY1" fmla="*/ 0 h 2641600"/>
                <a:gd name="connsiteX2" fmla="*/ 20143506 w 20143506"/>
                <a:gd name="connsiteY2" fmla="*/ 2641600 h 2641600"/>
                <a:gd name="connsiteX3" fmla="*/ 0 w 20143506"/>
                <a:gd name="connsiteY3" fmla="*/ 2641600 h 2641600"/>
                <a:gd name="connsiteX4" fmla="*/ 0 w 20143506"/>
                <a:gd name="connsiteY4" fmla="*/ 0 h 2641600"/>
                <a:gd name="connsiteX0" fmla="*/ 0 w 20143506"/>
                <a:gd name="connsiteY0" fmla="*/ 0 h 2641600"/>
                <a:gd name="connsiteX1" fmla="*/ 20143506 w 20143506"/>
                <a:gd name="connsiteY1" fmla="*/ 0 h 2641600"/>
                <a:gd name="connsiteX2" fmla="*/ 20143506 w 20143506"/>
                <a:gd name="connsiteY2" fmla="*/ 2641600 h 2641600"/>
                <a:gd name="connsiteX3" fmla="*/ 1572528 w 20143506"/>
                <a:gd name="connsiteY3" fmla="*/ 2634250 h 2641600"/>
                <a:gd name="connsiteX4" fmla="*/ 0 w 20143506"/>
                <a:gd name="connsiteY4" fmla="*/ 0 h 2641600"/>
                <a:gd name="connsiteX0" fmla="*/ 0 w 20143506"/>
                <a:gd name="connsiteY0" fmla="*/ 13230 h 2654830"/>
                <a:gd name="connsiteX1" fmla="*/ 16654103 w 20143506"/>
                <a:gd name="connsiteY1" fmla="*/ 0 h 2654830"/>
                <a:gd name="connsiteX2" fmla="*/ 20143506 w 20143506"/>
                <a:gd name="connsiteY2" fmla="*/ 2654830 h 2654830"/>
                <a:gd name="connsiteX3" fmla="*/ 1572528 w 20143506"/>
                <a:gd name="connsiteY3" fmla="*/ 2647480 h 2654830"/>
                <a:gd name="connsiteX4" fmla="*/ 0 w 20143506"/>
                <a:gd name="connsiteY4" fmla="*/ 13230 h 2654830"/>
                <a:gd name="connsiteX0" fmla="*/ 0 w 18239862"/>
                <a:gd name="connsiteY0" fmla="*/ 13230 h 2655933"/>
                <a:gd name="connsiteX1" fmla="*/ 16654103 w 18239862"/>
                <a:gd name="connsiteY1" fmla="*/ 0 h 2655933"/>
                <a:gd name="connsiteX2" fmla="*/ 18239862 w 18239862"/>
                <a:gd name="connsiteY2" fmla="*/ 2655933 h 2655933"/>
                <a:gd name="connsiteX3" fmla="*/ 1572528 w 18239862"/>
                <a:gd name="connsiteY3" fmla="*/ 2647480 h 2655933"/>
                <a:gd name="connsiteX4" fmla="*/ 0 w 18239862"/>
                <a:gd name="connsiteY4" fmla="*/ 13230 h 265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9862" h="2655933">
                  <a:moveTo>
                    <a:pt x="0" y="13230"/>
                  </a:moveTo>
                  <a:lnTo>
                    <a:pt x="16654103" y="0"/>
                  </a:lnTo>
                  <a:lnTo>
                    <a:pt x="18239862" y="2655933"/>
                  </a:lnTo>
                  <a:lnTo>
                    <a:pt x="1572528" y="2647480"/>
                  </a:lnTo>
                  <a:lnTo>
                    <a:pt x="0" y="13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8" name="Rectangle 6"/>
            <p:cNvSpPr/>
            <p:nvPr userDrawn="1"/>
          </p:nvSpPr>
          <p:spPr>
            <a:xfrm rot="18083416">
              <a:off x="13298006" y="6362531"/>
              <a:ext cx="17375137" cy="1255027"/>
            </a:xfrm>
            <a:custGeom>
              <a:avLst/>
              <a:gdLst>
                <a:gd name="connsiteX0" fmla="*/ 0 w 20143506"/>
                <a:gd name="connsiteY0" fmla="*/ 0 h 2641600"/>
                <a:gd name="connsiteX1" fmla="*/ 20143506 w 20143506"/>
                <a:gd name="connsiteY1" fmla="*/ 0 h 2641600"/>
                <a:gd name="connsiteX2" fmla="*/ 20143506 w 20143506"/>
                <a:gd name="connsiteY2" fmla="*/ 2641600 h 2641600"/>
                <a:gd name="connsiteX3" fmla="*/ 0 w 20143506"/>
                <a:gd name="connsiteY3" fmla="*/ 2641600 h 2641600"/>
                <a:gd name="connsiteX4" fmla="*/ 0 w 20143506"/>
                <a:gd name="connsiteY4" fmla="*/ 0 h 2641600"/>
                <a:gd name="connsiteX0" fmla="*/ 0 w 20143506"/>
                <a:gd name="connsiteY0" fmla="*/ 0 h 2641600"/>
                <a:gd name="connsiteX1" fmla="*/ 20143506 w 20143506"/>
                <a:gd name="connsiteY1" fmla="*/ 0 h 2641600"/>
                <a:gd name="connsiteX2" fmla="*/ 20143506 w 20143506"/>
                <a:gd name="connsiteY2" fmla="*/ 2641600 h 2641600"/>
                <a:gd name="connsiteX3" fmla="*/ 1572528 w 20143506"/>
                <a:gd name="connsiteY3" fmla="*/ 2634250 h 2641600"/>
                <a:gd name="connsiteX4" fmla="*/ 0 w 20143506"/>
                <a:gd name="connsiteY4" fmla="*/ 0 h 2641600"/>
                <a:gd name="connsiteX0" fmla="*/ 0 w 20143506"/>
                <a:gd name="connsiteY0" fmla="*/ 13230 h 2654830"/>
                <a:gd name="connsiteX1" fmla="*/ 16654103 w 20143506"/>
                <a:gd name="connsiteY1" fmla="*/ 0 h 2654830"/>
                <a:gd name="connsiteX2" fmla="*/ 20143506 w 20143506"/>
                <a:gd name="connsiteY2" fmla="*/ 2654830 h 2654830"/>
                <a:gd name="connsiteX3" fmla="*/ 1572528 w 20143506"/>
                <a:gd name="connsiteY3" fmla="*/ 2647480 h 2654830"/>
                <a:gd name="connsiteX4" fmla="*/ 0 w 20143506"/>
                <a:gd name="connsiteY4" fmla="*/ 13230 h 2654830"/>
                <a:gd name="connsiteX0" fmla="*/ 0 w 18239862"/>
                <a:gd name="connsiteY0" fmla="*/ 13230 h 2655933"/>
                <a:gd name="connsiteX1" fmla="*/ 16654103 w 18239862"/>
                <a:gd name="connsiteY1" fmla="*/ 0 h 2655933"/>
                <a:gd name="connsiteX2" fmla="*/ 18239862 w 18239862"/>
                <a:gd name="connsiteY2" fmla="*/ 2655933 h 2655933"/>
                <a:gd name="connsiteX3" fmla="*/ 1572528 w 18239862"/>
                <a:gd name="connsiteY3" fmla="*/ 2647480 h 2655933"/>
                <a:gd name="connsiteX4" fmla="*/ 0 w 18239862"/>
                <a:gd name="connsiteY4" fmla="*/ 13230 h 2655933"/>
                <a:gd name="connsiteX0" fmla="*/ 0 w 17375137"/>
                <a:gd name="connsiteY0" fmla="*/ 13230 h 2647480"/>
                <a:gd name="connsiteX1" fmla="*/ 16654103 w 17375137"/>
                <a:gd name="connsiteY1" fmla="*/ 0 h 2647480"/>
                <a:gd name="connsiteX2" fmla="*/ 17375137 w 17375137"/>
                <a:gd name="connsiteY2" fmla="*/ 1189979 h 2647480"/>
                <a:gd name="connsiteX3" fmla="*/ 1572528 w 17375137"/>
                <a:gd name="connsiteY3" fmla="*/ 2647480 h 2647480"/>
                <a:gd name="connsiteX4" fmla="*/ 0 w 17375137"/>
                <a:gd name="connsiteY4" fmla="*/ 13230 h 2647480"/>
                <a:gd name="connsiteX0" fmla="*/ 0 w 17375137"/>
                <a:gd name="connsiteY0" fmla="*/ 13230 h 1255027"/>
                <a:gd name="connsiteX1" fmla="*/ 16654103 w 17375137"/>
                <a:gd name="connsiteY1" fmla="*/ 0 h 1255027"/>
                <a:gd name="connsiteX2" fmla="*/ 17375137 w 17375137"/>
                <a:gd name="connsiteY2" fmla="*/ 1189979 h 1255027"/>
                <a:gd name="connsiteX3" fmla="*/ 782405 w 17375137"/>
                <a:gd name="connsiteY3" fmla="*/ 1255027 h 1255027"/>
                <a:gd name="connsiteX4" fmla="*/ 0 w 17375137"/>
                <a:gd name="connsiteY4" fmla="*/ 13230 h 125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75137" h="1255027">
                  <a:moveTo>
                    <a:pt x="0" y="13230"/>
                  </a:moveTo>
                  <a:lnTo>
                    <a:pt x="16654103" y="0"/>
                  </a:lnTo>
                  <a:lnTo>
                    <a:pt x="17375137" y="1189979"/>
                  </a:lnTo>
                  <a:lnTo>
                    <a:pt x="782405" y="1255027"/>
                  </a:lnTo>
                  <a:lnTo>
                    <a:pt x="0" y="132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09059" y="3818126"/>
            <a:ext cx="6396309" cy="630759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7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ck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68357" y="1949895"/>
            <a:ext cx="1365800" cy="9821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8" y="2997602"/>
            <a:ext cx="3525361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Break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8" y="3484891"/>
            <a:ext cx="35253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7" name="Rectangle 6"/>
          <p:cNvSpPr/>
          <p:nvPr userDrawn="1"/>
        </p:nvSpPr>
        <p:spPr>
          <a:xfrm rot="18083416">
            <a:off x="5170525" y="2772831"/>
            <a:ext cx="9119931" cy="1328313"/>
          </a:xfrm>
          <a:custGeom>
            <a:avLst/>
            <a:gdLst>
              <a:gd name="connsiteX0" fmla="*/ 0 w 20143506"/>
              <a:gd name="connsiteY0" fmla="*/ 0 h 2641600"/>
              <a:gd name="connsiteX1" fmla="*/ 20143506 w 20143506"/>
              <a:gd name="connsiteY1" fmla="*/ 0 h 2641600"/>
              <a:gd name="connsiteX2" fmla="*/ 20143506 w 20143506"/>
              <a:gd name="connsiteY2" fmla="*/ 2641600 h 2641600"/>
              <a:gd name="connsiteX3" fmla="*/ 0 w 20143506"/>
              <a:gd name="connsiteY3" fmla="*/ 2641600 h 2641600"/>
              <a:gd name="connsiteX4" fmla="*/ 0 w 20143506"/>
              <a:gd name="connsiteY4" fmla="*/ 0 h 2641600"/>
              <a:gd name="connsiteX0" fmla="*/ 0 w 20143506"/>
              <a:gd name="connsiteY0" fmla="*/ 0 h 2641600"/>
              <a:gd name="connsiteX1" fmla="*/ 20143506 w 20143506"/>
              <a:gd name="connsiteY1" fmla="*/ 0 h 2641600"/>
              <a:gd name="connsiteX2" fmla="*/ 20143506 w 20143506"/>
              <a:gd name="connsiteY2" fmla="*/ 2641600 h 2641600"/>
              <a:gd name="connsiteX3" fmla="*/ 1572528 w 20143506"/>
              <a:gd name="connsiteY3" fmla="*/ 2634250 h 2641600"/>
              <a:gd name="connsiteX4" fmla="*/ 0 w 20143506"/>
              <a:gd name="connsiteY4" fmla="*/ 0 h 2641600"/>
              <a:gd name="connsiteX0" fmla="*/ 0 w 20143506"/>
              <a:gd name="connsiteY0" fmla="*/ 13230 h 2654830"/>
              <a:gd name="connsiteX1" fmla="*/ 16654103 w 20143506"/>
              <a:gd name="connsiteY1" fmla="*/ 0 h 2654830"/>
              <a:gd name="connsiteX2" fmla="*/ 20143506 w 20143506"/>
              <a:gd name="connsiteY2" fmla="*/ 2654830 h 2654830"/>
              <a:gd name="connsiteX3" fmla="*/ 1572528 w 20143506"/>
              <a:gd name="connsiteY3" fmla="*/ 2647480 h 2654830"/>
              <a:gd name="connsiteX4" fmla="*/ 0 w 20143506"/>
              <a:gd name="connsiteY4" fmla="*/ 13230 h 2654830"/>
              <a:gd name="connsiteX0" fmla="*/ 0 w 18239862"/>
              <a:gd name="connsiteY0" fmla="*/ 13230 h 2655933"/>
              <a:gd name="connsiteX1" fmla="*/ 16654103 w 18239862"/>
              <a:gd name="connsiteY1" fmla="*/ 0 h 2655933"/>
              <a:gd name="connsiteX2" fmla="*/ 18239862 w 18239862"/>
              <a:gd name="connsiteY2" fmla="*/ 2655933 h 2655933"/>
              <a:gd name="connsiteX3" fmla="*/ 1572528 w 18239862"/>
              <a:gd name="connsiteY3" fmla="*/ 2647480 h 2655933"/>
              <a:gd name="connsiteX4" fmla="*/ 0 w 18239862"/>
              <a:gd name="connsiteY4" fmla="*/ 13230 h 265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9862" h="2655933">
                <a:moveTo>
                  <a:pt x="0" y="13230"/>
                </a:moveTo>
                <a:lnTo>
                  <a:pt x="16654103" y="0"/>
                </a:lnTo>
                <a:lnTo>
                  <a:pt x="18239862" y="2655933"/>
                </a:lnTo>
                <a:lnTo>
                  <a:pt x="1572528" y="2647480"/>
                </a:lnTo>
                <a:lnTo>
                  <a:pt x="0" y="132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/>
            <a:endParaRPr lang="en-US" sz="675"/>
          </a:p>
        </p:txBody>
      </p:sp>
      <p:sp>
        <p:nvSpPr>
          <p:cNvPr id="8" name="Rectangle 6"/>
          <p:cNvSpPr/>
          <p:nvPr userDrawn="1"/>
        </p:nvSpPr>
        <p:spPr>
          <a:xfrm rot="18083416">
            <a:off x="6651868" y="3181185"/>
            <a:ext cx="8687569" cy="627677"/>
          </a:xfrm>
          <a:custGeom>
            <a:avLst/>
            <a:gdLst>
              <a:gd name="connsiteX0" fmla="*/ 0 w 20143506"/>
              <a:gd name="connsiteY0" fmla="*/ 0 h 2641600"/>
              <a:gd name="connsiteX1" fmla="*/ 20143506 w 20143506"/>
              <a:gd name="connsiteY1" fmla="*/ 0 h 2641600"/>
              <a:gd name="connsiteX2" fmla="*/ 20143506 w 20143506"/>
              <a:gd name="connsiteY2" fmla="*/ 2641600 h 2641600"/>
              <a:gd name="connsiteX3" fmla="*/ 0 w 20143506"/>
              <a:gd name="connsiteY3" fmla="*/ 2641600 h 2641600"/>
              <a:gd name="connsiteX4" fmla="*/ 0 w 20143506"/>
              <a:gd name="connsiteY4" fmla="*/ 0 h 2641600"/>
              <a:gd name="connsiteX0" fmla="*/ 0 w 20143506"/>
              <a:gd name="connsiteY0" fmla="*/ 0 h 2641600"/>
              <a:gd name="connsiteX1" fmla="*/ 20143506 w 20143506"/>
              <a:gd name="connsiteY1" fmla="*/ 0 h 2641600"/>
              <a:gd name="connsiteX2" fmla="*/ 20143506 w 20143506"/>
              <a:gd name="connsiteY2" fmla="*/ 2641600 h 2641600"/>
              <a:gd name="connsiteX3" fmla="*/ 1572528 w 20143506"/>
              <a:gd name="connsiteY3" fmla="*/ 2634250 h 2641600"/>
              <a:gd name="connsiteX4" fmla="*/ 0 w 20143506"/>
              <a:gd name="connsiteY4" fmla="*/ 0 h 2641600"/>
              <a:gd name="connsiteX0" fmla="*/ 0 w 20143506"/>
              <a:gd name="connsiteY0" fmla="*/ 13230 h 2654830"/>
              <a:gd name="connsiteX1" fmla="*/ 16654103 w 20143506"/>
              <a:gd name="connsiteY1" fmla="*/ 0 h 2654830"/>
              <a:gd name="connsiteX2" fmla="*/ 20143506 w 20143506"/>
              <a:gd name="connsiteY2" fmla="*/ 2654830 h 2654830"/>
              <a:gd name="connsiteX3" fmla="*/ 1572528 w 20143506"/>
              <a:gd name="connsiteY3" fmla="*/ 2647480 h 2654830"/>
              <a:gd name="connsiteX4" fmla="*/ 0 w 20143506"/>
              <a:gd name="connsiteY4" fmla="*/ 13230 h 2654830"/>
              <a:gd name="connsiteX0" fmla="*/ 0 w 18239862"/>
              <a:gd name="connsiteY0" fmla="*/ 13230 h 2655933"/>
              <a:gd name="connsiteX1" fmla="*/ 16654103 w 18239862"/>
              <a:gd name="connsiteY1" fmla="*/ 0 h 2655933"/>
              <a:gd name="connsiteX2" fmla="*/ 18239862 w 18239862"/>
              <a:gd name="connsiteY2" fmla="*/ 2655933 h 2655933"/>
              <a:gd name="connsiteX3" fmla="*/ 1572528 w 18239862"/>
              <a:gd name="connsiteY3" fmla="*/ 2647480 h 2655933"/>
              <a:gd name="connsiteX4" fmla="*/ 0 w 18239862"/>
              <a:gd name="connsiteY4" fmla="*/ 13230 h 2655933"/>
              <a:gd name="connsiteX0" fmla="*/ 0 w 17375137"/>
              <a:gd name="connsiteY0" fmla="*/ 13230 h 2647480"/>
              <a:gd name="connsiteX1" fmla="*/ 16654103 w 17375137"/>
              <a:gd name="connsiteY1" fmla="*/ 0 h 2647480"/>
              <a:gd name="connsiteX2" fmla="*/ 17375137 w 17375137"/>
              <a:gd name="connsiteY2" fmla="*/ 1189979 h 2647480"/>
              <a:gd name="connsiteX3" fmla="*/ 1572528 w 17375137"/>
              <a:gd name="connsiteY3" fmla="*/ 2647480 h 2647480"/>
              <a:gd name="connsiteX4" fmla="*/ 0 w 17375137"/>
              <a:gd name="connsiteY4" fmla="*/ 13230 h 2647480"/>
              <a:gd name="connsiteX0" fmla="*/ 0 w 17375137"/>
              <a:gd name="connsiteY0" fmla="*/ 13230 h 1255027"/>
              <a:gd name="connsiteX1" fmla="*/ 16654103 w 17375137"/>
              <a:gd name="connsiteY1" fmla="*/ 0 h 1255027"/>
              <a:gd name="connsiteX2" fmla="*/ 17375137 w 17375137"/>
              <a:gd name="connsiteY2" fmla="*/ 1189979 h 1255027"/>
              <a:gd name="connsiteX3" fmla="*/ 782405 w 17375137"/>
              <a:gd name="connsiteY3" fmla="*/ 1255027 h 1255027"/>
              <a:gd name="connsiteX4" fmla="*/ 0 w 17375137"/>
              <a:gd name="connsiteY4" fmla="*/ 13230 h 125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5137" h="1255027">
                <a:moveTo>
                  <a:pt x="0" y="13230"/>
                </a:moveTo>
                <a:lnTo>
                  <a:pt x="16654103" y="0"/>
                </a:lnTo>
                <a:lnTo>
                  <a:pt x="17375137" y="1189979"/>
                </a:lnTo>
                <a:lnTo>
                  <a:pt x="782405" y="1255027"/>
                </a:lnTo>
                <a:lnTo>
                  <a:pt x="0" y="132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/>
            <a:endParaRPr lang="en-US" sz="675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8" y="3755679"/>
            <a:ext cx="6396309" cy="1108422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2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ck Slid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3253" y="2184172"/>
            <a:ext cx="4428428" cy="768836"/>
          </a:xfrm>
          <a:prstGeom prst="rect">
            <a:avLst/>
          </a:prstGeom>
          <a:solidFill>
            <a:schemeClr val="accent3"/>
          </a:solidFill>
        </p:spPr>
        <p:txBody>
          <a:bodyPr vert="horz" lIns="360000" tIns="103884" rIns="0" bIns="103884" anchor="ctr"/>
          <a:lstStyle>
            <a:lvl1pPr marL="0" indent="0" algn="l">
              <a:lnSpc>
                <a:spcPct val="100000"/>
              </a:lnSpc>
              <a:spcBef>
                <a:spcPts val="188"/>
              </a:spcBef>
              <a:buNone/>
              <a:defRPr sz="3375" b="0" baseline="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THE BEST WAY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43254" y="3050140"/>
            <a:ext cx="3042617" cy="768836"/>
          </a:xfrm>
          <a:prstGeom prst="rect">
            <a:avLst/>
          </a:prstGeom>
          <a:solidFill>
            <a:schemeClr val="accent2"/>
          </a:solidFill>
        </p:spPr>
        <p:txBody>
          <a:bodyPr vert="horz" lIns="360000" tIns="103884" rIns="0" bIns="103884" anchor="ctr"/>
          <a:lstStyle>
            <a:lvl1pPr marL="0" indent="0" algn="l">
              <a:lnSpc>
                <a:spcPct val="100000"/>
              </a:lnSpc>
              <a:spcBef>
                <a:spcPts val="188"/>
              </a:spcBef>
              <a:buNone/>
              <a:defRPr sz="3375" b="0" baseline="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TO CLOSE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43252" y="3915196"/>
            <a:ext cx="4707515" cy="768836"/>
          </a:xfrm>
          <a:prstGeom prst="rect">
            <a:avLst/>
          </a:prstGeom>
          <a:solidFill>
            <a:schemeClr val="accent3"/>
          </a:solidFill>
        </p:spPr>
        <p:txBody>
          <a:bodyPr vert="horz" lIns="360000" tIns="103884" rIns="0" bIns="103884" anchor="ctr"/>
          <a:lstStyle>
            <a:lvl1pPr marL="0" indent="0" algn="l">
              <a:lnSpc>
                <a:spcPct val="100000"/>
              </a:lnSpc>
              <a:spcBef>
                <a:spcPts val="188"/>
              </a:spcBef>
              <a:buNone/>
              <a:defRPr sz="3375" b="0" baseline="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 smtClean="0"/>
              <a:t>YOUR BUSINESS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5184220" y="2173637"/>
            <a:ext cx="6344949" cy="77937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3801355" y="3040518"/>
            <a:ext cx="7727815" cy="77937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5475875" y="3919258"/>
            <a:ext cx="6053295" cy="77937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05561" y="3056431"/>
            <a:ext cx="5891228" cy="724059"/>
          </a:xfrm>
          <a:prstGeom prst="rect">
            <a:avLst/>
          </a:prstGeom>
        </p:spPr>
        <p:txBody>
          <a:bodyPr vert="horz" lIns="0" tIns="121900" rIns="0" bIns="121900"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70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190066"/>
            <a:ext cx="12192000" cy="29456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1098508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1585797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41424" y="3235394"/>
            <a:ext cx="4109155" cy="34926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41424" y="3607237"/>
            <a:ext cx="4109155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41424" y="3830899"/>
            <a:ext cx="4109155" cy="103460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636199" y="2429829"/>
            <a:ext cx="893303" cy="65627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7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64968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5436" y="2411316"/>
            <a:ext cx="7200000" cy="2587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05436" y="2760577"/>
            <a:ext cx="7200000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05445" y="3187446"/>
            <a:ext cx="7200900" cy="155389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9735" y="1659467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93251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94148" y="3111254"/>
            <a:ext cx="7200000" cy="2587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94148" y="3460513"/>
            <a:ext cx="7200000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4168437" y="3810585"/>
            <a:ext cx="3840000" cy="43636"/>
          </a:xfrm>
          <a:prstGeom prst="roundRect">
            <a:avLst>
              <a:gd name="adj" fmla="val 2173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94155" y="3887386"/>
            <a:ext cx="7200900" cy="155389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241824" y="1266154"/>
            <a:ext cx="1696851" cy="1696851"/>
          </a:xfrm>
          <a:prstGeom prst="ellipse">
            <a:avLst/>
          </a:prstGeom>
          <a:ln>
            <a:noFill/>
          </a:ln>
        </p:spPr>
        <p:txBody>
          <a:bodyPr lIns="243798" tIns="121900" rIns="243798" bIns="121900" anchor="t">
            <a:normAutofit/>
          </a:bodyPr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737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92000" cy="2905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487147" y="585409"/>
            <a:ext cx="1696851" cy="1696851"/>
          </a:xfrm>
          <a:prstGeom prst="ellipse">
            <a:avLst/>
          </a:prstGeom>
          <a:ln>
            <a:noFill/>
          </a:ln>
        </p:spPr>
        <p:txBody>
          <a:bodyPr lIns="243798" tIns="121900" rIns="243798" bIns="121900" anchor="t">
            <a:normAutofit/>
          </a:bodyPr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5436" y="2555748"/>
            <a:ext cx="7200000" cy="2587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05436" y="2905011"/>
            <a:ext cx="7200000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9735" y="3148675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488" y="4981316"/>
            <a:ext cx="8656456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1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 for suc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2"/>
            <a:ext cx="12192000" cy="46281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768357" y="1779327"/>
            <a:ext cx="2455576" cy="284684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41974" y="2075516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49806" y="2864104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49806" y="3229013"/>
            <a:ext cx="2041041" cy="9276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538572" y="1779327"/>
            <a:ext cx="2455576" cy="284684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212190" y="2075516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720020" y="2864104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720020" y="3229013"/>
            <a:ext cx="2041041" cy="9276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6273100" y="1779327"/>
            <a:ext cx="2455576" cy="284684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946717" y="2075516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454548" y="2864104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54548" y="3229013"/>
            <a:ext cx="2041041" cy="9276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9027348" y="1779327"/>
            <a:ext cx="2455576" cy="2846843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700964" y="2075516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9208796" y="2864104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9208796" y="3229013"/>
            <a:ext cx="2041041" cy="9276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488" y="5106402"/>
            <a:ext cx="8656456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6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Slide Examp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" y="1779327"/>
            <a:ext cx="12192000" cy="284684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 userDrawn="1"/>
        </p:nvSpPr>
        <p:spPr>
          <a:xfrm>
            <a:off x="3098827" y="2219846"/>
            <a:ext cx="731399" cy="7312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/>
            <a:endParaRPr lang="en-US" sz="675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Oval 26"/>
          <p:cNvSpPr/>
          <p:nvPr userDrawn="1"/>
        </p:nvSpPr>
        <p:spPr>
          <a:xfrm>
            <a:off x="5859837" y="2219846"/>
            <a:ext cx="731399" cy="7312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/>
            <a:endParaRPr lang="en-US" sz="675"/>
          </a:p>
        </p:txBody>
      </p:sp>
      <p:sp>
        <p:nvSpPr>
          <p:cNvPr id="28" name="Oval 27"/>
          <p:cNvSpPr/>
          <p:nvPr userDrawn="1"/>
        </p:nvSpPr>
        <p:spPr>
          <a:xfrm>
            <a:off x="8621834" y="2219846"/>
            <a:ext cx="731399" cy="73120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993386" y="2296822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7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462722" y="2960324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462722" y="3325232"/>
            <a:ext cx="2041041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75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744354" y="2296822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7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232937" y="2960324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32937" y="3325232"/>
            <a:ext cx="2041041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75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8517375" y="2296822"/>
            <a:ext cx="972629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7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967465" y="2960324"/>
            <a:ext cx="204104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967465" y="3325232"/>
            <a:ext cx="2041041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75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488" y="5106402"/>
            <a:ext cx="8656456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3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B_PPT_slides_title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4433" y="4773143"/>
            <a:ext cx="5478353" cy="183638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4433" y="3657601"/>
            <a:ext cx="5478353" cy="623691"/>
          </a:xfr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94517" y="4313318"/>
            <a:ext cx="4555067" cy="4064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811600" y="1368426"/>
            <a:ext cx="2736933" cy="1825625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260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a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1" y="2347748"/>
            <a:ext cx="12192000" cy="284684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68358" y="1481773"/>
            <a:ext cx="3321708" cy="371282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774488" y="5443172"/>
            <a:ext cx="8656456" cy="10469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="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282924" y="2889448"/>
            <a:ext cx="7200000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282933" y="3181608"/>
            <a:ext cx="7200900" cy="15538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1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ar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1" y="1549127"/>
            <a:ext cx="12192000" cy="37128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" y="1549127"/>
            <a:ext cx="4090064" cy="371282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523094" y="2620036"/>
            <a:ext cx="6959831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523131" y="2912194"/>
            <a:ext cx="6960701" cy="1032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575242" y="423351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693134" y="423351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747509" y="423351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864575" y="423351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8843674" y="423351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5597126"/>
            <a:ext cx="10715475" cy="6378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="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ar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1" y="1549127"/>
            <a:ext cx="12192000" cy="3712821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" y="1549127"/>
            <a:ext cx="4090064" cy="371282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388365" y="2446840"/>
            <a:ext cx="3435692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388401" y="2739000"/>
            <a:ext cx="3435655" cy="11097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4667446" y="4030401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719595" y="413729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785337" y="4030401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837486" y="413729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839712" y="4030401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891861" y="413729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5597126"/>
            <a:ext cx="10715475" cy="6378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="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abo </a:t>
            </a:r>
            <a:r>
              <a:rPr lang="en-US" dirty="0" err="1" smtClean="0"/>
              <a:t>zacomic</a:t>
            </a:r>
            <a:r>
              <a:rPr lang="en-US" dirty="0" smtClean="0"/>
              <a:t> quam. 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101937" y="1549127"/>
            <a:ext cx="4090064" cy="371282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2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90659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Iconic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139387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5114" y="1998132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5114" y="2363042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3587" y="1998132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3587" y="2363042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5114" y="3488265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5114" y="3853176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3587" y="3488265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3587" y="3853176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826" y="496711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826" y="5332020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3587" y="496711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3587" y="5332020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5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90659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1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139387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1" y="2014987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01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635114" y="1998132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35114" y="2363042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670265" y="2014987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02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3587" y="1998132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3587" y="2363042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31791" y="3505120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03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635114" y="3488265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635114" y="3853176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670265" y="3505120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4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04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473587" y="3488265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7473587" y="3853176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20502" y="498396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05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1623826" y="496711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623826" y="5332020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670265" y="498396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06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7473587" y="4967111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473587" y="5332020"/>
            <a:ext cx="4009332" cy="820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 </a:t>
            </a:r>
            <a:r>
              <a:rPr lang="en-US" dirty="0" err="1" smtClean="0"/>
              <a:t>pell</a:t>
            </a:r>
            <a:r>
              <a:rPr lang="en-US" dirty="0" smtClean="0"/>
              <a:t> en </a:t>
            </a:r>
            <a:r>
              <a:rPr lang="en-US" dirty="0" err="1" smtClean="0"/>
              <a:t>tesque</a:t>
            </a:r>
            <a:r>
              <a:rPr lang="en-US" dirty="0" smtClean="0"/>
              <a:t> aliquam. Fusce venenatis.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9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90659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139387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80168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data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 userDrawn="1"/>
        </p:nvSpPr>
        <p:spPr>
          <a:xfrm>
            <a:off x="1" y="-1"/>
            <a:ext cx="12192000" cy="3483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90659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Numeric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2</a:t>
            </a:r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139387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0" name="Rounded Rectangle 69"/>
          <p:cNvSpPr/>
          <p:nvPr userDrawn="1"/>
        </p:nvSpPr>
        <p:spPr>
          <a:xfrm>
            <a:off x="798889" y="2033943"/>
            <a:ext cx="2834732" cy="28347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890397" y="248722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115436" y="2949782"/>
            <a:ext cx="2195113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15436" y="3314690"/>
            <a:ext cx="2195113" cy="957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74" name="Rounded Rectangle 73"/>
          <p:cNvSpPr/>
          <p:nvPr userDrawn="1"/>
        </p:nvSpPr>
        <p:spPr>
          <a:xfrm>
            <a:off x="3397282" y="2033943"/>
            <a:ext cx="2834732" cy="28347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88790" y="248722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3713829" y="2949782"/>
            <a:ext cx="2195113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713829" y="3314690"/>
            <a:ext cx="2195113" cy="957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6034171" y="2033943"/>
            <a:ext cx="2834732" cy="283473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125681" y="248722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350719" y="2949782"/>
            <a:ext cx="2195113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50719" y="3314690"/>
            <a:ext cx="2195113" cy="957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8642066" y="2033943"/>
            <a:ext cx="2834732" cy="283473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733574" y="248722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958613" y="2949782"/>
            <a:ext cx="2195113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958613" y="3314690"/>
            <a:ext cx="2195113" cy="9574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494148" y="5096241"/>
            <a:ext cx="7200000" cy="2587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494148" y="5445502"/>
            <a:ext cx="7200000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870560" y="5719973"/>
            <a:ext cx="10647371" cy="784427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0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4" y="1501419"/>
            <a:ext cx="3295649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8180" y="1501419"/>
            <a:ext cx="3295649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7278" y="1501419"/>
            <a:ext cx="3295649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9" y="4593681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4" y="4833138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8174" y="4593681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marR="0" indent="0" algn="ctr" defTabSz="389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marL="0" marR="0" lvl="0" indent="0" algn="ctr" defTabSz="389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8180" y="4833138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7273" y="4593681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7278" y="4833138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354" y="5250822"/>
            <a:ext cx="3295649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448180" y="5250822"/>
            <a:ext cx="3295649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8187278" y="5250822"/>
            <a:ext cx="3295649" cy="5968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443898" y="584769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2055301" y="584769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666702" y="584769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382097" y="584769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5993499" y="584769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6604902" y="584769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8904230" y="584769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9515633" y="584769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0127035" y="584769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02784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4" y="1501419"/>
            <a:ext cx="2652183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455105" y="1501419"/>
            <a:ext cx="2652183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6136325" y="1501419"/>
            <a:ext cx="2652183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8830737" y="1501419"/>
            <a:ext cx="2652183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9" y="4593681"/>
            <a:ext cx="2652184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4" y="4833138"/>
            <a:ext cx="2652183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354" y="5250824"/>
            <a:ext cx="2652183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455101" y="4593681"/>
            <a:ext cx="2652184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455105" y="4833138"/>
            <a:ext cx="2652183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3455105" y="5250824"/>
            <a:ext cx="2652183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48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136323" y="4593681"/>
            <a:ext cx="2652184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36325" y="4833138"/>
            <a:ext cx="2652183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136325" y="5250824"/>
            <a:ext cx="2652183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8830733" y="4593681"/>
            <a:ext cx="2652184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830737" y="4833138"/>
            <a:ext cx="2652183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 in the Company</a:t>
            </a:r>
            <a:endParaRPr lang="en-US" dirty="0"/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8830737" y="5250824"/>
            <a:ext cx="2652183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 in the company.</a:t>
            </a:r>
            <a:endParaRPr lang="en-US" dirty="0"/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1206822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818225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429627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3882285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4493687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59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5105090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586085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197487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7808890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3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9291783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4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9903187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0514589" y="59041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58189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4" y="1501419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6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913242" y="1501419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5069419" y="1501419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7248175" y="1501419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9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9425438" y="1501419"/>
            <a:ext cx="2055685" cy="296898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4" y="4593681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4" y="4833138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68354" y="5250824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913242" y="4593681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913242" y="4833138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2913242" y="5250824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69419" y="4593681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77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5069419" y="4833138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069419" y="5250824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7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248175" y="4593681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7248175" y="4833138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248175" y="5250824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9425438" y="4593681"/>
            <a:ext cx="2055687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9425438" y="4833138"/>
            <a:ext cx="2055685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Member Position</a:t>
            </a:r>
            <a:endParaRPr lang="en-US" dirty="0"/>
          </a:p>
        </p:txBody>
      </p:sp>
      <p:sp>
        <p:nvSpPr>
          <p:cNvPr id="18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25438" y="5250824"/>
            <a:ext cx="2055685" cy="6420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A short description or history about this team member</a:t>
            </a:r>
            <a:endParaRPr lang="en-US" dirty="0"/>
          </a:p>
        </p:txBody>
      </p:sp>
      <p:sp>
        <p:nvSpPr>
          <p:cNvPr id="185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913302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6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524705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7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136108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3058190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3669593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4280997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214368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825770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437173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4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7393124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5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004528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8615929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7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570386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8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0181789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9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10793192" y="5904146"/>
            <a:ext cx="507305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7307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1 line,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35" y="1682497"/>
            <a:ext cx="10657068" cy="4112676"/>
          </a:xfrm>
        </p:spPr>
        <p:txBody>
          <a:bodyPr/>
          <a:lstStyle>
            <a:lvl1pPr marL="457200" indent="-457200">
              <a:spcBef>
                <a:spcPts val="3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10130367" y="611346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kern="12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AE90A14-BB4C-4502-9DF8-A69B860DFED4}" type="slidenum">
              <a:rPr lang="en-US" sz="1700" smtClean="0"/>
              <a:pPr>
                <a:defRPr/>
              </a:pPr>
              <a:t>‹#›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4558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90659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139387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0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962505" y="1998132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962505" y="2363040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1962503" y="2844850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2573906" y="2844850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185309" y="2844850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473587" y="1998132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473587" y="2363040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473586" y="2844850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8084989" y="2844850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8696391" y="2844850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962505" y="3375378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962505" y="3740284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22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962503" y="422204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573906" y="422204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185309" y="422204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473587" y="3375378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7473587" y="3740284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pulvinar quam vitae.</a:t>
            </a:r>
            <a:endParaRPr lang="en-US" dirty="0"/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73586" y="422204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8084989" y="422204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9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696391" y="422204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962505" y="4786490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962505" y="5151396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962503" y="563320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2573906" y="563320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3185309" y="563320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473587" y="4786490"/>
            <a:ext cx="400933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marR="0" indent="0" algn="l" defTabSz="389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marL="0" marR="0" lvl="0" indent="0" algn="l" defTabSz="389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err="1" smtClean="0"/>
              <a:t>Member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endParaRPr lang="es-ES_tradnl" dirty="0" smtClean="0"/>
          </a:p>
          <a:p>
            <a:pPr lvl="0"/>
            <a:endParaRPr lang="es-ES_tradnl" dirty="0" smtClean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7473587" y="5151396"/>
            <a:ext cx="4009332" cy="4817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473586" y="563320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8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8084989" y="563320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9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8696391" y="5633206"/>
            <a:ext cx="611404" cy="33861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5" y="1998130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1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6288620" y="1998130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2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768355" y="3375372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6288620" y="3375372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4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68355" y="4786486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5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6288620" y="4786486"/>
            <a:ext cx="1037869" cy="118533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9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768353" y="1195918"/>
            <a:ext cx="10714568" cy="496781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  <a:lvl2pPr marL="389558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779116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1168673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1558231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3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768353" y="1195918"/>
            <a:ext cx="10714568" cy="496781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  <a:latin typeface="Lato Regular"/>
                <a:cs typeface="Lato Regular"/>
              </a:defRPr>
            </a:lvl1pPr>
            <a:lvl2pPr marL="389558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2pPr>
            <a:lvl3pPr marL="779116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3pPr>
            <a:lvl4pPr marL="1168673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4pPr>
            <a:lvl5pPr marL="1558231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5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5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241896"/>
            <a:ext cx="10714568" cy="521439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25491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241896"/>
            <a:ext cx="10714568" cy="5214390"/>
          </a:xfrm>
          <a:prstGeom prst="rect">
            <a:avLst/>
          </a:prstGeom>
        </p:spPr>
        <p:txBody>
          <a:bodyPr vert="horz" lIns="243798" tIns="121900" rIns="243798" bIns="121900" numCol="2" spcCol="72000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60348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columns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241896"/>
            <a:ext cx="10714568" cy="5214390"/>
          </a:xfrm>
          <a:prstGeom prst="rect">
            <a:avLst/>
          </a:prstGeom>
        </p:spPr>
        <p:txBody>
          <a:bodyPr vert="horz" lIns="243798" tIns="121900" rIns="243798" bIns="121900" numCol="3" spcCol="72000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01254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Dark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5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456258"/>
            <a:ext cx="1071456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7" y="2506846"/>
            <a:ext cx="10714568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7" y="5541892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7" y="5849080"/>
            <a:ext cx="10714568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hendreritn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imag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1" y="2529427"/>
            <a:ext cx="5259917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67457" y="2529427"/>
            <a:ext cx="5215464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456258"/>
            <a:ext cx="1071456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8" y="5541892"/>
            <a:ext cx="5259920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1" y="5837794"/>
            <a:ext cx="5259917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7458" y="5541892"/>
            <a:ext cx="5215465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267457" y="5837794"/>
            <a:ext cx="5215464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2 line,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B_PPT_slides_2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8751" y="334628"/>
            <a:ext cx="10068952" cy="1695964"/>
          </a:xfrm>
        </p:spPr>
        <p:txBody>
          <a:bodyPr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35" y="2286001"/>
            <a:ext cx="10657068" cy="3493961"/>
          </a:xfrm>
        </p:spPr>
        <p:txBody>
          <a:bodyPr/>
          <a:lstStyle>
            <a:lvl1pPr marL="457200" indent="-457200">
              <a:spcBef>
                <a:spcPts val="3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0130367" y="611346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kern="12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AE90A14-BB4C-4502-9DF8-A69B860DFED4}" type="slidenum">
              <a:rPr lang="en-US" sz="1700" smtClean="0"/>
              <a:pPr>
                <a:defRPr/>
              </a:pPr>
              <a:t>‹#›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4708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h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456258"/>
            <a:ext cx="1071456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4" y="2529427"/>
            <a:ext cx="3295649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9" y="5541892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4" y="5837794"/>
            <a:ext cx="32956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8180" y="2529427"/>
            <a:ext cx="3295649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8174" y="5541892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8180" y="5837794"/>
            <a:ext cx="32956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7278" y="2529427"/>
            <a:ext cx="3295649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7273" y="5541892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7278" y="5837794"/>
            <a:ext cx="3295649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8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four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456258"/>
            <a:ext cx="1071456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0" y="2529427"/>
            <a:ext cx="2437695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8" y="5541892"/>
            <a:ext cx="2437696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0" y="5837794"/>
            <a:ext cx="2437695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78401" y="2529427"/>
            <a:ext cx="2437695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478397" y="5541892"/>
            <a:ext cx="2437696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478401" y="5837794"/>
            <a:ext cx="2437695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28242" y="2529427"/>
            <a:ext cx="2437695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328240" y="5541892"/>
            <a:ext cx="2437696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328242" y="5837794"/>
            <a:ext cx="2437695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045225" y="2529427"/>
            <a:ext cx="2437695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045223" y="5541892"/>
            <a:ext cx="2437696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045225" y="5837794"/>
            <a:ext cx="2437695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 </a:t>
            </a:r>
            <a:r>
              <a:rPr lang="en-US" dirty="0" err="1" smtClean="0"/>
              <a:t>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1456258"/>
            <a:ext cx="10714568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2" y="2529427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50" y="5541892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2" y="5837794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947109" y="2529427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947108" y="5541892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947109" y="5837794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114221" y="2529427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114221" y="5541892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14221" y="5837794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338133" y="2529427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338133" y="5541892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338133" y="5837794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519359" y="2529427"/>
            <a:ext cx="1963560" cy="2866671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9519358" y="5541892"/>
            <a:ext cx="1963561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9519359" y="5837794"/>
            <a:ext cx="1963560" cy="6307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9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images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8354" y="1501422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68349" y="3069621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8354" y="3365523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48180" y="1501422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448174" y="3069621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48180" y="3365523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87278" y="1501422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8187273" y="3069621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187278" y="3365523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68354" y="4030134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68349" y="5598333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68354" y="5894237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48180" y="4030134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448174" y="5598333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8180" y="5894237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187278" y="4030134"/>
            <a:ext cx="3295649" cy="142240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187273" y="5598333"/>
            <a:ext cx="3295652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187278" y="5894237"/>
            <a:ext cx="3295649" cy="4049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8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883"/>
          <p:cNvSpPr/>
          <p:nvPr userDrawn="1"/>
        </p:nvSpPr>
        <p:spPr>
          <a:xfrm>
            <a:off x="1224408" y="1195918"/>
            <a:ext cx="9726977" cy="5279788"/>
          </a:xfrm>
          <a:prstGeom prst="rect">
            <a:avLst/>
          </a:prstGeom>
          <a:blipFill>
            <a:blip r:embed="rId2">
              <a:alphaModFix amt="10000"/>
            </a:blip>
            <a:stretch>
              <a:fillRect/>
            </a:stretch>
          </a:blipFill>
          <a:ln w="12700">
            <a:miter lim="400000"/>
          </a:ln>
        </p:spPr>
        <p:txBody>
          <a:bodyPr lIns="26786" tIns="26786" rIns="26786" bIns="26786" anchor="ctr"/>
          <a:lstStyle/>
          <a:p>
            <a:pPr lvl="0" defTabSz="219075">
              <a:defRPr sz="3200">
                <a:solidFill>
                  <a:srgbClr val="40546A"/>
                </a:solidFill>
              </a:defRPr>
            </a:pPr>
            <a:endParaRPr sz="12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0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pic>
        <p:nvPicPr>
          <p:cNvPr id="6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58359" y="1467959"/>
            <a:ext cx="2221288" cy="47282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36200" y="2136422"/>
            <a:ext cx="1899344" cy="336267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pic>
        <p:nvPicPr>
          <p:cNvPr id="11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16628" y="1467959"/>
            <a:ext cx="2221288" cy="47282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94469" y="2136422"/>
            <a:ext cx="1899344" cy="336267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529502" y="2164804"/>
            <a:ext cx="498843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529502" y="2503160"/>
            <a:ext cx="4988431" cy="1852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6529502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581651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7647393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699542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701768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753917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9818834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870985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10797933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850082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80264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1" y="-2"/>
            <a:ext cx="12192000" cy="42220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pic>
        <p:nvPicPr>
          <p:cNvPr id="6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58359" y="1455261"/>
            <a:ext cx="2221288" cy="47282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36200" y="2123722"/>
            <a:ext cx="1899344" cy="208562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4222044"/>
            <a:ext cx="12192000" cy="26359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494148" y="4515030"/>
            <a:ext cx="7200000" cy="2587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494148" y="4864292"/>
            <a:ext cx="7200000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0" y="5138760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Rounded Rectangle 33"/>
          <p:cNvSpPr/>
          <p:nvPr userDrawn="1"/>
        </p:nvSpPr>
        <p:spPr>
          <a:xfrm>
            <a:off x="4776445" y="156389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28594" y="167078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6948710" y="156389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000861" y="167078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Rounded Rectangle 41"/>
          <p:cNvSpPr/>
          <p:nvPr userDrawn="1"/>
        </p:nvSpPr>
        <p:spPr>
          <a:xfrm>
            <a:off x="9121096" y="156389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173245" y="167078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121694" y="2457630"/>
            <a:ext cx="2014005" cy="37447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5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121693" y="2832100"/>
            <a:ext cx="2014007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6328243" y="2457630"/>
            <a:ext cx="2014005" cy="37447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5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328243" y="2832100"/>
            <a:ext cx="2014007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8513212" y="2457630"/>
            <a:ext cx="2014005" cy="37447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25" b="1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513211" y="2832100"/>
            <a:ext cx="2014007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8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1" y="-2"/>
            <a:ext cx="12192000" cy="42220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pic>
        <p:nvPicPr>
          <p:cNvPr id="6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58359" y="1455261"/>
            <a:ext cx="2221288" cy="47282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36200" y="2123722"/>
            <a:ext cx="1899344" cy="208562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4222044"/>
            <a:ext cx="12192000" cy="26359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494148" y="4515030"/>
            <a:ext cx="7200000" cy="2587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494148" y="4864292"/>
            <a:ext cx="7200000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0" y="5138760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2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529502" y="2164804"/>
            <a:ext cx="498843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529502" y="2503160"/>
            <a:ext cx="4988431" cy="1852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34" name="Rounded Rectangle 33"/>
          <p:cNvSpPr/>
          <p:nvPr userDrawn="1"/>
        </p:nvSpPr>
        <p:spPr>
          <a:xfrm>
            <a:off x="6529502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581651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6" name="Rounded Rectangle 35"/>
          <p:cNvSpPr/>
          <p:nvPr userDrawn="1"/>
        </p:nvSpPr>
        <p:spPr>
          <a:xfrm>
            <a:off x="7647393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699542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8701768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753917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9818834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870985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Rounded Rectangle 41"/>
          <p:cNvSpPr/>
          <p:nvPr userDrawn="1"/>
        </p:nvSpPr>
        <p:spPr>
          <a:xfrm>
            <a:off x="10797933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850082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373465" y="1336056"/>
            <a:ext cx="6156035" cy="4789857"/>
            <a:chOff x="6030887" y="2189513"/>
            <a:chExt cx="12308864" cy="9579713"/>
          </a:xfrm>
        </p:grpSpPr>
        <p:pic>
          <p:nvPicPr>
            <p:cNvPr id="45" name="image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30887" y="2189513"/>
              <a:ext cx="12308864" cy="9579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" name="Shape 3069"/>
            <p:cNvSpPr/>
            <p:nvPr/>
          </p:nvSpPr>
          <p:spPr>
            <a:xfrm>
              <a:off x="8018520" y="3960601"/>
              <a:ext cx="8157924" cy="50523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685663">
                <a:defRPr sz="3600">
                  <a:solidFill>
                    <a:srgbClr val="FFFFFF"/>
                  </a:solidFill>
                  <a:latin typeface="Raleway Light"/>
                  <a:ea typeface="Raleway Light"/>
                  <a:cs typeface="Raleway Light"/>
                  <a:sym typeface="Raleway Light"/>
                </a:defRPr>
              </a:pPr>
              <a:endParaRPr sz="1350"/>
            </a:p>
          </p:txBody>
        </p:sp>
      </p:grp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354839" y="2208901"/>
            <a:ext cx="4092728" cy="2538866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1" name="Shape 8540"/>
          <p:cNvSpPr/>
          <p:nvPr userDrawn="1"/>
        </p:nvSpPr>
        <p:spPr>
          <a:xfrm flipH="1">
            <a:off x="3162809" y="1729841"/>
            <a:ext cx="2563281" cy="2084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442" y="0"/>
                </a:lnTo>
                <a:lnTo>
                  <a:pt x="7442" y="21600"/>
                </a:lnTo>
                <a:lnTo>
                  <a:pt x="21600" y="21600"/>
                </a:lnTo>
              </a:path>
            </a:pathLst>
          </a:cu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 sz="675"/>
          </a:p>
        </p:txBody>
      </p:sp>
      <p:sp>
        <p:nvSpPr>
          <p:cNvPr id="22" name="Shape 8541"/>
          <p:cNvSpPr/>
          <p:nvPr userDrawn="1"/>
        </p:nvSpPr>
        <p:spPr>
          <a:xfrm flipH="1">
            <a:off x="3162810" y="2867871"/>
            <a:ext cx="3785337" cy="1068560"/>
          </a:xfrm>
          <a:custGeom>
            <a:avLst/>
            <a:gdLst>
              <a:gd name="connsiteX0" fmla="*/ 0 w 21600"/>
              <a:gd name="connsiteY0" fmla="*/ 0 h 21600"/>
              <a:gd name="connsiteX1" fmla="*/ 5823 w 21600"/>
              <a:gd name="connsiteY1" fmla="*/ 6029 h 21600"/>
              <a:gd name="connsiteX2" fmla="*/ 5770 w 21600"/>
              <a:gd name="connsiteY2" fmla="*/ 21600 h 21600"/>
              <a:gd name="connsiteX3" fmla="*/ 21600 w 21600"/>
              <a:gd name="connsiteY3" fmla="*/ 21600 h 21600"/>
              <a:gd name="connsiteX0" fmla="*/ 0 w 21022"/>
              <a:gd name="connsiteY0" fmla="*/ 0 h 15851"/>
              <a:gd name="connsiteX1" fmla="*/ 5245 w 21022"/>
              <a:gd name="connsiteY1" fmla="*/ 280 h 15851"/>
              <a:gd name="connsiteX2" fmla="*/ 5192 w 21022"/>
              <a:gd name="connsiteY2" fmla="*/ 15851 h 15851"/>
              <a:gd name="connsiteX3" fmla="*/ 21022 w 21022"/>
              <a:gd name="connsiteY3" fmla="*/ 15851 h 15851"/>
              <a:gd name="connsiteX0" fmla="*/ 0 w 20654"/>
              <a:gd name="connsiteY0" fmla="*/ 141 h 15571"/>
              <a:gd name="connsiteX1" fmla="*/ 4877 w 20654"/>
              <a:gd name="connsiteY1" fmla="*/ 0 h 15571"/>
              <a:gd name="connsiteX2" fmla="*/ 4824 w 20654"/>
              <a:gd name="connsiteY2" fmla="*/ 15571 h 15571"/>
              <a:gd name="connsiteX3" fmla="*/ 20654 w 20654"/>
              <a:gd name="connsiteY3" fmla="*/ 15571 h 1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54" h="15571" extrusionOk="0">
                <a:moveTo>
                  <a:pt x="0" y="141"/>
                </a:moveTo>
                <a:lnTo>
                  <a:pt x="4877" y="0"/>
                </a:lnTo>
                <a:cubicBezTo>
                  <a:pt x="4859" y="5190"/>
                  <a:pt x="4842" y="10381"/>
                  <a:pt x="4824" y="15571"/>
                </a:cubicBezTo>
                <a:lnTo>
                  <a:pt x="20654" y="15571"/>
                </a:lnTo>
              </a:path>
            </a:pathLst>
          </a:cu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 sz="675"/>
          </a:p>
        </p:txBody>
      </p:sp>
      <p:sp>
        <p:nvSpPr>
          <p:cNvPr id="23" name="Shape 8542"/>
          <p:cNvSpPr/>
          <p:nvPr userDrawn="1"/>
        </p:nvSpPr>
        <p:spPr>
          <a:xfrm flipH="1" flipV="1">
            <a:off x="3167863" y="4048957"/>
            <a:ext cx="3532932" cy="5668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/>
          <a:lstStyle/>
          <a:p>
            <a:pPr lvl="0" defTabSz="17145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450"/>
          </a:p>
        </p:txBody>
      </p:sp>
      <p:sp>
        <p:nvSpPr>
          <p:cNvPr id="24" name="Shape 8543"/>
          <p:cNvSpPr/>
          <p:nvPr userDrawn="1"/>
        </p:nvSpPr>
        <p:spPr>
          <a:xfrm flipH="1" flipV="1">
            <a:off x="3172921" y="4180473"/>
            <a:ext cx="4302617" cy="964584"/>
          </a:xfrm>
          <a:custGeom>
            <a:avLst/>
            <a:gdLst>
              <a:gd name="connsiteX0" fmla="*/ 0 w 21600"/>
              <a:gd name="connsiteY0" fmla="*/ 0 h 21600"/>
              <a:gd name="connsiteX1" fmla="*/ 7537 w 21600"/>
              <a:gd name="connsiteY1" fmla="*/ 6423 h 21600"/>
              <a:gd name="connsiteX2" fmla="*/ 7537 w 21600"/>
              <a:gd name="connsiteY2" fmla="*/ 21600 h 21600"/>
              <a:gd name="connsiteX3" fmla="*/ 21600 w 21600"/>
              <a:gd name="connsiteY3" fmla="*/ 21600 h 21600"/>
              <a:gd name="connsiteX0" fmla="*/ 0 w 20804"/>
              <a:gd name="connsiteY0" fmla="*/ 153 h 15177"/>
              <a:gd name="connsiteX1" fmla="*/ 6741 w 20804"/>
              <a:gd name="connsiteY1" fmla="*/ 0 h 15177"/>
              <a:gd name="connsiteX2" fmla="*/ 6741 w 20804"/>
              <a:gd name="connsiteY2" fmla="*/ 15177 h 15177"/>
              <a:gd name="connsiteX3" fmla="*/ 20804 w 20804"/>
              <a:gd name="connsiteY3" fmla="*/ 15177 h 15177"/>
              <a:gd name="connsiteX0" fmla="*/ 0 w 20945"/>
              <a:gd name="connsiteY0" fmla="*/ 0 h 15330"/>
              <a:gd name="connsiteX1" fmla="*/ 6882 w 20945"/>
              <a:gd name="connsiteY1" fmla="*/ 153 h 15330"/>
              <a:gd name="connsiteX2" fmla="*/ 6882 w 20945"/>
              <a:gd name="connsiteY2" fmla="*/ 15330 h 15330"/>
              <a:gd name="connsiteX3" fmla="*/ 20945 w 20945"/>
              <a:gd name="connsiteY3" fmla="*/ 15330 h 15330"/>
              <a:gd name="connsiteX0" fmla="*/ 0 w 20898"/>
              <a:gd name="connsiteY0" fmla="*/ 153 h 15177"/>
              <a:gd name="connsiteX1" fmla="*/ 6835 w 20898"/>
              <a:gd name="connsiteY1" fmla="*/ 0 h 15177"/>
              <a:gd name="connsiteX2" fmla="*/ 6835 w 20898"/>
              <a:gd name="connsiteY2" fmla="*/ 15177 h 15177"/>
              <a:gd name="connsiteX3" fmla="*/ 20898 w 20898"/>
              <a:gd name="connsiteY3" fmla="*/ 15177 h 15177"/>
              <a:gd name="connsiteX0" fmla="*/ 0 w 20945"/>
              <a:gd name="connsiteY0" fmla="*/ 0 h 15330"/>
              <a:gd name="connsiteX1" fmla="*/ 6882 w 20945"/>
              <a:gd name="connsiteY1" fmla="*/ 153 h 15330"/>
              <a:gd name="connsiteX2" fmla="*/ 6882 w 20945"/>
              <a:gd name="connsiteY2" fmla="*/ 15330 h 15330"/>
              <a:gd name="connsiteX3" fmla="*/ 20945 w 20945"/>
              <a:gd name="connsiteY3" fmla="*/ 15330 h 1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5" h="15330" extrusionOk="0">
                <a:moveTo>
                  <a:pt x="0" y="0"/>
                </a:moveTo>
                <a:lnTo>
                  <a:pt x="6882" y="153"/>
                </a:lnTo>
                <a:lnTo>
                  <a:pt x="6882" y="15330"/>
                </a:lnTo>
                <a:lnTo>
                  <a:pt x="20945" y="15330"/>
                </a:lnTo>
              </a:path>
            </a:pathLst>
          </a:cu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 sz="675"/>
          </a:p>
        </p:txBody>
      </p:sp>
      <p:sp>
        <p:nvSpPr>
          <p:cNvPr id="25" name="Shape 8544"/>
          <p:cNvSpPr/>
          <p:nvPr userDrawn="1"/>
        </p:nvSpPr>
        <p:spPr>
          <a:xfrm flipH="1" flipV="1">
            <a:off x="3172919" y="4313098"/>
            <a:ext cx="2682588" cy="1883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38" y="0"/>
                </a:lnTo>
                <a:lnTo>
                  <a:pt x="7638" y="21600"/>
                </a:lnTo>
                <a:lnTo>
                  <a:pt x="21600" y="21600"/>
                </a:lnTo>
              </a:path>
            </a:pathLst>
          </a:custGeom>
          <a:ln w="38100" cmpd="sng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 sz="675"/>
          </a:p>
        </p:txBody>
      </p:sp>
      <p:pic>
        <p:nvPicPr>
          <p:cNvPr id="26" name="image2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68357" y="1455261"/>
            <a:ext cx="2221288" cy="47282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6199" y="2123722"/>
            <a:ext cx="1899344" cy="3360754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5740025" y="1408328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792175" y="1515221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6755850" y="2527115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807998" y="2634008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537014" y="1347870"/>
            <a:ext cx="498843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537014" y="1686228"/>
            <a:ext cx="4988431" cy="4421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7610578" y="2481261"/>
            <a:ext cx="391859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7610578" y="2819620"/>
            <a:ext cx="3918597" cy="4421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2" name="Rounded Rectangle 61"/>
          <p:cNvSpPr/>
          <p:nvPr userDrawn="1"/>
        </p:nvSpPr>
        <p:spPr>
          <a:xfrm>
            <a:off x="6739289" y="367154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791439" y="377843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594019" y="3625693"/>
            <a:ext cx="391859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7594019" y="3964051"/>
            <a:ext cx="3918597" cy="4421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6" name="Rounded Rectangle 65"/>
          <p:cNvSpPr/>
          <p:nvPr userDrawn="1"/>
        </p:nvSpPr>
        <p:spPr>
          <a:xfrm>
            <a:off x="6750260" y="4767353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6802409" y="487424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7604988" y="4721499"/>
            <a:ext cx="391859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604988" y="5059858"/>
            <a:ext cx="3918597" cy="4421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0" name="Rounded Rectangle 69"/>
          <p:cNvSpPr/>
          <p:nvPr userDrawn="1"/>
        </p:nvSpPr>
        <p:spPr>
          <a:xfrm>
            <a:off x="5846066" y="5817393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898217" y="5924286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700794" y="5771539"/>
            <a:ext cx="482279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6700794" y="6109898"/>
            <a:ext cx="4822791" cy="4421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1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1 line,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10130367" y="611346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kern="12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AE90A14-BB4C-4502-9DF8-A69B860DFED4}" type="slidenum">
              <a:rPr lang="en-US" sz="1700" smtClean="0"/>
              <a:pPr>
                <a:defRPr/>
              </a:pPr>
              <a:t>‹#›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452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pic>
        <p:nvPicPr>
          <p:cNvPr id="29" name="image3.png"/>
          <p:cNvPicPr/>
          <p:nvPr userDrawn="1"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68358" y="2044507"/>
            <a:ext cx="5033665" cy="745791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529502" y="2164804"/>
            <a:ext cx="498843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529502" y="2503160"/>
            <a:ext cx="4988431" cy="18529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est.</a:t>
            </a:r>
            <a:endParaRPr lang="en-US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6529502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581651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5" name="Rounded Rectangle 34"/>
          <p:cNvSpPr/>
          <p:nvPr userDrawn="1"/>
        </p:nvSpPr>
        <p:spPr>
          <a:xfrm>
            <a:off x="7647393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7699542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8701768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753917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Rounded Rectangle 38"/>
          <p:cNvSpPr/>
          <p:nvPr userDrawn="1"/>
        </p:nvSpPr>
        <p:spPr>
          <a:xfrm>
            <a:off x="9818834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870985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10797933" y="4520066"/>
            <a:ext cx="720001" cy="72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850082" y="4626959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24551" y="2764700"/>
            <a:ext cx="4526795" cy="41949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4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1" y="0"/>
            <a:ext cx="2032000" cy="2032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4064001" y="0"/>
            <a:ext cx="2032000" cy="2032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128001" y="0"/>
            <a:ext cx="2032000" cy="2032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2032000" y="2032000"/>
            <a:ext cx="2032000" cy="2032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096001" y="2032000"/>
            <a:ext cx="2032000" cy="2032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10160000" y="2032000"/>
            <a:ext cx="2032000" cy="20320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032000" y="0"/>
            <a:ext cx="2032000" cy="2032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96001" y="0"/>
            <a:ext cx="2032000" cy="2032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160000" y="0"/>
            <a:ext cx="2032000" cy="2032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" y="2032000"/>
            <a:ext cx="2032000" cy="2032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064001" y="2032000"/>
            <a:ext cx="2032000" cy="2032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128000" y="2032000"/>
            <a:ext cx="2032000" cy="2032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99185" y="302781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34732" y="828154"/>
            <a:ext cx="1761133" cy="86529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825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60378" y="302781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195927" y="828154"/>
            <a:ext cx="1761133" cy="86529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825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8821571" y="302781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8257119" y="828154"/>
            <a:ext cx="1761133" cy="86529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825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2739406" y="2400352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174954" y="2925726"/>
            <a:ext cx="1761133" cy="86529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825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781350" y="2400352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216899" y="2925726"/>
            <a:ext cx="1761133" cy="86529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825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10877658" y="2400352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313206" y="2925726"/>
            <a:ext cx="1761133" cy="865298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825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other. 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494148" y="4515030"/>
            <a:ext cx="7200000" cy="25875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494148" y="4864292"/>
            <a:ext cx="7200000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0" y="5138760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s images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125110" y="115464"/>
            <a:ext cx="5067788" cy="1433936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69465" y="418245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2010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69465" y="943618"/>
            <a:ext cx="4479719" cy="86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825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</a:t>
            </a:r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341144" y="115464"/>
            <a:ext cx="6659585" cy="237909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068719" y="885966"/>
            <a:ext cx="1469827" cy="45305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JUNE 2011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178404" y="377579"/>
            <a:ext cx="2665760" cy="146982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825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</a:t>
            </a:r>
            <a:r>
              <a:rPr lang="en-US" dirty="0" err="1" smtClean="0"/>
              <a:t>quamnullam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project for this year and the next.</a:t>
            </a:r>
            <a:endParaRPr lang="en-US" dirty="0"/>
          </a:p>
        </p:txBody>
      </p:sp>
      <p:sp>
        <p:nvSpPr>
          <p:cNvPr id="41" name="Rounded Rectangle 40"/>
          <p:cNvSpPr/>
          <p:nvPr userDrawn="1"/>
        </p:nvSpPr>
        <p:spPr>
          <a:xfrm>
            <a:off x="125110" y="1699333"/>
            <a:ext cx="5067788" cy="185114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142180" y="2671986"/>
            <a:ext cx="865970" cy="45305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2012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880867" y="2466198"/>
            <a:ext cx="2579147" cy="86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825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</a:t>
            </a:r>
            <a:endParaRPr lang="en-US" dirty="0"/>
          </a:p>
        </p:txBody>
      </p:sp>
      <p:sp>
        <p:nvSpPr>
          <p:cNvPr id="44" name="Rounded Rectangle 43"/>
          <p:cNvSpPr/>
          <p:nvPr userDrawn="1"/>
        </p:nvSpPr>
        <p:spPr>
          <a:xfrm>
            <a:off x="6277835" y="2622674"/>
            <a:ext cx="5709404" cy="2329570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547298" y="255430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2013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547299" y="3079678"/>
            <a:ext cx="5232087" cy="16535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825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dictum.</a:t>
            </a:r>
          </a:p>
          <a:p>
            <a:pPr lvl="0"/>
            <a:r>
              <a:rPr lang="en-US" dirty="0" err="1" smtClean="0"/>
              <a:t>quamnullam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project for this year and the next.</a:t>
            </a:r>
            <a:endParaRPr lang="en-US" dirty="0"/>
          </a:p>
        </p:txBody>
      </p:sp>
      <p:sp>
        <p:nvSpPr>
          <p:cNvPr id="63" name="Rounded Rectangle 62"/>
          <p:cNvSpPr/>
          <p:nvPr userDrawn="1"/>
        </p:nvSpPr>
        <p:spPr>
          <a:xfrm>
            <a:off x="125109" y="3653292"/>
            <a:ext cx="6053295" cy="1298955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142180" y="4073752"/>
            <a:ext cx="865970" cy="45305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2014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80867" y="3867964"/>
            <a:ext cx="2579147" cy="865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825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</a:t>
            </a:r>
            <a:endParaRPr lang="en-US" dirty="0"/>
          </a:p>
        </p:txBody>
      </p:sp>
      <p:sp>
        <p:nvSpPr>
          <p:cNvPr id="66" name="Rounded Rectangle 65"/>
          <p:cNvSpPr/>
          <p:nvPr userDrawn="1"/>
        </p:nvSpPr>
        <p:spPr>
          <a:xfrm>
            <a:off x="112679" y="5080358"/>
            <a:ext cx="4986196" cy="163572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-53907" y="5687286"/>
            <a:ext cx="1258144" cy="45305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MAY 2015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949939" y="5284739"/>
            <a:ext cx="4554807" cy="12581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825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</a:t>
            </a:r>
            <a:r>
              <a:rPr lang="en-US" dirty="0" err="1" smtClean="0"/>
              <a:t>quamnullam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dictum </a:t>
            </a:r>
            <a:r>
              <a:rPr lang="en-US" dirty="0" err="1" smtClean="0"/>
              <a:t>quamnullam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0" name="Rounded Rectangle 69"/>
          <p:cNvSpPr/>
          <p:nvPr userDrawn="1"/>
        </p:nvSpPr>
        <p:spPr>
          <a:xfrm>
            <a:off x="5192897" y="5080360"/>
            <a:ext cx="6807832" cy="1635719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7002060" y="5671355"/>
            <a:ext cx="1365635" cy="45305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AUG 2015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122387" y="5217386"/>
            <a:ext cx="3656999" cy="14313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825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</a:t>
            </a:r>
            <a:r>
              <a:rPr lang="en-US" dirty="0" err="1" smtClean="0"/>
              <a:t>zacm</a:t>
            </a:r>
            <a:r>
              <a:rPr lang="en-US" dirty="0" smtClean="0"/>
              <a:t> ligula other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projec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dictum </a:t>
            </a:r>
            <a:r>
              <a:rPr lang="en-US" dirty="0" err="1" smtClean="0"/>
              <a:t>quamnullam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place rata </a:t>
            </a:r>
            <a:r>
              <a:rPr lang="en-US" dirty="0" err="1" smtClean="0"/>
              <a:t>utor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5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image in dark bg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bg1">
                    <a:lumMod val="9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2917363" y="3662922"/>
            <a:ext cx="9274637" cy="2032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917364" y="1534702"/>
            <a:ext cx="2032000" cy="2032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89129" y="3662922"/>
            <a:ext cx="2032000" cy="2032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214310" y="4264716"/>
            <a:ext cx="8545828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accent1">
                    <a:lumMod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214311" y="4539184"/>
            <a:ext cx="8268615" cy="7113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89128" y="1534702"/>
            <a:ext cx="2032000" cy="2032000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160167" y="2194576"/>
            <a:ext cx="6322757" cy="207683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5160167" y="2469046"/>
            <a:ext cx="6322757" cy="10044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5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0" y="5369688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9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Triple Chart </a:t>
            </a:r>
            <a:r>
              <a:rPr lang="es-ES_tradnl" dirty="0" err="1" smtClean="0"/>
              <a:t>Slide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5140441"/>
            <a:ext cx="3372923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427153" y="4472582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5"/>
          </p:nvPr>
        </p:nvSpPr>
        <p:spPr>
          <a:xfrm>
            <a:off x="768357" y="1828800"/>
            <a:ext cx="3372923" cy="21463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39613" y="5140441"/>
            <a:ext cx="3372923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042897" y="447411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6" name="Chart Placeholder 2"/>
          <p:cNvSpPr>
            <a:spLocks noGrp="1"/>
          </p:cNvSpPr>
          <p:nvPr>
            <p:ph type="chart" sz="quarter" idx="28"/>
          </p:nvPr>
        </p:nvSpPr>
        <p:spPr>
          <a:xfrm>
            <a:off x="4439613" y="1828800"/>
            <a:ext cx="3372923" cy="21463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135409" y="5140441"/>
            <a:ext cx="3372923" cy="8579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quam.</a:t>
            </a:r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634933" y="4480414"/>
            <a:ext cx="611404" cy="4529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25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0" name="Chart Placeholder 2"/>
          <p:cNvSpPr>
            <a:spLocks noGrp="1"/>
          </p:cNvSpPr>
          <p:nvPr>
            <p:ph type="chart" sz="quarter" idx="31"/>
          </p:nvPr>
        </p:nvSpPr>
        <p:spPr>
          <a:xfrm>
            <a:off x="8135409" y="1828800"/>
            <a:ext cx="3372923" cy="2146300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Five</a:t>
            </a:r>
            <a:r>
              <a:rPr lang="es-ES_tradnl" dirty="0" smtClean="0"/>
              <a:t> </a:t>
            </a:r>
            <a:r>
              <a:rPr lang="es-ES_tradnl" dirty="0" err="1" smtClean="0"/>
              <a:t>goals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2016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7" name="Shape 782"/>
          <p:cNvSpPr/>
          <p:nvPr userDrawn="1"/>
        </p:nvSpPr>
        <p:spPr>
          <a:xfrm>
            <a:off x="768357" y="1581051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31832" y="2188603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865652" y="2794373"/>
            <a:ext cx="172311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65652" y="3188147"/>
            <a:ext cx="1723117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75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44" name="Shape 782"/>
          <p:cNvSpPr/>
          <p:nvPr userDrawn="1"/>
        </p:nvSpPr>
        <p:spPr>
          <a:xfrm>
            <a:off x="2991428" y="1581051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445277" y="2188603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079099" y="2794373"/>
            <a:ext cx="172311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3079099" y="3188147"/>
            <a:ext cx="1723117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75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60" name="Shape 782"/>
          <p:cNvSpPr/>
          <p:nvPr userDrawn="1"/>
        </p:nvSpPr>
        <p:spPr>
          <a:xfrm>
            <a:off x="5204873" y="1581051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5668348" y="2188603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5302168" y="2794373"/>
            <a:ext cx="172311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302168" y="3188147"/>
            <a:ext cx="1723117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75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80" name="Shape 782"/>
          <p:cNvSpPr/>
          <p:nvPr userDrawn="1"/>
        </p:nvSpPr>
        <p:spPr>
          <a:xfrm>
            <a:off x="7408697" y="1581051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7872171" y="2188603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505991" y="2794373"/>
            <a:ext cx="172311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7505991" y="3188147"/>
            <a:ext cx="1723117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75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88" name="Shape 782"/>
          <p:cNvSpPr/>
          <p:nvPr userDrawn="1"/>
        </p:nvSpPr>
        <p:spPr>
          <a:xfrm>
            <a:off x="9577428" y="1581051"/>
            <a:ext cx="1905496" cy="307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27875" y="2188603"/>
            <a:ext cx="1073107" cy="55126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661696" y="2794373"/>
            <a:ext cx="172311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661696" y="3188147"/>
            <a:ext cx="1723117" cy="696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750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porttitor hendrerit. </a:t>
            </a:r>
            <a:endParaRPr lang="en-US" dirty="0"/>
          </a:p>
        </p:txBody>
      </p:sp>
      <p:sp>
        <p:nvSpPr>
          <p:cNvPr id="9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7" y="5369688"/>
            <a:ext cx="10714568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pulvinar</a:t>
            </a:r>
            <a:r>
              <a:rPr lang="en-US" dirty="0" smtClean="0"/>
              <a:t> quam vitae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, </a:t>
            </a:r>
            <a:r>
              <a:rPr lang="en-US" dirty="0" err="1" smtClean="0"/>
              <a:t>commodo</a:t>
            </a:r>
            <a:r>
              <a:rPr lang="en-US" dirty="0" smtClean="0"/>
              <a:t> magna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at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id, dictum quam. </a:t>
            </a:r>
            <a:r>
              <a:rPr lang="en-US" dirty="0" err="1" smtClean="0"/>
              <a:t>Praesent</a:t>
            </a:r>
            <a:r>
              <a:rPr lang="en-US" dirty="0" smtClean="0"/>
              <a:t> a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ac </a:t>
            </a:r>
            <a:r>
              <a:rPr lang="en-US" dirty="0" err="1" smtClean="0"/>
              <a:t>bibendum</a:t>
            </a:r>
            <a:r>
              <a:rPr lang="en-US" dirty="0" smtClean="0"/>
              <a:t> magna </a:t>
            </a:r>
            <a:r>
              <a:rPr lang="en-US" dirty="0" err="1" smtClean="0"/>
              <a:t>tempor</a:t>
            </a:r>
            <a:r>
              <a:rPr lang="en-US" dirty="0" smtClean="0"/>
              <a:t> at.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68357" y="5026254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86995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ip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grpSp>
        <p:nvGrpSpPr>
          <p:cNvPr id="33" name="Group 11118"/>
          <p:cNvGrpSpPr/>
          <p:nvPr userDrawn="1"/>
        </p:nvGrpSpPr>
        <p:grpSpPr>
          <a:xfrm>
            <a:off x="0" y="843024"/>
            <a:ext cx="8480907" cy="2334608"/>
            <a:chOff x="0" y="0"/>
            <a:chExt cx="3567112" cy="1155700"/>
          </a:xfrm>
          <a:solidFill>
            <a:schemeClr val="accent1"/>
          </a:solidFill>
        </p:grpSpPr>
        <p:sp>
          <p:nvSpPr>
            <p:cNvPr id="34" name="Shape 11116"/>
            <p:cNvSpPr/>
            <p:nvPr/>
          </p:nvSpPr>
          <p:spPr>
            <a:xfrm>
              <a:off x="0" y="-1"/>
              <a:ext cx="747714" cy="107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21600"/>
                  </a:moveTo>
                  <a:lnTo>
                    <a:pt x="21600" y="15406"/>
                  </a:lnTo>
                  <a:lnTo>
                    <a:pt x="138" y="0"/>
                  </a:lnTo>
                  <a:lnTo>
                    <a:pt x="0" y="12198"/>
                  </a:lnTo>
                  <a:lnTo>
                    <a:pt x="21417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675"/>
            </a:p>
          </p:txBody>
        </p:sp>
        <p:sp>
          <p:nvSpPr>
            <p:cNvPr id="35" name="Shape 11117"/>
            <p:cNvSpPr/>
            <p:nvPr/>
          </p:nvSpPr>
          <p:spPr>
            <a:xfrm>
              <a:off x="741362" y="701675"/>
              <a:ext cx="2825751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4"/>
                  </a:moveTo>
                  <a:lnTo>
                    <a:pt x="20022" y="3474"/>
                  </a:lnTo>
                  <a:lnTo>
                    <a:pt x="20022" y="0"/>
                  </a:lnTo>
                  <a:lnTo>
                    <a:pt x="21600" y="10800"/>
                  </a:lnTo>
                  <a:lnTo>
                    <a:pt x="20022" y="21600"/>
                  </a:lnTo>
                  <a:lnTo>
                    <a:pt x="20022" y="17975"/>
                  </a:lnTo>
                  <a:lnTo>
                    <a:pt x="0" y="17975"/>
                  </a:lnTo>
                  <a:lnTo>
                    <a:pt x="0" y="3474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675"/>
            </a:p>
          </p:txBody>
        </p:sp>
      </p:grpSp>
      <p:grpSp>
        <p:nvGrpSpPr>
          <p:cNvPr id="39" name="Group 11124"/>
          <p:cNvGrpSpPr/>
          <p:nvPr userDrawn="1"/>
        </p:nvGrpSpPr>
        <p:grpSpPr>
          <a:xfrm>
            <a:off x="-3498055" y="3265323"/>
            <a:ext cx="9826301" cy="1282265"/>
            <a:chOff x="741363" y="8674"/>
            <a:chExt cx="4465639" cy="583063"/>
          </a:xfrm>
          <a:solidFill>
            <a:schemeClr val="accent3"/>
          </a:solidFill>
        </p:grpSpPr>
        <p:sp>
          <p:nvSpPr>
            <p:cNvPr id="41" name="Shape 11123"/>
            <p:cNvSpPr/>
            <p:nvPr/>
          </p:nvSpPr>
          <p:spPr>
            <a:xfrm>
              <a:off x="741363" y="50800"/>
              <a:ext cx="4465639" cy="45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27"/>
                  </a:moveTo>
                  <a:lnTo>
                    <a:pt x="20579" y="3927"/>
                  </a:lnTo>
                  <a:lnTo>
                    <a:pt x="20579" y="0"/>
                  </a:lnTo>
                  <a:lnTo>
                    <a:pt x="21600" y="10800"/>
                  </a:lnTo>
                  <a:lnTo>
                    <a:pt x="20579" y="21600"/>
                  </a:lnTo>
                  <a:lnTo>
                    <a:pt x="20579" y="18428"/>
                  </a:lnTo>
                  <a:lnTo>
                    <a:pt x="0" y="18428"/>
                  </a:lnTo>
                  <a:lnTo>
                    <a:pt x="0" y="3927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675"/>
            </a:p>
          </p:txBody>
        </p:sp>
        <p:sp>
          <p:nvSpPr>
            <p:cNvPr id="40" name="Shape 11122"/>
            <p:cNvSpPr/>
            <p:nvPr/>
          </p:nvSpPr>
          <p:spPr>
            <a:xfrm>
              <a:off x="1932552" y="8674"/>
              <a:ext cx="747715" cy="58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4678"/>
                  </a:moveTo>
                  <a:lnTo>
                    <a:pt x="21600" y="15940"/>
                  </a:lnTo>
                  <a:lnTo>
                    <a:pt x="0" y="21600"/>
                  </a:lnTo>
                  <a:lnTo>
                    <a:pt x="138" y="0"/>
                  </a:lnTo>
                  <a:lnTo>
                    <a:pt x="21417" y="467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675"/>
            </a:p>
          </p:txBody>
        </p:sp>
      </p:grpSp>
      <p:grpSp>
        <p:nvGrpSpPr>
          <p:cNvPr id="42" name="Group 11127"/>
          <p:cNvGrpSpPr/>
          <p:nvPr userDrawn="1"/>
        </p:nvGrpSpPr>
        <p:grpSpPr>
          <a:xfrm>
            <a:off x="4764" y="4493963"/>
            <a:ext cx="8480909" cy="2380291"/>
            <a:chOff x="0" y="0"/>
            <a:chExt cx="3567112" cy="1146175"/>
          </a:xfrm>
          <a:solidFill>
            <a:schemeClr val="accent5"/>
          </a:solidFill>
        </p:grpSpPr>
        <p:sp>
          <p:nvSpPr>
            <p:cNvPr id="43" name="Shape 11125"/>
            <p:cNvSpPr/>
            <p:nvPr/>
          </p:nvSpPr>
          <p:spPr>
            <a:xfrm>
              <a:off x="0" y="73025"/>
              <a:ext cx="747714" cy="107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7" y="0"/>
                  </a:moveTo>
                  <a:lnTo>
                    <a:pt x="21600" y="6135"/>
                  </a:lnTo>
                  <a:lnTo>
                    <a:pt x="138" y="21600"/>
                  </a:lnTo>
                  <a:lnTo>
                    <a:pt x="0" y="9458"/>
                  </a:lnTo>
                  <a:lnTo>
                    <a:pt x="2141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675"/>
            </a:p>
          </p:txBody>
        </p:sp>
        <p:sp>
          <p:nvSpPr>
            <p:cNvPr id="45" name="Shape 11126"/>
            <p:cNvSpPr/>
            <p:nvPr/>
          </p:nvSpPr>
          <p:spPr>
            <a:xfrm>
              <a:off x="741362" y="-1"/>
              <a:ext cx="2825751" cy="46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50"/>
                  </a:moveTo>
                  <a:lnTo>
                    <a:pt x="20022" y="3650"/>
                  </a:lnTo>
                  <a:lnTo>
                    <a:pt x="20022" y="0"/>
                  </a:lnTo>
                  <a:lnTo>
                    <a:pt x="21600" y="10949"/>
                  </a:lnTo>
                  <a:lnTo>
                    <a:pt x="20022" y="21600"/>
                  </a:lnTo>
                  <a:lnTo>
                    <a:pt x="20022" y="17727"/>
                  </a:lnTo>
                  <a:lnTo>
                    <a:pt x="0" y="17727"/>
                  </a:lnTo>
                  <a:lnTo>
                    <a:pt x="0" y="365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675"/>
            </a:p>
          </p:txBody>
        </p:sp>
      </p:grpSp>
      <p:sp>
        <p:nvSpPr>
          <p:cNvPr id="5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772433" y="2116887"/>
            <a:ext cx="6710492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72433" y="2481797"/>
            <a:ext cx="6710492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816468" y="2900413"/>
            <a:ext cx="566645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816468" y="3265323"/>
            <a:ext cx="5666457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525544" y="3672063"/>
            <a:ext cx="4957381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25544" y="4036973"/>
            <a:ext cx="4957381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</a:t>
            </a:r>
            <a:r>
              <a:rPr lang="en-US" dirty="0" err="1" smtClean="0"/>
              <a:t>nec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816468" y="4422674"/>
            <a:ext cx="5666457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accent4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816468" y="4787584"/>
            <a:ext cx="5666457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72436" y="5193148"/>
            <a:ext cx="6710489" cy="33835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SubtitleExample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772436" y="5558058"/>
            <a:ext cx="6710489" cy="2341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Donec vel nisl nec risus vulputate placerat in at ligula magna nec lacus </a:t>
            </a:r>
            <a:r>
              <a:rPr lang="en-US" dirty="0" err="1" smtClean="0"/>
              <a:t>porttitor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5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Cycle</a:t>
            </a:r>
            <a:r>
              <a:rPr lang="es-ES_tradnl" dirty="0" smtClean="0"/>
              <a:t> SmartArt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/>
          </p:nvPr>
        </p:nvGraphicFramePr>
        <p:xfrm>
          <a:off x="3188792" y="1356688"/>
          <a:ext cx="5814419" cy="387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0" y="5369688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642292" y="1655642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066596" y="2723672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508422" y="4378636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750103" y="4388258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211176" y="2723672"/>
            <a:ext cx="930683" cy="509285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/>
              <a:t>Title Example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1693" y="2831544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41693" y="305520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815847" y="1971661"/>
            <a:ext cx="929935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25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003210" y="2831544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003210" y="305520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77366" y="1971661"/>
            <a:ext cx="929935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25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36602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Basic Pie SmartArt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0" y="5388932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8" y="2831544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8" y="305520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542514" y="1971661"/>
            <a:ext cx="929935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25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003210" y="2831544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003210" y="305520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77366" y="1971661"/>
            <a:ext cx="929935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25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53760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2 line,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B_PPT_slides_2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8751" y="334628"/>
            <a:ext cx="10068952" cy="1695964"/>
          </a:xfrm>
        </p:spPr>
        <p:txBody>
          <a:bodyPr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828" y="2286001"/>
            <a:ext cx="10352875" cy="35167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0130367" y="611346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kern="12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AE90A14-BB4C-4502-9DF8-A69B860DFED4}" type="slidenum">
              <a:rPr lang="en-US" sz="1700" smtClean="0"/>
              <a:pPr>
                <a:defRPr/>
              </a:pPr>
              <a:t>‹#›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1775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dial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Radial SmartArt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0560" y="5369688"/>
            <a:ext cx="10647371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8" y="2388936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8" y="2612599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018337" y="2388936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18337" y="2612599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0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Simple </a:t>
            </a:r>
            <a:r>
              <a:rPr lang="es-ES_tradnl" dirty="0" err="1" smtClean="0"/>
              <a:t>procces</a:t>
            </a:r>
            <a:r>
              <a:rPr lang="es-ES_tradnl" dirty="0" smtClean="0"/>
              <a:t> plan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8" y="1338117"/>
            <a:ext cx="10749575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8" y="4425127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8" y="468910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3842" y="4425127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513842" y="468910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95089" y="4425127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295089" y="468910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018337" y="4425127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018337" y="4689108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5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err="1" smtClean="0"/>
              <a:t>Arrow</a:t>
            </a:r>
            <a:r>
              <a:rPr lang="es-ES_tradnl" dirty="0" smtClean="0"/>
              <a:t> </a:t>
            </a:r>
            <a:r>
              <a:rPr lang="es-ES_tradnl" dirty="0" err="1" smtClean="0"/>
              <a:t>procces</a:t>
            </a:r>
            <a:r>
              <a:rPr lang="es-ES_tradnl" dirty="0" smtClean="0"/>
              <a:t> plan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8" y="1338117"/>
            <a:ext cx="10749575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358" y="4717432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68358" y="4941096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13842" y="4717432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513842" y="4941096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95089" y="4717432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295089" y="4941096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9018337" y="4717432"/>
            <a:ext cx="2464588" cy="2671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9018337" y="4941096"/>
            <a:ext cx="2464588" cy="1544053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in at ligula. </a:t>
            </a:r>
            <a:r>
              <a:rPr lang="en-US" dirty="0" err="1" smtClean="0"/>
              <a:t>auctor</a:t>
            </a:r>
            <a:r>
              <a:rPr lang="en-US" dirty="0" smtClean="0"/>
              <a:t> magna </a:t>
            </a:r>
            <a:r>
              <a:rPr lang="en-US" dirty="0" err="1" smtClean="0"/>
              <a:t>nec</a:t>
            </a:r>
            <a:r>
              <a:rPr lang="en-US" dirty="0" smtClean="0"/>
              <a:t> lacus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In </a:t>
            </a:r>
            <a:r>
              <a:rPr lang="en-US" dirty="0" err="1" smtClean="0"/>
              <a:t>zacomic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quam vitae portfolio.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565631" y="3873341"/>
            <a:ext cx="929935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25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308381" y="3873341"/>
            <a:ext cx="929935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25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099247" y="3873341"/>
            <a:ext cx="929935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25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774630" y="3873341"/>
            <a:ext cx="929935" cy="84409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25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89605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ture 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Circular Picture </a:t>
            </a:r>
            <a:r>
              <a:rPr lang="es-ES_tradnl" dirty="0" err="1" smtClean="0"/>
              <a:t>Callout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8" y="5531287"/>
            <a:ext cx="10749575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0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7" y="324580"/>
            <a:ext cx="10714568" cy="43178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25" b="1">
                <a:solidFill>
                  <a:schemeClr val="tx1">
                    <a:lumMod val="75000"/>
                    <a:lumOff val="25000"/>
                  </a:schemeClr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s-ES_tradnl" dirty="0" smtClean="0"/>
              <a:t>Circular Picture </a:t>
            </a:r>
            <a:r>
              <a:rPr lang="es-ES_tradnl" dirty="0" err="1" smtClean="0"/>
              <a:t>Callout</a:t>
            </a:r>
            <a:endParaRPr lang="es-ES_tradnl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8357" y="811868"/>
            <a:ext cx="10714568" cy="22845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916094" y="-142316"/>
            <a:ext cx="412149" cy="284631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8358" y="5531287"/>
            <a:ext cx="10749575" cy="1044752"/>
          </a:xfrm>
          <a:prstGeom prst="rect">
            <a:avLst/>
          </a:prstGeom>
        </p:spPr>
        <p:txBody>
          <a:bodyPr vert="horz" lIns="243798" tIns="121900" rIns="243798" bIns="121900"/>
          <a:lstStyle>
            <a:lvl1pPr marL="0" indent="0" algn="ctr">
              <a:lnSpc>
                <a:spcPct val="15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4" name="Diagram 3"/>
          <p:cNvGraphicFramePr/>
          <p:nvPr userDrawn="1">
            <p:extLst/>
          </p:nvPr>
        </p:nvGraphicFramePr>
        <p:xfrm>
          <a:off x="768357" y="1715911"/>
          <a:ext cx="10714568" cy="263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88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1 line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10130367" y="611346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kern="12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AE90A14-BB4C-4502-9DF8-A69B860DFED4}" type="slidenum">
              <a:rPr lang="en-US" sz="1700" smtClean="0"/>
              <a:pPr>
                <a:defRPr/>
              </a:pPr>
              <a:t>‹#›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174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- 2 line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B_PPT_slides_2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8751" y="334628"/>
            <a:ext cx="10068952" cy="1695964"/>
          </a:xfrm>
        </p:spPr>
        <p:txBody>
          <a:bodyPr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828" y="2286001"/>
            <a:ext cx="10352875" cy="3516777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0130367" y="611346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kern="12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AE90A14-BB4C-4502-9DF8-A69B860DFED4}" type="slidenum">
              <a:rPr lang="en-US" sz="1700" smtClean="0"/>
              <a:pPr>
                <a:defRPr/>
              </a:pPr>
              <a:t>‹#›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1084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D4D2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D4D2D0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10130367" y="611346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kern="12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AE90A14-BB4C-4502-9DF8-A69B860DFED4}" type="slidenum">
              <a:rPr lang="en-US" sz="1700" smtClean="0"/>
              <a:pPr>
                <a:defRPr/>
              </a:pPr>
              <a:t>‹#›</a:t>
            </a:fld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2201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GB_PPT_slides_1lin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8751" y="334628"/>
            <a:ext cx="10068952" cy="10830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828" y="1682497"/>
            <a:ext cx="10352875" cy="4112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8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72" r:id="rId3"/>
    <p:sldLayoutId id="2147483677" r:id="rId4"/>
    <p:sldLayoutId id="2147483674" r:id="rId5"/>
    <p:sldLayoutId id="2147483678" r:id="rId6"/>
    <p:sldLayoutId id="2147483673" r:id="rId7"/>
    <p:sldLayoutId id="2147483679" r:id="rId8"/>
    <p:sldLayoutId id="214748368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4F2683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457200" rtl="0" eaLnBrk="1" latinLnBrk="0" hangingPunct="1">
        <a:spcBef>
          <a:spcPts val="300"/>
        </a:spcBef>
        <a:buFont typeface="Lucida Grande"/>
        <a:buChar char="­"/>
        <a:defRPr sz="2500" b="0" i="0" kern="1200">
          <a:solidFill>
            <a:srgbClr val="717073"/>
          </a:solidFill>
          <a:latin typeface="Calibri"/>
          <a:ea typeface="+mn-ea"/>
          <a:cs typeface="Calibri"/>
        </a:defRPr>
      </a:lvl1pPr>
      <a:lvl2pPr marL="457200" indent="-228600" algn="l" defTabSz="457200" rtl="0" eaLnBrk="1" latinLnBrk="0" hangingPunct="1">
        <a:spcBef>
          <a:spcPts val="0"/>
        </a:spcBef>
        <a:buFont typeface="Arial"/>
        <a:buChar char="–"/>
        <a:defRPr sz="2000" b="0" i="0" kern="1200">
          <a:solidFill>
            <a:srgbClr val="717073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1707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1707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1707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2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  <p:sldLayoutId id="2147483744" r:id="rId43"/>
    <p:sldLayoutId id="2147483745" r:id="rId44"/>
    <p:sldLayoutId id="2147483746" r:id="rId45"/>
    <p:sldLayoutId id="2147483747" r:id="rId46"/>
    <p:sldLayoutId id="2147483748" r:id="rId47"/>
    <p:sldLayoutId id="2147483749" r:id="rId48"/>
    <p:sldLayoutId id="2147483750" r:id="rId49"/>
    <p:sldLayoutId id="2147483751" r:id="rId50"/>
    <p:sldLayoutId id="2147483752" r:id="rId51"/>
    <p:sldLayoutId id="2147483753" r:id="rId52"/>
    <p:sldLayoutId id="2147483754" r:id="rId53"/>
    <p:sldLayoutId id="2147483755" r:id="rId54"/>
    <p:sldLayoutId id="2147483756" r:id="rId5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89558" rtl="0" eaLnBrk="1" latinLnBrk="0" hangingPunct="1"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68" indent="-292168" algn="l" defTabSz="38955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032" indent="-243473" algn="l" defTabSz="389558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895" indent="-194779" algn="l" defTabSz="389558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363451" indent="-194779" algn="l" defTabSz="389558" rtl="0" eaLnBrk="1" latinLnBrk="0" hangingPunct="1">
        <a:spcBef>
          <a:spcPct val="20000"/>
        </a:spcBef>
        <a:buFont typeface="Arial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753010" indent="-194779" algn="l" defTabSz="389558" rtl="0" eaLnBrk="1" latinLnBrk="0" hangingPunct="1">
        <a:spcBef>
          <a:spcPct val="20000"/>
        </a:spcBef>
        <a:buFont typeface="Arial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142567" indent="-194779" algn="l" defTabSz="389558" rtl="0" eaLnBrk="1" latinLnBrk="0" hangingPunct="1">
        <a:spcBef>
          <a:spcPct val="20000"/>
        </a:spcBef>
        <a:buFont typeface="Arial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32125" indent="-194779" algn="l" defTabSz="389558" rtl="0" eaLnBrk="1" latinLnBrk="0" hangingPunct="1">
        <a:spcBef>
          <a:spcPct val="20000"/>
        </a:spcBef>
        <a:buFont typeface="Arial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21683" indent="-194779" algn="l" defTabSz="389558" rtl="0" eaLnBrk="1" latinLnBrk="0" hangingPunct="1">
        <a:spcBef>
          <a:spcPct val="20000"/>
        </a:spcBef>
        <a:buFont typeface="Arial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11240" indent="-194779" algn="l" defTabSz="389558" rtl="0" eaLnBrk="1" latinLnBrk="0" hangingPunct="1">
        <a:spcBef>
          <a:spcPct val="20000"/>
        </a:spcBef>
        <a:buFont typeface="Arial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5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58" algn="l" defTabSz="3895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16" algn="l" defTabSz="3895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74" algn="l" defTabSz="3895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31" algn="l" defTabSz="3895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788" algn="l" defTabSz="3895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346" algn="l" defTabSz="3895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904" algn="l" defTabSz="3895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462" algn="l" defTabSz="3895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86294" y="3009651"/>
            <a:ext cx="8881707" cy="3718870"/>
          </a:xfrm>
        </p:spPr>
        <p:txBody>
          <a:bodyPr anchor="t"/>
          <a:lstStyle/>
          <a:p>
            <a:pPr algn="ctr">
              <a:spcAft>
                <a:spcPts val="4800"/>
              </a:spcAft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200" b="1" dirty="0"/>
              <a:t>Consequential Boards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3600" b="1" dirty="0"/>
              <a:t> </a:t>
            </a:r>
            <a:r>
              <a:rPr lang="en-US" sz="3200" dirty="0"/>
              <a:t>Fiduciary Principles and Habits </a:t>
            </a:r>
            <a:r>
              <a:rPr lang="en-US" sz="3200" dirty="0"/>
              <a:t>of Effective </a:t>
            </a:r>
            <a:r>
              <a:rPr lang="en-US" sz="3200" dirty="0"/>
              <a:t>Boards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200" dirty="0"/>
              <a:t>Arkansas Statewide Program for Trustees and Board Members</a:t>
            </a:r>
            <a:br>
              <a:rPr lang="en-US" sz="2200" dirty="0"/>
            </a:br>
            <a:r>
              <a:rPr lang="en-US" sz="2200" dirty="0"/>
              <a:t>Pulaski Technical College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000" dirty="0"/>
              <a:t>December 9, 2016 </a:t>
            </a:r>
            <a:br>
              <a:rPr lang="en-U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969907" y="1317299"/>
            <a:ext cx="2798283" cy="18256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Jill Derby Ph.D.</a:t>
            </a:r>
          </a:p>
          <a:p>
            <a:r>
              <a:rPr lang="en-US" sz="2200" dirty="0">
                <a:solidFill>
                  <a:schemeClr val="bg1"/>
                </a:solidFill>
              </a:rPr>
              <a:t>AGB Senior Consultant</a:t>
            </a:r>
          </a:p>
        </p:txBody>
      </p:sp>
    </p:spTree>
    <p:extLst>
      <p:ext uri="{BB962C8B-B14F-4D97-AF65-F5344CB8AC3E}">
        <p14:creationId xmlns:p14="http://schemas.microsoft.com/office/powerpoint/2010/main" val="8337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07" y="334629"/>
            <a:ext cx="8516039" cy="1083009"/>
          </a:xfrm>
        </p:spPr>
        <p:txBody>
          <a:bodyPr/>
          <a:lstStyle/>
          <a:p>
            <a:pPr algn="ctr"/>
            <a:r>
              <a:rPr lang="en-US" dirty="0" smtClean="0"/>
              <a:t>Consequential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793" y="1682497"/>
            <a:ext cx="8251634" cy="4562327"/>
          </a:xfrm>
        </p:spPr>
        <p:txBody>
          <a:bodyPr/>
          <a:lstStyle/>
          <a:p>
            <a:pPr marL="0" lvl="1" indent="0">
              <a:spcAft>
                <a:spcPts val="24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Boards must focus their time on issues of greatest consequence to </a:t>
            </a:r>
            <a:r>
              <a:rPr lang="en-US" sz="3200" b="1" dirty="0">
                <a:solidFill>
                  <a:srgbClr val="7030A0"/>
                </a:solidFill>
              </a:rPr>
              <a:t>the institution. </a:t>
            </a:r>
            <a:endParaRPr lang="en-US" altLang="en-US" sz="3200" dirty="0">
              <a:solidFill>
                <a:srgbClr val="7030A0"/>
              </a:solidFill>
            </a:endParaRPr>
          </a:p>
          <a:p>
            <a:pPr marL="1371600" lvl="2" indent="-457200">
              <a:spcAft>
                <a:spcPts val="2400"/>
              </a:spcAft>
              <a:buFont typeface="+mj-lt"/>
              <a:buAutoNum type="arabicPeriod" startAt="4"/>
            </a:pPr>
            <a:r>
              <a:rPr lang="en-US" altLang="en-US" dirty="0" smtClean="0">
                <a:solidFill>
                  <a:srgbClr val="7030A0"/>
                </a:solidFill>
              </a:rPr>
              <a:t>Boards lead in advocacy for higher education—value proposition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US" altLang="en-US" dirty="0" smtClean="0">
                <a:solidFill>
                  <a:srgbClr val="7030A0"/>
                </a:solidFill>
              </a:rPr>
              <a:t>Board-presidential leadership and institutional governance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US" altLang="en-US" dirty="0" smtClean="0">
                <a:solidFill>
                  <a:srgbClr val="7030A0"/>
                </a:solidFill>
              </a:rPr>
              <a:t>Board Culture: Inclusive, respectful, civil. collegial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455" y="334629"/>
            <a:ext cx="8538073" cy="1083009"/>
          </a:xfrm>
        </p:spPr>
        <p:txBody>
          <a:bodyPr/>
          <a:lstStyle/>
          <a:p>
            <a:pPr algn="ctr"/>
            <a:r>
              <a:rPr lang="en-US" sz="4800" dirty="0"/>
              <a:t>Recommendations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7030A0"/>
                </a:solidFill>
              </a:rPr>
              <a:t>7. </a:t>
            </a:r>
            <a:r>
              <a:rPr lang="en-US" sz="2800" dirty="0">
                <a:solidFill>
                  <a:srgbClr val="7030A0"/>
                </a:solidFill>
              </a:rPr>
              <a:t>Hold themselves accountable for their own performance, upholding the same behaviors and performance they expect from others in their institution.</a:t>
            </a:r>
          </a:p>
          <a:p>
            <a:pPr lvl="2">
              <a:spcAft>
                <a:spcPts val="24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Setting</a:t>
            </a:r>
            <a:r>
              <a:rPr lang="en-US" sz="2700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board performance goals and benchmarks</a:t>
            </a:r>
          </a:p>
          <a:p>
            <a:pPr lvl="2">
              <a:spcAft>
                <a:spcPts val="24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Regular Board self-assessment</a:t>
            </a:r>
          </a:p>
          <a:p>
            <a:pPr lvl="2">
              <a:spcAft>
                <a:spcPts val="24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Governance Committee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977" y="334629"/>
            <a:ext cx="8229759" cy="1083009"/>
          </a:xfrm>
        </p:spPr>
        <p:txBody>
          <a:bodyPr/>
          <a:lstStyle/>
          <a:p>
            <a:pPr algn="ctr"/>
            <a:r>
              <a:rPr lang="en-US" sz="4400" dirty="0"/>
              <a:t>Academic Governance: Introduction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7" y="1946609"/>
            <a:ext cx="7992801" cy="3848564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spcAft>
                <a:spcPts val="3000"/>
              </a:spcAft>
              <a:buFont typeface="Arial" pitchFamily="-105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Helvetica Neue"/>
                <a:ea typeface="Helvetica Light" pitchFamily="-105" charset="0"/>
                <a:cs typeface="Helvetica Neue"/>
              </a:rPr>
              <a:t>The importance and uniqueness of academic governance</a:t>
            </a:r>
          </a:p>
          <a:p>
            <a:pPr marL="571500" indent="-571500">
              <a:lnSpc>
                <a:spcPct val="80000"/>
              </a:lnSpc>
              <a:spcAft>
                <a:spcPts val="3000"/>
              </a:spcAft>
              <a:buFont typeface="Arial" pitchFamily="-105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Helvetica Neue"/>
                <a:ea typeface="Helvetica Light" pitchFamily="-105" charset="0"/>
                <a:cs typeface="Helvetica Neue"/>
              </a:rPr>
              <a:t>Universities/Colleges: Esteemed institutions</a:t>
            </a:r>
          </a:p>
          <a:p>
            <a:pPr marL="571500" indent="-571500">
              <a:lnSpc>
                <a:spcPct val="80000"/>
              </a:lnSpc>
              <a:spcAft>
                <a:spcPts val="3000"/>
              </a:spcAft>
              <a:buFont typeface="Arial" pitchFamily="-105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Helvetica Neue"/>
                <a:ea typeface="Helvetica Light" pitchFamily="-105" charset="0"/>
                <a:cs typeface="Helvetica Neue"/>
              </a:rPr>
              <a:t>Weighty responsibility, yet no formal training</a:t>
            </a:r>
          </a:p>
          <a:p>
            <a:pPr marL="571500" indent="-571500">
              <a:lnSpc>
                <a:spcPct val="80000"/>
              </a:lnSpc>
              <a:spcAft>
                <a:spcPts val="3000"/>
              </a:spcAft>
              <a:buFont typeface="Arial" pitchFamily="-105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Helvetica Neue"/>
                <a:ea typeface="Helvetica Light" pitchFamily="-105" charset="0"/>
                <a:cs typeface="Helvetica Neue"/>
              </a:rPr>
              <a:t>A challenging job in a challenging era</a:t>
            </a:r>
          </a:p>
          <a:p>
            <a:pPr marL="571500" indent="-571500">
              <a:lnSpc>
                <a:spcPct val="80000"/>
              </a:lnSpc>
              <a:spcAft>
                <a:spcPts val="3000"/>
              </a:spcAft>
              <a:buFont typeface="Arial" pitchFamily="-105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latin typeface="Helvetica Neue"/>
                <a:ea typeface="Helvetica Light" pitchFamily="-105" charset="0"/>
                <a:cs typeface="Helvetica Neue"/>
              </a:rPr>
              <a:t>Boards are </a:t>
            </a:r>
            <a:r>
              <a:rPr lang="ja-JP" altLang="en-US" sz="2400" dirty="0">
                <a:solidFill>
                  <a:schemeClr val="accent4"/>
                </a:solidFill>
                <a:latin typeface="Helvetica Neue"/>
                <a:ea typeface="Helvetica Light" pitchFamily="-105" charset="0"/>
                <a:cs typeface="Helvetica Neue"/>
              </a:rPr>
              <a:t>“</a:t>
            </a:r>
            <a:r>
              <a:rPr lang="en-US" altLang="ja-JP" sz="2400" dirty="0">
                <a:solidFill>
                  <a:schemeClr val="accent4"/>
                </a:solidFill>
                <a:latin typeface="Helvetica Neue"/>
                <a:ea typeface="Helvetica Light" pitchFamily="-105" charset="0"/>
                <a:cs typeface="Helvetica Neue"/>
              </a:rPr>
              <a:t>the guardians</a:t>
            </a:r>
            <a:r>
              <a:rPr lang="ja-JP" altLang="en-US" sz="2400" dirty="0">
                <a:solidFill>
                  <a:schemeClr val="accent4"/>
                </a:solidFill>
                <a:ea typeface="Helvetica Light" pitchFamily="-105" charset="0"/>
                <a:cs typeface="Helvetica Light" pitchFamily="-105" charset="0"/>
              </a:rPr>
              <a:t>”</a:t>
            </a:r>
            <a:endParaRPr lang="en-US" sz="2400" dirty="0">
              <a:solidFill>
                <a:schemeClr val="accent4"/>
              </a:solidFill>
              <a:ea typeface="Helvetica Light" pitchFamily="-105" charset="0"/>
              <a:cs typeface="Helvetica Light" pitchFamily="-105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977" y="334629"/>
            <a:ext cx="7992801" cy="1083009"/>
          </a:xfrm>
        </p:spPr>
        <p:txBody>
          <a:bodyPr/>
          <a:lstStyle/>
          <a:p>
            <a:pPr algn="ctr"/>
            <a:r>
              <a:rPr lang="en-US" dirty="0" smtClean="0"/>
              <a:t>Academic Governance: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spcAft>
                <a:spcPts val="3000"/>
              </a:spcAft>
              <a:buNone/>
              <a:defRPr/>
            </a:pPr>
            <a:r>
              <a:rPr lang="en-US" sz="2000" dirty="0">
                <a:latin typeface="Helvetica Neue"/>
                <a:ea typeface="Helvetica Light" pitchFamily="-107" charset="0"/>
                <a:cs typeface="Helvetica Neue"/>
              </a:rPr>
              <a:t>• </a:t>
            </a:r>
            <a:r>
              <a:rPr lang="en-US" sz="3600" dirty="0">
                <a:solidFill>
                  <a:srgbClr val="4F2683"/>
                </a:solidFill>
                <a:ea typeface="Helvetica Light" pitchFamily="-107" charset="0"/>
              </a:rPr>
              <a:t>Ambiguities</a:t>
            </a:r>
          </a:p>
          <a:p>
            <a:pPr marL="571500" indent="-571500">
              <a:lnSpc>
                <a:spcPct val="80000"/>
              </a:lnSpc>
              <a:spcAft>
                <a:spcPts val="3000"/>
              </a:spcAft>
              <a:buFont typeface="Arial" pitchFamily="-107" charset="0"/>
              <a:buChar char="•"/>
              <a:defRPr/>
            </a:pPr>
            <a:r>
              <a:rPr lang="en-US" dirty="0" smtClean="0">
                <a:solidFill>
                  <a:srgbClr val="4F2683"/>
                </a:solidFill>
                <a:latin typeface="Helvetica Neue"/>
                <a:ea typeface="Helvetica Light" pitchFamily="-107" charset="0"/>
                <a:cs typeface="Helvetica Neue"/>
              </a:rPr>
              <a:t>Governing Boards have great authority, yet</a:t>
            </a:r>
          </a:p>
          <a:p>
            <a:pPr marL="1028700" lvl="1" indent="-571500">
              <a:lnSpc>
                <a:spcPct val="80000"/>
              </a:lnSpc>
              <a:spcAft>
                <a:spcPts val="3000"/>
              </a:spcAft>
              <a:buFont typeface="Arial" pitchFamily="-107" charset="0"/>
              <a:buChar char="•"/>
              <a:defRPr/>
            </a:pPr>
            <a:r>
              <a:rPr lang="en-US" sz="2500" dirty="0">
                <a:solidFill>
                  <a:srgbClr val="4F2683"/>
                </a:solidFill>
                <a:latin typeface="Helvetica Neue"/>
                <a:cs typeface="Helvetica Neue"/>
              </a:rPr>
              <a:t>They are consultative with other constituencies in the institutions we govern</a:t>
            </a:r>
          </a:p>
          <a:p>
            <a:pPr marL="1028700" lvl="1" indent="-571500">
              <a:lnSpc>
                <a:spcPct val="80000"/>
              </a:lnSpc>
              <a:spcAft>
                <a:spcPts val="3000"/>
              </a:spcAft>
              <a:buFont typeface="Arial" pitchFamily="-107" charset="0"/>
              <a:buChar char="•"/>
              <a:defRPr/>
            </a:pPr>
            <a:r>
              <a:rPr lang="en-US" sz="2500" dirty="0">
                <a:solidFill>
                  <a:srgbClr val="4F2683"/>
                </a:solidFill>
                <a:latin typeface="Helvetica Neue"/>
                <a:cs typeface="Helvetica Neue"/>
              </a:rPr>
              <a:t>It is collective authority. Boards are corporate bodies</a:t>
            </a:r>
          </a:p>
          <a:p>
            <a:pPr marL="1028700" lvl="1" indent="-571500">
              <a:lnSpc>
                <a:spcPct val="80000"/>
              </a:lnSpc>
              <a:spcAft>
                <a:spcPts val="3000"/>
              </a:spcAft>
              <a:buFont typeface="Arial" pitchFamily="-107" charset="0"/>
              <a:buChar char="•"/>
              <a:defRPr/>
            </a:pPr>
            <a:r>
              <a:rPr lang="en-US" sz="2500" dirty="0">
                <a:solidFill>
                  <a:srgbClr val="4F2683"/>
                </a:solidFill>
                <a:latin typeface="Helvetica Neue"/>
                <a:cs typeface="Helvetica Neue"/>
              </a:rPr>
              <a:t>They delegate authority to higher education professionals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dirty="0"/>
              <a:t>The Concept of Fiduciary: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914" y="1950206"/>
            <a:ext cx="8263022" cy="37377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One charged with acting beneficently on behalf of those whose welfare depends on the trust.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 Latin: “</a:t>
            </a:r>
            <a:r>
              <a:rPr lang="en-US" sz="3200" dirty="0" err="1">
                <a:solidFill>
                  <a:srgbClr val="7030A0"/>
                </a:solidFill>
              </a:rPr>
              <a:t>Fiducia</a:t>
            </a:r>
            <a:r>
              <a:rPr lang="en-US" sz="3200" dirty="0">
                <a:solidFill>
                  <a:srgbClr val="7030A0"/>
                </a:solidFill>
              </a:rPr>
              <a:t>”, meaning trust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 Legal and ethical responsibility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</a:rPr>
              <a:t>University/College board </a:t>
            </a:r>
            <a:r>
              <a:rPr lang="en-US" sz="3200" dirty="0">
                <a:solidFill>
                  <a:srgbClr val="7030A0"/>
                </a:solidFill>
              </a:rPr>
              <a:t>members are fiduciaries: </a:t>
            </a:r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</a:rPr>
              <a:t>distinct governance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3395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Trustees as Fiduciaries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440" y="1680873"/>
            <a:ext cx="8857560" cy="4269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7030A0"/>
                </a:solidFill>
              </a:rPr>
              <a:t>Fiduciary</a:t>
            </a:r>
            <a:r>
              <a:rPr lang="en-US" sz="2800" dirty="0">
                <a:solidFill>
                  <a:srgbClr val="7030A0"/>
                </a:solidFill>
              </a:rPr>
              <a:t> – One who holds some asset(s) in trust for another </a:t>
            </a:r>
            <a:r>
              <a:rPr lang="en-US" sz="2800" dirty="0">
                <a:solidFill>
                  <a:srgbClr val="7030A0"/>
                </a:solidFill>
              </a:rPr>
              <a:t>and </a:t>
            </a:r>
            <a:r>
              <a:rPr lang="en-US" sz="2800" dirty="0">
                <a:solidFill>
                  <a:srgbClr val="7030A0"/>
                </a:solidFill>
              </a:rPr>
              <a:t>charged to act beneficially on behalf of and in the best interest of the other in managing the asset.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7030A0"/>
                </a:solidFill>
              </a:rPr>
              <a:t>The </a:t>
            </a:r>
            <a:r>
              <a:rPr lang="en-US" sz="2800" b="1" u="sng" dirty="0">
                <a:solidFill>
                  <a:srgbClr val="7030A0"/>
                </a:solidFill>
              </a:rPr>
              <a:t>Asset</a:t>
            </a:r>
            <a:r>
              <a:rPr lang="en-US" sz="2800" u="sng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– The </a:t>
            </a:r>
            <a:r>
              <a:rPr lang="en-US" sz="2800" dirty="0">
                <a:solidFill>
                  <a:srgbClr val="7030A0"/>
                </a:solidFill>
              </a:rPr>
              <a:t>college/university you govern </a:t>
            </a:r>
            <a:r>
              <a:rPr lang="en-US" sz="2800" dirty="0">
                <a:solidFill>
                  <a:srgbClr val="7030A0"/>
                </a:solidFill>
              </a:rPr>
              <a:t>–   including </a:t>
            </a:r>
            <a:r>
              <a:rPr lang="en-US" sz="2800" dirty="0">
                <a:solidFill>
                  <a:srgbClr val="7030A0"/>
                </a:solidFill>
              </a:rPr>
              <a:t>the mission and identity, physical property, human resources and educational product.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7030A0"/>
                </a:solidFill>
              </a:rPr>
              <a:t>For </a:t>
            </a:r>
            <a:r>
              <a:rPr lang="en-US" sz="2800" b="1" u="sng" dirty="0">
                <a:solidFill>
                  <a:srgbClr val="7030A0"/>
                </a:solidFill>
              </a:rPr>
              <a:t>Whom </a:t>
            </a:r>
            <a:r>
              <a:rPr lang="en-US" sz="2800" dirty="0">
                <a:solidFill>
                  <a:srgbClr val="7030A0"/>
                </a:solidFill>
              </a:rPr>
              <a:t>— Founders </a:t>
            </a:r>
            <a:r>
              <a:rPr lang="en-US" sz="2800" dirty="0">
                <a:solidFill>
                  <a:srgbClr val="7030A0"/>
                </a:solidFill>
              </a:rPr>
              <a:t>and sponsors, students and families, donors, alumni, the </a:t>
            </a:r>
            <a:r>
              <a:rPr lang="en-US" sz="2800" dirty="0">
                <a:solidFill>
                  <a:srgbClr val="7030A0"/>
                </a:solidFill>
              </a:rPr>
              <a:t>public.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The Concept of </a:t>
            </a:r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>Fiduciary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068" y="1722002"/>
            <a:ext cx="8436122" cy="410401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7030A0"/>
                </a:solidFill>
              </a:rPr>
              <a:t>The three well-established pillars of  </a:t>
            </a:r>
            <a:endParaRPr lang="en-US" sz="36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>
                <a:solidFill>
                  <a:srgbClr val="7030A0"/>
                </a:solidFill>
              </a:rPr>
              <a:t>fiduciary </a:t>
            </a:r>
            <a:r>
              <a:rPr lang="en-US" sz="3600" dirty="0">
                <a:solidFill>
                  <a:srgbClr val="7030A0"/>
                </a:solidFill>
              </a:rPr>
              <a:t>responsibility</a:t>
            </a:r>
            <a:r>
              <a:rPr lang="en-US" sz="3600" dirty="0">
                <a:solidFill>
                  <a:srgbClr val="7030A0"/>
                </a:solidFill>
              </a:rPr>
              <a:t>:</a:t>
            </a:r>
          </a:p>
          <a:p>
            <a:pPr lvl="1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The Duty of Loyalty</a:t>
            </a:r>
          </a:p>
          <a:p>
            <a:pPr lvl="1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The Duty of Care</a:t>
            </a:r>
          </a:p>
          <a:p>
            <a:pPr lvl="1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The Duty of Obedience</a:t>
            </a:r>
          </a:p>
        </p:txBody>
      </p:sp>
    </p:spTree>
    <p:extLst>
      <p:ext uri="{BB962C8B-B14F-4D97-AF65-F5344CB8AC3E}">
        <p14:creationId xmlns:p14="http://schemas.microsoft.com/office/powerpoint/2010/main" val="30120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Duty of Loyalty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890" y="1625020"/>
            <a:ext cx="8196046" cy="427003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Acting in good faith </a:t>
            </a:r>
            <a:r>
              <a:rPr lang="en-US" sz="2800" dirty="0">
                <a:solidFill>
                  <a:srgbClr val="7030A0"/>
                </a:solidFill>
              </a:rPr>
              <a:t>for the best </a:t>
            </a:r>
            <a:r>
              <a:rPr lang="en-US" sz="2800" dirty="0">
                <a:solidFill>
                  <a:srgbClr val="7030A0"/>
                </a:solidFill>
              </a:rPr>
              <a:t>interests of the institution above all else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The board position cannot be used to obtain a benefit for self or for another person or organization in which the board member has an </a:t>
            </a:r>
            <a:r>
              <a:rPr lang="en-US" sz="2800" dirty="0">
                <a:solidFill>
                  <a:srgbClr val="7030A0"/>
                </a:solidFill>
              </a:rPr>
              <a:t>interest</a:t>
            </a:r>
            <a:endParaRPr lang="en-US" sz="2800" dirty="0">
              <a:solidFill>
                <a:srgbClr val="7030A0"/>
              </a:solidFill>
            </a:endParaRP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7030A0"/>
                </a:solidFill>
              </a:rPr>
              <a:t>Independence</a:t>
            </a:r>
            <a:r>
              <a:rPr lang="en-US" sz="2800" dirty="0">
                <a:solidFill>
                  <a:srgbClr val="7030A0"/>
                </a:solidFill>
              </a:rPr>
              <a:t>: Trustees act independently of any internal or external relationships they </a:t>
            </a:r>
            <a:r>
              <a:rPr lang="en-US" sz="2800" dirty="0">
                <a:solidFill>
                  <a:srgbClr val="7030A0"/>
                </a:solidFill>
              </a:rPr>
              <a:t>have</a:t>
            </a:r>
            <a:endParaRPr lang="en-US" sz="2800" dirty="0">
              <a:solidFill>
                <a:srgbClr val="7030A0"/>
              </a:solidFill>
            </a:endParaRP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Conflict </a:t>
            </a:r>
            <a:r>
              <a:rPr lang="en-US" sz="2800" dirty="0">
                <a:solidFill>
                  <a:srgbClr val="7030A0"/>
                </a:solidFill>
              </a:rPr>
              <a:t>of interest policy and disclosure</a:t>
            </a:r>
          </a:p>
        </p:txBody>
      </p:sp>
    </p:spTree>
    <p:extLst>
      <p:ext uri="{BB962C8B-B14F-4D97-AF65-F5344CB8AC3E}">
        <p14:creationId xmlns:p14="http://schemas.microsoft.com/office/powerpoint/2010/main" val="1261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Duty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9" y="1670495"/>
            <a:ext cx="8112440" cy="42521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Trustees carry out their responsibilities in good faith, with diligence, care and </a:t>
            </a:r>
            <a:r>
              <a:rPr lang="en-US" sz="2800" dirty="0">
                <a:solidFill>
                  <a:srgbClr val="7030A0"/>
                </a:solidFill>
              </a:rPr>
              <a:t>skill</a:t>
            </a: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Responsible </a:t>
            </a:r>
            <a:r>
              <a:rPr lang="en-US" sz="2800" dirty="0">
                <a:solidFill>
                  <a:srgbClr val="7030A0"/>
                </a:solidFill>
              </a:rPr>
              <a:t>for the short and long term financial health of the institution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Protective </a:t>
            </a:r>
            <a:r>
              <a:rPr lang="en-US" sz="2800" dirty="0">
                <a:solidFill>
                  <a:srgbClr val="7030A0"/>
                </a:solidFill>
              </a:rPr>
              <a:t>of the quality of academic programs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Diligent </a:t>
            </a:r>
            <a:r>
              <a:rPr lang="en-US" sz="2800" dirty="0">
                <a:solidFill>
                  <a:srgbClr val="7030A0"/>
                </a:solidFill>
              </a:rPr>
              <a:t>in engagement in governance </a:t>
            </a:r>
            <a:r>
              <a:rPr lang="en-US" sz="2800" dirty="0">
                <a:solidFill>
                  <a:srgbClr val="7030A0"/>
                </a:solidFill>
              </a:rPr>
              <a:t>responsibilities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(attendance</a:t>
            </a:r>
            <a:r>
              <a:rPr lang="en-US" sz="2800" dirty="0">
                <a:solidFill>
                  <a:srgbClr val="7030A0"/>
                </a:solidFill>
              </a:rPr>
              <a:t>, meeting preparation, questions and discussion participation)</a:t>
            </a:r>
          </a:p>
        </p:txBody>
      </p:sp>
    </p:spTree>
    <p:extLst>
      <p:ext uri="{BB962C8B-B14F-4D97-AF65-F5344CB8AC3E}">
        <p14:creationId xmlns:p14="http://schemas.microsoft.com/office/powerpoint/2010/main" val="1340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Duty of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9" y="1960415"/>
            <a:ext cx="8112440" cy="393463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Obligation to</a:t>
            </a:r>
            <a:r>
              <a:rPr lang="en-US" sz="2800" dirty="0">
                <a:solidFill>
                  <a:srgbClr val="7030A0"/>
                </a:solidFill>
              </a:rPr>
              <a:t> ensure that the institution is operating to advance it stated purpose – its mission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Obligation to ensure that the institution is acting in legal and ethical compliance with the law and with internal and external requirements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7030A0"/>
                </a:solidFill>
              </a:rPr>
              <a:t>Examples: accreditation standards, research requirements, labor laws. </a:t>
            </a:r>
          </a:p>
          <a:p>
            <a:pPr lvl="2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06" y="323612"/>
            <a:ext cx="8479402" cy="1083009"/>
          </a:xfrm>
        </p:spPr>
        <p:txBody>
          <a:bodyPr/>
          <a:lstStyle/>
          <a:p>
            <a:pPr algn="ctr"/>
            <a:r>
              <a:rPr lang="en-US" dirty="0"/>
              <a:t>Getting Governance Right:</a:t>
            </a:r>
            <a:br>
              <a:rPr lang="en-US" dirty="0"/>
            </a:br>
            <a:r>
              <a:rPr lang="en-US" dirty="0"/>
              <a:t> Central to Higher </a:t>
            </a:r>
            <a:r>
              <a:rPr lang="en-US" dirty="0" smtClean="0"/>
              <a:t>Education’s </a:t>
            </a:r>
            <a:r>
              <a:rPr lang="en-US" dirty="0"/>
              <a:t>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5" y="2065867"/>
            <a:ext cx="6982691" cy="3657600"/>
          </a:xfrm>
        </p:spPr>
        <p:txBody>
          <a:bodyPr/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	</a:t>
            </a:r>
            <a:r>
              <a:rPr lang="en-US" sz="3200" dirty="0">
                <a:solidFill>
                  <a:srgbClr val="7030A0"/>
                </a:solidFill>
              </a:rPr>
              <a:t>The positions you hold are the key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 An honor to have been chosen to serve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 Awesome responsibility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 Challenging </a:t>
            </a:r>
            <a:r>
              <a:rPr lang="en-US" sz="3200" dirty="0">
                <a:solidFill>
                  <a:srgbClr val="7030A0"/>
                </a:solidFill>
              </a:rPr>
              <a:t>times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Internal/External Influences on Colleges and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9" y="1657203"/>
            <a:ext cx="8112440" cy="425165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srgbClr val="7030A0"/>
                </a:solidFill>
              </a:rPr>
              <a:t>ndependent </a:t>
            </a:r>
            <a:r>
              <a:rPr lang="en-US" sz="2800" dirty="0">
                <a:solidFill>
                  <a:srgbClr val="7030A0"/>
                </a:solidFill>
              </a:rPr>
              <a:t>Boards – A historic principle of American higher education </a:t>
            </a:r>
            <a:r>
              <a:rPr lang="en-US" sz="2800" dirty="0">
                <a:solidFill>
                  <a:srgbClr val="7030A0"/>
                </a:solidFill>
              </a:rPr>
              <a:t>governance</a:t>
            </a: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As </a:t>
            </a:r>
            <a:r>
              <a:rPr lang="en-US" sz="2800" dirty="0">
                <a:solidFill>
                  <a:srgbClr val="7030A0"/>
                </a:solidFill>
              </a:rPr>
              <a:t>overseers of the public trust, board members remain open and responsive to input, listening to all </a:t>
            </a:r>
            <a:r>
              <a:rPr lang="en-US" sz="2800" dirty="0">
                <a:solidFill>
                  <a:srgbClr val="7030A0"/>
                </a:solidFill>
              </a:rPr>
              <a:t>constituencies</a:t>
            </a: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Politics </a:t>
            </a:r>
            <a:r>
              <a:rPr lang="en-US" sz="2800" dirty="0">
                <a:solidFill>
                  <a:srgbClr val="7030A0"/>
                </a:solidFill>
              </a:rPr>
              <a:t>fluctuate – citizen trustees act independently in keeping with their fiduciary responsibility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A </a:t>
            </a:r>
            <a:r>
              <a:rPr lang="en-US" sz="2800" dirty="0">
                <a:solidFill>
                  <a:srgbClr val="7030A0"/>
                </a:solidFill>
              </a:rPr>
              <a:t>sacred trust – requires awareness, engagement, and independence</a:t>
            </a:r>
          </a:p>
        </p:txBody>
      </p:sp>
    </p:spTree>
    <p:extLst>
      <p:ext uri="{BB962C8B-B14F-4D97-AF65-F5344CB8AC3E}">
        <p14:creationId xmlns:p14="http://schemas.microsoft.com/office/powerpoint/2010/main" val="42472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9" y="1918997"/>
            <a:ext cx="8112440" cy="360329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7030A0"/>
                </a:solidFill>
              </a:rPr>
              <a:t>Boards must act to ensure the </a:t>
            </a:r>
            <a:r>
              <a:rPr lang="en-US" sz="3200" dirty="0">
                <a:solidFill>
                  <a:srgbClr val="7030A0"/>
                </a:solidFill>
              </a:rPr>
              <a:t>long-term well-being and sustainability </a:t>
            </a:r>
            <a:r>
              <a:rPr lang="en-US" sz="3200" dirty="0">
                <a:solidFill>
                  <a:srgbClr val="7030A0"/>
                </a:solidFill>
              </a:rPr>
              <a:t>of their </a:t>
            </a:r>
            <a:r>
              <a:rPr lang="en-US" sz="3200" dirty="0">
                <a:solidFill>
                  <a:srgbClr val="7030A0"/>
                </a:solidFill>
              </a:rPr>
              <a:t>institutions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  <a:endParaRPr lang="en-US" sz="32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Addressing </a:t>
            </a:r>
            <a:r>
              <a:rPr lang="en-US" sz="3200" dirty="0">
                <a:solidFill>
                  <a:srgbClr val="7030A0"/>
                </a:solidFill>
              </a:rPr>
              <a:t>changed </a:t>
            </a:r>
            <a:r>
              <a:rPr lang="en-US" sz="3200" dirty="0">
                <a:solidFill>
                  <a:srgbClr val="7030A0"/>
                </a:solidFill>
              </a:rPr>
              <a:t>financial circumstances 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</a:rPr>
              <a:t>M</a:t>
            </a:r>
            <a:r>
              <a:rPr lang="en-US" sz="3200" dirty="0">
                <a:solidFill>
                  <a:srgbClr val="7030A0"/>
                </a:solidFill>
              </a:rPr>
              <a:t>eeting </a:t>
            </a:r>
            <a:r>
              <a:rPr lang="en-US" sz="3200" dirty="0">
                <a:solidFill>
                  <a:srgbClr val="7030A0"/>
                </a:solidFill>
              </a:rPr>
              <a:t>the imperative to deliver a </a:t>
            </a:r>
            <a:r>
              <a:rPr lang="en-US" sz="3200" dirty="0">
                <a:solidFill>
                  <a:srgbClr val="7030A0"/>
                </a:solidFill>
              </a:rPr>
              <a:t>high-quality </a:t>
            </a:r>
            <a:r>
              <a:rPr lang="en-US" sz="3200" dirty="0">
                <a:solidFill>
                  <a:srgbClr val="7030A0"/>
                </a:solidFill>
              </a:rPr>
              <a:t>education at lower costs</a:t>
            </a:r>
          </a:p>
        </p:txBody>
      </p:sp>
    </p:spTree>
    <p:extLst>
      <p:ext uri="{BB962C8B-B14F-4D97-AF65-F5344CB8AC3E}">
        <p14:creationId xmlns:p14="http://schemas.microsoft.com/office/powerpoint/2010/main" val="11300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Ten Habits of Effective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982" y="1892731"/>
            <a:ext cx="7689273" cy="36847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7030A0"/>
                </a:solidFill>
              </a:rPr>
              <a:t>Creates a Culture of Inclusion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Establish within the board a culture that facilitates strategic consideration and decision-making for </a:t>
            </a:r>
            <a:r>
              <a:rPr lang="en-US" sz="2800" dirty="0">
                <a:solidFill>
                  <a:srgbClr val="7030A0"/>
                </a:solidFill>
              </a:rPr>
              <a:t>all members</a:t>
            </a: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7030A0"/>
                </a:solidFill>
              </a:rPr>
              <a:t>2. Uphold Basic Fiduciary Principles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Uphold the duties of loyalty, care and obedience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Ten Habits of Effective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982" y="1892731"/>
            <a:ext cx="7689273" cy="4016125"/>
          </a:xfrm>
        </p:spPr>
        <p:txBody>
          <a:bodyPr/>
          <a:lstStyle/>
          <a:p>
            <a:pPr>
              <a:spcBef>
                <a:spcPts val="0"/>
              </a:spcBef>
              <a:buFont typeface="+mj-lt"/>
              <a:buAutoNum type="arabicPeriod" startAt="3"/>
            </a:pPr>
            <a:r>
              <a:rPr lang="en-US" sz="2800" b="1" dirty="0">
                <a:solidFill>
                  <a:srgbClr val="7030A0"/>
                </a:solidFill>
              </a:rPr>
              <a:t>Cultivates </a:t>
            </a:r>
            <a:r>
              <a:rPr lang="en-US" sz="2800" b="1" dirty="0">
                <a:solidFill>
                  <a:srgbClr val="7030A0"/>
                </a:solidFill>
              </a:rPr>
              <a:t>a healthy relationship with the president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Successful presidents</a:t>
            </a:r>
            <a:r>
              <a:rPr lang="en-US" sz="2800" dirty="0">
                <a:solidFill>
                  <a:srgbClr val="7030A0"/>
                </a:solidFill>
              </a:rPr>
              <a:t> involve </a:t>
            </a:r>
            <a:r>
              <a:rPr lang="en-US" sz="2800" dirty="0">
                <a:solidFill>
                  <a:srgbClr val="7030A0"/>
                </a:solidFill>
              </a:rPr>
              <a:t>their governing boards</a:t>
            </a:r>
            <a:r>
              <a:rPr lang="en-US" sz="2800" dirty="0">
                <a:solidFill>
                  <a:srgbClr val="7030A0"/>
                </a:solidFill>
              </a:rPr>
              <a:t> in meaningful ways, so </a:t>
            </a:r>
            <a:r>
              <a:rPr lang="en-US" sz="2800" dirty="0">
                <a:solidFill>
                  <a:srgbClr val="7030A0"/>
                </a:solidFill>
              </a:rPr>
              <a:t>that they can offer full support, help frame decisions and think strategically about the future, and advocate on the institution’s behalf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Ten Habits of Effective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25" y="1643349"/>
            <a:ext cx="7913230" cy="4624456"/>
          </a:xfrm>
        </p:spPr>
        <p:txBody>
          <a:bodyPr/>
          <a:lstStyle/>
          <a:p>
            <a:pPr>
              <a:spcBef>
                <a:spcPts val="0"/>
              </a:spcBef>
              <a:buFont typeface="+mj-lt"/>
              <a:buAutoNum type="arabicPeriod" startAt="4"/>
            </a:pPr>
            <a:r>
              <a:rPr lang="en-US" sz="2800" b="1" dirty="0">
                <a:solidFill>
                  <a:srgbClr val="7030A0"/>
                </a:solidFill>
              </a:rPr>
              <a:t>Selects </a:t>
            </a:r>
            <a:r>
              <a:rPr lang="en-US" sz="2800" b="1" dirty="0">
                <a:solidFill>
                  <a:srgbClr val="7030A0"/>
                </a:solidFill>
              </a:rPr>
              <a:t>an Effective Board Chair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Good communicator with both president and board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Willing to commit the time to</a:t>
            </a:r>
            <a:r>
              <a:rPr lang="en-US" sz="2800" dirty="0">
                <a:solidFill>
                  <a:srgbClr val="7030A0"/>
                </a:solidFill>
              </a:rPr>
              <a:t> leadership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 Presides effectively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Sense of partnership with CEO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Knowledgeable about the institution and its constituencies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Willing to help focus the board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Ready to be the voice of the board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39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Ten Habits of Effective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982" y="1905193"/>
            <a:ext cx="7689273" cy="3534267"/>
          </a:xfrm>
        </p:spPr>
        <p:txBody>
          <a:bodyPr/>
          <a:lstStyle/>
          <a:p>
            <a:pPr>
              <a:spcBef>
                <a:spcPts val="0"/>
              </a:spcBef>
              <a:buFont typeface="+mj-lt"/>
              <a:buAutoNum type="arabicPeriod" startAt="5"/>
            </a:pPr>
            <a:r>
              <a:rPr lang="en-US" sz="2800" b="1" dirty="0">
                <a:solidFill>
                  <a:srgbClr val="7030A0"/>
                </a:solidFill>
              </a:rPr>
              <a:t>Establishes an Effective Governance </a:t>
            </a:r>
            <a:r>
              <a:rPr lang="en-US" sz="2800" b="1" dirty="0">
                <a:solidFill>
                  <a:srgbClr val="7030A0"/>
                </a:solidFill>
              </a:rPr>
              <a:t>Committee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To ensures that institutional policies about trustee expectations, responsibilities, ethical behavior and conflict of interest are enforced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 Takes responsibility for trustee education and orientation and other good governance practices</a:t>
            </a:r>
          </a:p>
        </p:txBody>
      </p:sp>
    </p:spTree>
    <p:extLst>
      <p:ext uri="{BB962C8B-B14F-4D97-AF65-F5344CB8AC3E}">
        <p14:creationId xmlns:p14="http://schemas.microsoft.com/office/powerpoint/2010/main" val="15757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Ten Habits of Effective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220" y="1849969"/>
            <a:ext cx="7927035" cy="2544338"/>
          </a:xfrm>
        </p:spPr>
        <p:txBody>
          <a:bodyPr/>
          <a:lstStyle/>
          <a:p>
            <a:pPr>
              <a:spcBef>
                <a:spcPts val="0"/>
              </a:spcBef>
              <a:buFont typeface="+mj-lt"/>
              <a:buAutoNum type="arabicPeriod" startAt="6"/>
            </a:pPr>
            <a:r>
              <a:rPr lang="en-US" sz="2800" b="1" dirty="0">
                <a:solidFill>
                  <a:srgbClr val="7030A0"/>
                </a:solidFill>
              </a:rPr>
              <a:t>Delegates </a:t>
            </a:r>
            <a:r>
              <a:rPr lang="en-US" sz="2800" b="1" dirty="0">
                <a:solidFill>
                  <a:srgbClr val="7030A0"/>
                </a:solidFill>
              </a:rPr>
              <a:t>appropriate decision-making authority to the </a:t>
            </a:r>
            <a:r>
              <a:rPr lang="en-US" sz="2800" b="1" dirty="0">
                <a:solidFill>
                  <a:srgbClr val="7030A0"/>
                </a:solidFill>
              </a:rPr>
              <a:t>committees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Boards should</a:t>
            </a:r>
            <a:r>
              <a:rPr lang="en-US" sz="2800" dirty="0">
                <a:solidFill>
                  <a:srgbClr val="7030A0"/>
                </a:solidFill>
              </a:rPr>
              <a:t> be able to trust </a:t>
            </a:r>
            <a:r>
              <a:rPr lang="en-US" sz="2800" dirty="0">
                <a:solidFill>
                  <a:srgbClr val="7030A0"/>
                </a:solidFill>
              </a:rPr>
              <a:t>that committees will do important work and be able to present action decisions to the full board that are fully vetted. 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Important locus for active discussion</a:t>
            </a:r>
          </a:p>
        </p:txBody>
      </p:sp>
    </p:spTree>
    <p:extLst>
      <p:ext uri="{BB962C8B-B14F-4D97-AF65-F5344CB8AC3E}">
        <p14:creationId xmlns:p14="http://schemas.microsoft.com/office/powerpoint/2010/main" val="12110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Ten Habits of Effective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982" y="1918997"/>
            <a:ext cx="7689273" cy="3120097"/>
          </a:xfrm>
        </p:spPr>
        <p:txBody>
          <a:bodyPr/>
          <a:lstStyle/>
          <a:p>
            <a:pPr>
              <a:spcBef>
                <a:spcPts val="0"/>
              </a:spcBef>
              <a:buFont typeface="+mj-lt"/>
              <a:buAutoNum type="arabicPeriod" startAt="7"/>
            </a:pPr>
            <a:r>
              <a:rPr lang="en-US" sz="2800" b="1" dirty="0">
                <a:solidFill>
                  <a:srgbClr val="7030A0"/>
                </a:solidFill>
              </a:rPr>
              <a:t>Provides </a:t>
            </a:r>
            <a:r>
              <a:rPr lang="en-US" sz="2800" b="1" dirty="0">
                <a:solidFill>
                  <a:srgbClr val="7030A0"/>
                </a:solidFill>
              </a:rPr>
              <a:t>appropriate oversight of academic </a:t>
            </a:r>
            <a:r>
              <a:rPr lang="en-US" sz="2800" b="1" dirty="0">
                <a:solidFill>
                  <a:srgbClr val="7030A0"/>
                </a:solidFill>
              </a:rPr>
              <a:t>quality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Boards must be as aware of issues</a:t>
            </a:r>
            <a:r>
              <a:rPr lang="en-US" sz="2800" dirty="0">
                <a:solidFill>
                  <a:srgbClr val="7030A0"/>
                </a:solidFill>
              </a:rPr>
              <a:t> that </a:t>
            </a:r>
            <a:r>
              <a:rPr lang="en-US" sz="2800" dirty="0">
                <a:solidFill>
                  <a:srgbClr val="7030A0"/>
                </a:solidFill>
              </a:rPr>
              <a:t>define quality and educational out comes as they are about fiscal concerns</a:t>
            </a:r>
          </a:p>
        </p:txBody>
      </p:sp>
    </p:spTree>
    <p:extLst>
      <p:ext uri="{BB962C8B-B14F-4D97-AF65-F5344CB8AC3E}">
        <p14:creationId xmlns:p14="http://schemas.microsoft.com/office/powerpoint/2010/main" val="42869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894083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Ten Habits of Effective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440" y="1629077"/>
            <a:ext cx="8100497" cy="46059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800" b="1" dirty="0">
                <a:solidFill>
                  <a:srgbClr val="7030A0"/>
                </a:solidFill>
              </a:rPr>
              <a:t>Focuses on Accountability</a:t>
            </a:r>
            <a:endParaRPr lang="en-US" sz="18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Highly </a:t>
            </a:r>
            <a:r>
              <a:rPr lang="en-US" sz="2800" dirty="0">
                <a:solidFill>
                  <a:srgbClr val="7030A0"/>
                </a:solidFill>
              </a:rPr>
              <a:t>effective boards recognize that they are accountable for higher education’s most fundamental </a:t>
            </a:r>
            <a:r>
              <a:rPr lang="en-US" sz="2800" dirty="0">
                <a:solidFill>
                  <a:srgbClr val="7030A0"/>
                </a:solidFill>
              </a:rPr>
              <a:t>principles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Has established means to provide and demonstrate accountability</a:t>
            </a: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</a:rPr>
              <a:t>9. Consider </a:t>
            </a:r>
            <a:r>
              <a:rPr lang="en-US" sz="2800" b="1" dirty="0">
                <a:solidFill>
                  <a:srgbClr val="7030A0"/>
                </a:solidFill>
              </a:rPr>
              <a:t>Strategic Risk </a:t>
            </a:r>
            <a:r>
              <a:rPr lang="en-US" sz="2800" b="1" dirty="0">
                <a:solidFill>
                  <a:srgbClr val="7030A0"/>
                </a:solidFill>
              </a:rPr>
              <a:t>Factors</a:t>
            </a:r>
            <a:endParaRPr lang="en-US" sz="18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Using risk management facilitates a smart model of decision-making for boards</a:t>
            </a:r>
          </a:p>
        </p:txBody>
      </p:sp>
    </p:spTree>
    <p:extLst>
      <p:ext uri="{BB962C8B-B14F-4D97-AF65-F5344CB8AC3E}">
        <p14:creationId xmlns:p14="http://schemas.microsoft.com/office/powerpoint/2010/main" val="42577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165670"/>
            <a:ext cx="8490496" cy="1251968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Ten Habits of Effective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441" y="1417638"/>
            <a:ext cx="8490496" cy="44083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/>
              <a:t>10. </a:t>
            </a:r>
            <a:r>
              <a:rPr lang="en-US" sz="2800" b="1" dirty="0">
                <a:solidFill>
                  <a:srgbClr val="7030A0"/>
                </a:solidFill>
              </a:rPr>
              <a:t>Develops </a:t>
            </a:r>
            <a:r>
              <a:rPr lang="en-US" sz="2800" b="1" dirty="0">
                <a:solidFill>
                  <a:srgbClr val="7030A0"/>
                </a:solidFill>
              </a:rPr>
              <a:t>a renewed commitment to shared governance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</a:p>
          <a:p>
            <a:pPr lvl="1">
              <a:spcAft>
                <a:spcPts val="2400"/>
              </a:spcAft>
              <a:buFont typeface="Wingdings" charset="2"/>
              <a:buChar char="ü"/>
            </a:pPr>
            <a:r>
              <a:rPr lang="en-US" sz="2300" dirty="0">
                <a:solidFill>
                  <a:srgbClr val="7030A0"/>
                </a:solidFill>
              </a:rPr>
              <a:t>Faculty are the experts in matters of curriculum and degree requirements</a:t>
            </a:r>
          </a:p>
          <a:p>
            <a:pPr lvl="1">
              <a:spcAft>
                <a:spcPts val="2400"/>
              </a:spcAft>
              <a:buFont typeface="Wingdings" charset="2"/>
              <a:buChar char="ü"/>
            </a:pPr>
            <a:r>
              <a:rPr lang="en-US" sz="2300" dirty="0">
                <a:solidFill>
                  <a:srgbClr val="7030A0"/>
                </a:solidFill>
              </a:rPr>
              <a:t>The Tradition of shared governance important in higher education</a:t>
            </a:r>
          </a:p>
          <a:p>
            <a:pPr lvl="1">
              <a:spcAft>
                <a:spcPts val="2400"/>
              </a:spcAft>
              <a:buFont typeface="Wingdings" charset="2"/>
              <a:buChar char="ü"/>
            </a:pPr>
            <a:r>
              <a:rPr lang="en-US" sz="2300" dirty="0">
                <a:solidFill>
                  <a:srgbClr val="7030A0"/>
                </a:solidFill>
              </a:rPr>
              <a:t>Faculty are key to academic quality and student success. </a:t>
            </a:r>
          </a:p>
          <a:p>
            <a:pPr lvl="1">
              <a:spcAft>
                <a:spcPts val="2400"/>
              </a:spcAft>
              <a:buFont typeface="Wingdings" charset="2"/>
              <a:buChar char="ü"/>
            </a:pPr>
            <a:r>
              <a:rPr lang="en-US" sz="2300" dirty="0">
                <a:solidFill>
                  <a:srgbClr val="7030A0"/>
                </a:solidFill>
              </a:rPr>
              <a:t> Change requires teamwork and collaboration. Effective boards with senior administrators seek to establish meaningful methods of engagement</a:t>
            </a:r>
          </a:p>
        </p:txBody>
      </p:sp>
    </p:spTree>
    <p:extLst>
      <p:ext uri="{BB962C8B-B14F-4D97-AF65-F5344CB8AC3E}">
        <p14:creationId xmlns:p14="http://schemas.microsoft.com/office/powerpoint/2010/main" val="2922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06" y="323612"/>
            <a:ext cx="8479402" cy="1083009"/>
          </a:xfrm>
        </p:spPr>
        <p:txBody>
          <a:bodyPr/>
          <a:lstStyle/>
          <a:p>
            <a:pPr algn="ctr"/>
            <a:r>
              <a:rPr lang="en-US" dirty="0" smtClean="0"/>
              <a:t>National Commission on College and University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918" y="1841500"/>
            <a:ext cx="8566024" cy="4205828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What:</a:t>
            </a:r>
            <a:r>
              <a:rPr lang="en-US" dirty="0" smtClean="0">
                <a:solidFill>
                  <a:srgbClr val="7030A0"/>
                </a:solidFill>
              </a:rPr>
              <a:t> AGB Board of Directors initiated a special commission 	on the future of higher education.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</a:rPr>
              <a:t>	Charge</a:t>
            </a:r>
            <a:r>
              <a:rPr lang="en-US" dirty="0" smtClean="0">
                <a:solidFill>
                  <a:srgbClr val="7030A0"/>
                </a:solidFill>
              </a:rPr>
              <a:t>: Review the capacity of higher education governance 	to meet the challenges confronting the sector in the 21</a:t>
            </a:r>
            <a:r>
              <a:rPr lang="en-US" baseline="30000" dirty="0" smtClean="0">
                <a:solidFill>
                  <a:srgbClr val="7030A0"/>
                </a:solidFill>
              </a:rPr>
              <a:t>st</a:t>
            </a:r>
            <a:r>
              <a:rPr lang="en-US" dirty="0" smtClean="0">
                <a:solidFill>
                  <a:srgbClr val="7030A0"/>
                </a:solidFill>
              </a:rPr>
              <a:t> 	century and develop recommendations to improve the 	effectiveness of college and university governing boards.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</a:rPr>
              <a:t>	Premise</a:t>
            </a:r>
            <a:r>
              <a:rPr lang="en-US" dirty="0" smtClean="0">
                <a:solidFill>
                  <a:srgbClr val="7030A0"/>
                </a:solidFill>
              </a:rPr>
              <a:t>: Changes occurring in society and the global economy 	call for a substantial </a:t>
            </a:r>
            <a:r>
              <a:rPr lang="en-US" b="1" dirty="0" smtClean="0">
                <a:solidFill>
                  <a:srgbClr val="7030A0"/>
                </a:solidFill>
              </a:rPr>
              <a:t>recasting of governance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The Distinctive Realities of </a:t>
            </a:r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</a:br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>Public </a:t>
            </a:r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Trustees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982" y="1643349"/>
            <a:ext cx="7689273" cy="27509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800" b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Their institutions are owned by the </a:t>
            </a:r>
            <a:r>
              <a:rPr lang="en-US" sz="2800" dirty="0">
                <a:solidFill>
                  <a:srgbClr val="7030A0"/>
                </a:solidFill>
              </a:rPr>
              <a:t>State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Political </a:t>
            </a:r>
            <a:r>
              <a:rPr lang="en-US" sz="2800" dirty="0">
                <a:solidFill>
                  <a:srgbClr val="7030A0"/>
                </a:solidFill>
              </a:rPr>
              <a:t>involvement is the </a:t>
            </a:r>
            <a:r>
              <a:rPr lang="en-US" sz="2800" dirty="0">
                <a:solidFill>
                  <a:srgbClr val="7030A0"/>
                </a:solidFill>
              </a:rPr>
              <a:t>norm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Access </a:t>
            </a:r>
            <a:r>
              <a:rPr lang="en-US" sz="2800" dirty="0">
                <a:solidFill>
                  <a:srgbClr val="7030A0"/>
                </a:solidFill>
              </a:rPr>
              <a:t>is always a mission </a:t>
            </a:r>
            <a:r>
              <a:rPr lang="en-US" sz="2800" dirty="0">
                <a:solidFill>
                  <a:srgbClr val="7030A0"/>
                </a:solidFill>
              </a:rPr>
              <a:t>priority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Leadership </a:t>
            </a:r>
            <a:r>
              <a:rPr lang="en-US" sz="2800" dirty="0">
                <a:solidFill>
                  <a:srgbClr val="7030A0"/>
                </a:solidFill>
              </a:rPr>
              <a:t>is best consensus oriented, media savvy, and politically adroit</a:t>
            </a:r>
          </a:p>
        </p:txBody>
      </p:sp>
    </p:spTree>
    <p:extLst>
      <p:ext uri="{BB962C8B-B14F-4D97-AF65-F5344CB8AC3E}">
        <p14:creationId xmlns:p14="http://schemas.microsoft.com/office/powerpoint/2010/main" val="18668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Distinctive Challenges of </a:t>
            </a:r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</a:br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>Governing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1052" y="1643349"/>
            <a:ext cx="7689273" cy="27509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</a:rPr>
              <a:t>“Governance </a:t>
            </a:r>
            <a:r>
              <a:rPr lang="en-US" sz="2800" dirty="0">
                <a:solidFill>
                  <a:srgbClr val="7030A0"/>
                </a:solidFill>
              </a:rPr>
              <a:t>is a team sport</a:t>
            </a:r>
            <a:r>
              <a:rPr lang="en-US" sz="2800" dirty="0">
                <a:solidFill>
                  <a:srgbClr val="7030A0"/>
                </a:solidFill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660066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Mostly quarterbacks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No officials or referees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Strong personalities and personal priorities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Elusive performance metrics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Limited time and knowledge; </a:t>
            </a:r>
            <a:r>
              <a:rPr lang="en-US" sz="2800" dirty="0">
                <a:solidFill>
                  <a:srgbClr val="7030A0"/>
                </a:solidFill>
              </a:rPr>
              <a:t>episodic engagement</a:t>
            </a: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Full-time professionals reporting to part-time </a:t>
            </a:r>
            <a:r>
              <a:rPr lang="en-US" sz="2800" dirty="0">
                <a:solidFill>
                  <a:srgbClr val="7030A0"/>
                </a:solidFill>
              </a:rPr>
              <a:t>volunteers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977" y="334629"/>
            <a:ext cx="7992801" cy="1083009"/>
          </a:xfrm>
        </p:spPr>
        <p:txBody>
          <a:bodyPr/>
          <a:lstStyle/>
          <a:p>
            <a:r>
              <a:rPr lang="en-US" sz="3600" dirty="0">
                <a:latin typeface="Helvetica Neue"/>
                <a:cs typeface="Helvetica Neue"/>
              </a:rPr>
              <a:t>Meeting These Distinctive Challenges</a:t>
            </a:r>
            <a:endParaRPr lang="en-US" sz="3600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4F2683"/>
                </a:solidFill>
              </a:rPr>
              <a:t>Effective board Leadership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4F2683"/>
                </a:solidFill>
              </a:rPr>
              <a:t>Clear expectations of board members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4F2683"/>
                </a:solidFill>
              </a:rPr>
              <a:t>Governance committee of the board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4F2683"/>
                </a:solidFill>
              </a:rPr>
              <a:t>Effective board orientation program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4F2683"/>
                </a:solidFill>
              </a:rPr>
              <a:t>Periodic board assessment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4F2683"/>
                </a:solidFill>
              </a:rPr>
              <a:t>Board member sense of meaningful engagement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>Questions, </a:t>
            </a:r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reflections,</a:t>
            </a:r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> discussion?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9" y="1790813"/>
            <a:ext cx="8112440" cy="43210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7030A0"/>
                </a:solidFill>
              </a:rPr>
              <a:t>Given the challenges facing higher education,</a:t>
            </a:r>
            <a:r>
              <a:rPr lang="en-US" sz="3000" dirty="0">
                <a:solidFill>
                  <a:srgbClr val="7030A0"/>
                </a:solidFill>
              </a:rPr>
              <a:t> the fiduciary responsibility of board members, and the hallmarks of effective boards, How does your board measure up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7030A0"/>
                </a:solidFill>
              </a:rPr>
              <a:t>   Questions, Comments, Discussion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Where are we strong?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Where are we challenged?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Where could we improve?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  			  	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3251" y="4556125"/>
            <a:ext cx="3240339" cy="2053400"/>
          </a:xfrm>
        </p:spPr>
        <p:txBody>
          <a:bodyPr/>
          <a:lstStyle/>
          <a:p>
            <a:r>
              <a:rPr lang="en-US" dirty="0" smtClean="0"/>
              <a:t>2016-2017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804" y="4175125"/>
            <a:ext cx="7854970" cy="381001"/>
          </a:xfrm>
        </p:spPr>
        <p:txBody>
          <a:bodyPr/>
          <a:lstStyle/>
          <a:p>
            <a:r>
              <a:rPr lang="en-US" sz="6000" dirty="0">
                <a:solidFill>
                  <a:schemeClr val="accent4">
                    <a:lumMod val="75000"/>
                  </a:schemeClr>
                </a:solidFill>
              </a:rPr>
              <a:t>Top Issues Facing Boards</a:t>
            </a:r>
          </a:p>
          <a:p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993834" y="1368426"/>
            <a:ext cx="2350660" cy="1825625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Jill Derby Ph.D.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AGB Senior Consultant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7" y="1682497"/>
            <a:ext cx="7992801" cy="439657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4F2683"/>
                </a:solidFill>
              </a:rPr>
              <a:t>Past models may be inadequate: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Rising price of college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Greater reliance on tuition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Public resistance to pay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Only 21% of adults think college affordable (Gallup poll)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Tuition discounting becoming untenable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Flat or declining enrollment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Flat or declining tuition revenue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Diminished public funding for higher educati</a:t>
            </a:r>
            <a:r>
              <a:rPr lang="en-US" sz="2400" dirty="0"/>
              <a:t>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Business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7" y="1682497"/>
            <a:ext cx="7992801" cy="4405833"/>
          </a:xfrm>
        </p:spPr>
        <p:txBody>
          <a:bodyPr/>
          <a:lstStyle/>
          <a:p>
            <a:r>
              <a:rPr lang="en-US" sz="2800" dirty="0">
                <a:solidFill>
                  <a:srgbClr val="4F2683"/>
                </a:solidFill>
              </a:rPr>
              <a:t>Looking ahead</a:t>
            </a:r>
            <a:r>
              <a:rPr lang="en-US" dirty="0" smtClean="0">
                <a:solidFill>
                  <a:srgbClr val="4F2683"/>
                </a:solidFill>
              </a:rPr>
              <a:t>:  </a:t>
            </a:r>
            <a:r>
              <a:rPr lang="en-US" sz="2800" dirty="0">
                <a:solidFill>
                  <a:srgbClr val="4F2683"/>
                </a:solidFill>
              </a:rPr>
              <a:t>Need to rethink financial models</a:t>
            </a:r>
          </a:p>
          <a:p>
            <a:pPr lvl="2">
              <a:buFont typeface="Wingdings" charset="2"/>
              <a:buChar char="ü"/>
            </a:pPr>
            <a:r>
              <a:rPr lang="en-US" sz="2600" dirty="0">
                <a:solidFill>
                  <a:srgbClr val="4F2683"/>
                </a:solidFill>
              </a:rPr>
              <a:t> </a:t>
            </a:r>
            <a:r>
              <a:rPr lang="en-US" dirty="0" smtClean="0">
                <a:solidFill>
                  <a:srgbClr val="4F2683"/>
                </a:solidFill>
              </a:rPr>
              <a:t>Need to do more with less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olidFill>
                  <a:srgbClr val="4F2683"/>
                </a:solidFill>
              </a:rPr>
              <a:t>Adopt efficiencies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olidFill>
                  <a:srgbClr val="4F2683"/>
                </a:solidFill>
              </a:rPr>
              <a:t>Strategic enrollment managing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olidFill>
                  <a:srgbClr val="4F2683"/>
                </a:solidFill>
              </a:rPr>
              <a:t>Outsourcing services might be considered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olidFill>
                  <a:srgbClr val="4F2683"/>
                </a:solidFill>
              </a:rPr>
              <a:t>Scaling back could be a consideration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olidFill>
                  <a:srgbClr val="4F2683"/>
                </a:solidFill>
              </a:rPr>
              <a:t>Private partnerships 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olidFill>
                  <a:srgbClr val="4F2683"/>
                </a:solidFill>
              </a:rPr>
              <a:t>Cooperative agreements between institutions</a:t>
            </a:r>
          </a:p>
          <a:p>
            <a:pPr lvl="2">
              <a:buFont typeface="Wingdings" charset="2"/>
              <a:buChar char="ü"/>
            </a:pPr>
            <a:r>
              <a:rPr lang="en-US" b="1" dirty="0" smtClean="0">
                <a:solidFill>
                  <a:srgbClr val="4F2683"/>
                </a:solidFill>
              </a:rPr>
              <a:t>Key question</a:t>
            </a:r>
            <a:r>
              <a:rPr lang="en-US" dirty="0" smtClean="0">
                <a:solidFill>
                  <a:srgbClr val="4F2683"/>
                </a:solidFill>
              </a:rPr>
              <a:t>:  How can we be nimble while preserving institutional strengths?</a:t>
            </a:r>
          </a:p>
          <a:p>
            <a:pPr lvl="2">
              <a:buFont typeface="Wingdings" charset="2"/>
              <a:buChar char="ü"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Model Board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4F2683"/>
                </a:solidFill>
              </a:rPr>
              <a:t>Have the administration and faculty examined whether the institution can deliver its current academic programs more cost effectively?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4F2683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4F2683"/>
                </a:solidFill>
              </a:rPr>
              <a:t>Does the institution have the capacity to collect data about its business practices and analyze those data effectively to make continuous improvements resulting in reduced costs and improved efficiency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063" y="334629"/>
            <a:ext cx="7551714" cy="1083009"/>
          </a:xfrm>
        </p:spPr>
        <p:txBody>
          <a:bodyPr/>
          <a:lstStyle/>
          <a:p>
            <a:pPr algn="ctr"/>
            <a:r>
              <a:rPr lang="en-US" dirty="0" smtClean="0"/>
              <a:t>The Partnership Imperative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7" y="1417638"/>
            <a:ext cx="7992801" cy="45602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4F2683"/>
                </a:solidFill>
              </a:rPr>
              <a:t>Public/Private Partnerships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300" dirty="0">
                <a:solidFill>
                  <a:srgbClr val="4F2683"/>
                </a:solidFill>
              </a:rPr>
              <a:t>Cooperative agreements between a non-profit entity, such as a college university, and one in the for-profit sector, such as a developer.  E.g. OSU – 50 year lease of parking facility - $483 million into endowment. 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300" dirty="0">
                <a:solidFill>
                  <a:srgbClr val="4F2683"/>
                </a:solidFill>
              </a:rPr>
              <a:t>Benefit:  It mitigates some financial burden of capital projects</a:t>
            </a:r>
          </a:p>
          <a:p>
            <a:pPr lvl="1">
              <a:spcAft>
                <a:spcPts val="1200"/>
              </a:spcAft>
              <a:buFont typeface="Wingdings" charset="2"/>
              <a:buChar char="ü"/>
            </a:pPr>
            <a:r>
              <a:rPr lang="en-US" sz="2300" dirty="0">
                <a:solidFill>
                  <a:srgbClr val="4F2683"/>
                </a:solidFill>
              </a:rPr>
              <a:t> Can save the university having to manage construction</a:t>
            </a:r>
          </a:p>
          <a:p>
            <a:pPr>
              <a:spcAft>
                <a:spcPts val="600"/>
              </a:spcAft>
              <a:buNone/>
            </a:pPr>
            <a:r>
              <a:rPr lang="en-US" sz="2700" dirty="0">
                <a:solidFill>
                  <a:srgbClr val="4F2683"/>
                </a:solidFill>
              </a:rPr>
              <a:t>2.Consortia and Inter-institutional collaborations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200" dirty="0">
                <a:solidFill>
                  <a:srgbClr val="4F2683"/>
                </a:solidFill>
              </a:rPr>
              <a:t>Allows institutions to share resources and programs bringing economic efficiencies. 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200" dirty="0">
                <a:solidFill>
                  <a:srgbClr val="4F2683"/>
                </a:solidFill>
              </a:rPr>
              <a:t>E.g. Joint programs, share faculty development, share libraries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063" y="334629"/>
            <a:ext cx="7551714" cy="894083"/>
          </a:xfrm>
        </p:spPr>
        <p:txBody>
          <a:bodyPr/>
          <a:lstStyle/>
          <a:p>
            <a:pPr algn="ctr"/>
            <a:r>
              <a:rPr lang="en-US" dirty="0" smtClean="0"/>
              <a:t>The Partnership Imperative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7" y="1417637"/>
            <a:ext cx="7992801" cy="460166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 smtClean="0"/>
              <a:t>3. </a:t>
            </a:r>
            <a:r>
              <a:rPr lang="en-US" sz="2800" dirty="0">
                <a:solidFill>
                  <a:srgbClr val="4F2683"/>
                </a:solidFill>
              </a:rPr>
              <a:t>Mergers and Consolidations</a:t>
            </a:r>
          </a:p>
          <a:p>
            <a:pPr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Moody’s recently predicted that mergers of small colleges and universities will double by 2017</a:t>
            </a:r>
          </a:p>
          <a:p>
            <a:pPr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E.g. Georgia regents plan to consolidate two universities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E.g. Alabama Community College system: seven colleges being merged into two.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>
                <a:solidFill>
                  <a:srgbClr val="4F2683"/>
                </a:solidFill>
              </a:rPr>
              <a:t> 4. TIAA CREF report: Competition and sustainability requires institutions to explore the wide range of collaboration options available to them. </a:t>
            </a:r>
          </a:p>
          <a:p>
            <a:pPr>
              <a:buNone/>
            </a:pPr>
            <a:r>
              <a:rPr lang="en-US" sz="2400" dirty="0">
                <a:solidFill>
                  <a:srgbClr val="4F2683"/>
                </a:solidFill>
              </a:rPr>
              <a:t>	• Institutions used to working independently, will have to change their mindset</a:t>
            </a:r>
          </a:p>
          <a:p>
            <a:pPr>
              <a:buNone/>
            </a:pPr>
            <a:r>
              <a:rPr lang="en-US" dirty="0" smtClean="0">
                <a:solidFill>
                  <a:srgbClr val="4F2683"/>
                </a:solidFill>
              </a:rPr>
              <a:t>	</a:t>
            </a:r>
          </a:p>
          <a:p>
            <a:pPr>
              <a:spcAft>
                <a:spcPts val="600"/>
              </a:spcAft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206375"/>
            <a:ext cx="8490496" cy="1428750"/>
          </a:xfrm>
        </p:spPr>
        <p:txBody>
          <a:bodyPr/>
          <a:lstStyle/>
          <a:p>
            <a:pPr algn="ctr"/>
            <a:r>
              <a:rPr lang="en-US" dirty="0" smtClean="0"/>
              <a:t>The environment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public higher education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199" y="2333660"/>
            <a:ext cx="7788579" cy="2750958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>
                <a:solidFill>
                  <a:srgbClr val="7030A0"/>
                </a:solidFill>
              </a:rPr>
              <a:t>Public concern and skepticism along with governmental </a:t>
            </a:r>
            <a:r>
              <a:rPr lang="en-US" sz="3200" dirty="0">
                <a:solidFill>
                  <a:srgbClr val="7030A0"/>
                </a:solidFill>
              </a:rPr>
              <a:t>scrutiny </a:t>
            </a:r>
            <a:r>
              <a:rPr lang="en-US" sz="3200" dirty="0">
                <a:solidFill>
                  <a:srgbClr val="7030A0"/>
                </a:solidFill>
              </a:rPr>
              <a:t>over the trends and practices of our colleges and universities is the environment board members must understand and navigate.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Partnership Imperative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3200" dirty="0">
                <a:solidFill>
                  <a:srgbClr val="4F2683"/>
                </a:solidFill>
              </a:rPr>
              <a:t>Board Questions</a:t>
            </a:r>
          </a:p>
          <a:p>
            <a:pPr lvl="1">
              <a:spcAft>
                <a:spcPts val="2400"/>
              </a:spcAft>
              <a:buFont typeface="Wingdings" charset="2"/>
              <a:buChar char="ü"/>
            </a:pPr>
            <a:r>
              <a:rPr lang="en-US" sz="2500" dirty="0">
                <a:solidFill>
                  <a:srgbClr val="4F2683"/>
                </a:solidFill>
              </a:rPr>
              <a:t>Has the institutions conducted a scan of potential partnerships and their respective advantages and disadvantages?</a:t>
            </a:r>
          </a:p>
          <a:p>
            <a:pPr lvl="1">
              <a:spcAft>
                <a:spcPts val="2400"/>
              </a:spcAft>
              <a:buFont typeface="Wingdings" charset="2"/>
              <a:buChar char="ü"/>
            </a:pPr>
            <a:r>
              <a:rPr lang="en-US" sz="2500" dirty="0">
                <a:solidFill>
                  <a:srgbClr val="4F2683"/>
                </a:solidFill>
              </a:rPr>
              <a:t>What partnerships or collaborations does your institution have?</a:t>
            </a:r>
          </a:p>
          <a:p>
            <a:pPr lvl="1">
              <a:spcAft>
                <a:spcPts val="2400"/>
              </a:spcAft>
              <a:buFont typeface="Wingdings" charset="2"/>
              <a:buChar char="ü"/>
            </a:pPr>
            <a:r>
              <a:rPr lang="en-US" sz="2500" dirty="0">
                <a:solidFill>
                  <a:srgbClr val="4F2683"/>
                </a:solidFill>
              </a:rPr>
              <a:t>Does your institution have guidelines or policies to help ensure its partnerships meets its needs.</a:t>
            </a:r>
            <a:endParaRPr lang="en-US" sz="2500" dirty="0">
              <a:solidFill>
                <a:srgbClr val="4F26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4F2683"/>
                </a:solidFill>
              </a:rPr>
              <a:t>Formerly, colleges and universities were seen as pillars of society and no one questioned the value of a college education.  No more…..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solidFill>
                  <a:srgbClr val="4F2683"/>
                </a:solidFill>
              </a:rPr>
              <a:t>Policy makers, the news media, parents, students, all voicing new levels of skepticism about the affordability, quality and fundamental value of a college education.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solidFill>
                  <a:srgbClr val="4F2683"/>
                </a:solidFill>
              </a:rPr>
              <a:t>Disconnect between Chief Academic Officers surveyed and the American public and business leaders on college value and quality </a:t>
            </a:r>
            <a:endParaRPr lang="en-US" dirty="0">
              <a:solidFill>
                <a:srgbClr val="4F26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68" y="1642533"/>
            <a:ext cx="8805332" cy="4656667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400" dirty="0">
                <a:solidFill>
                  <a:srgbClr val="4F2683"/>
                </a:solidFill>
              </a:rPr>
              <a:t>1. </a:t>
            </a:r>
            <a:r>
              <a:rPr lang="en-US" sz="2400" b="1" dirty="0">
                <a:solidFill>
                  <a:srgbClr val="4F2683"/>
                </a:solidFill>
              </a:rPr>
              <a:t>Higher Education now must justify the value it adds in ways that it never has before.  Greater transparency is expected.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200" dirty="0">
                <a:solidFill>
                  <a:srgbClr val="4F2683"/>
                </a:solidFill>
              </a:rPr>
              <a:t>U.S. Dept of Education College Score Card</a:t>
            </a:r>
          </a:p>
          <a:p>
            <a:pPr lvl="1">
              <a:spcAft>
                <a:spcPts val="1800"/>
              </a:spcAft>
              <a:buFont typeface="Wingdings" charset="2"/>
              <a:buChar char="ü"/>
            </a:pPr>
            <a:r>
              <a:rPr lang="en-US" sz="2200" dirty="0">
                <a:solidFill>
                  <a:srgbClr val="4F2683"/>
                </a:solidFill>
              </a:rPr>
              <a:t>There is value: college graduates on average earn 80% more</a:t>
            </a:r>
          </a:p>
          <a:p>
            <a:pPr>
              <a:spcAft>
                <a:spcPts val="600"/>
              </a:spcAft>
              <a:buAutoNum type="arabicPeriod" startAt="2"/>
            </a:pPr>
            <a:r>
              <a:rPr lang="en-US" sz="2400" b="1" dirty="0">
                <a:solidFill>
                  <a:srgbClr val="4F2683"/>
                </a:solidFill>
              </a:rPr>
              <a:t>The key: finding better ways to communicate the value higher education provides to individuals, society and the economy. </a:t>
            </a:r>
          </a:p>
          <a:p>
            <a:pPr lvl="1">
              <a:spcAft>
                <a:spcPts val="18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Including the value of the liberal arts in a college education</a:t>
            </a:r>
          </a:p>
          <a:p>
            <a:pPr>
              <a:spcAft>
                <a:spcPts val="1800"/>
              </a:spcAft>
              <a:buNone/>
            </a:pPr>
            <a:r>
              <a:rPr lang="en-US" sz="2200" dirty="0">
                <a:solidFill>
                  <a:srgbClr val="4F2683"/>
                </a:solidFill>
              </a:rPr>
              <a:t>3</a:t>
            </a:r>
            <a:r>
              <a:rPr lang="en-US" sz="2400" dirty="0">
                <a:solidFill>
                  <a:srgbClr val="4F2683"/>
                </a:solidFill>
              </a:rPr>
              <a:t>. </a:t>
            </a:r>
            <a:r>
              <a:rPr lang="en-US" sz="2400" b="1" dirty="0">
                <a:solidFill>
                  <a:srgbClr val="4F2683"/>
                </a:solidFill>
              </a:rPr>
              <a:t>Board members who are well connected to their communities must become stronger advocates for their institutions</a:t>
            </a:r>
          </a:p>
          <a:p>
            <a:pPr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>
              <a:spcAft>
                <a:spcPts val="1200"/>
              </a:spcAft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en-US" sz="3600" dirty="0">
                <a:solidFill>
                  <a:srgbClr val="4F2683"/>
                </a:solidFill>
              </a:rPr>
              <a:t>Board Questions</a:t>
            </a:r>
          </a:p>
          <a:p>
            <a:pPr>
              <a:spcAft>
                <a:spcPts val="2400"/>
              </a:spcAft>
              <a:buFont typeface="Wingdings" charset="2"/>
              <a:buChar char="ü"/>
            </a:pPr>
            <a:r>
              <a:rPr lang="en-US" sz="2600" dirty="0">
                <a:solidFill>
                  <a:srgbClr val="4F2683"/>
                </a:solidFill>
              </a:rPr>
              <a:t>How effective is your institution in measuring the quality of its educational and  graduate employment outcomes and sharing those results with the public?</a:t>
            </a:r>
          </a:p>
          <a:p>
            <a:pPr>
              <a:spcAft>
                <a:spcPts val="2400"/>
              </a:spcAft>
              <a:buFont typeface="Wingdings" charset="2"/>
              <a:buChar char="ü"/>
            </a:pPr>
            <a:r>
              <a:rPr lang="en-US" sz="2600" dirty="0">
                <a:solidFill>
                  <a:srgbClr val="4F2683"/>
                </a:solidFill>
              </a:rPr>
              <a:t>How well does your institution prepare its graduates for employment in today’s and tomorrow’s workplace? How do you know?</a:t>
            </a:r>
          </a:p>
          <a:p>
            <a:pPr>
              <a:spcAft>
                <a:spcPts val="1800"/>
              </a:spcAft>
              <a:buFont typeface="Wingdings" charset="2"/>
              <a:buChar char="ü"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05" y="1517976"/>
            <a:ext cx="8479402" cy="1911409"/>
          </a:xfrm>
        </p:spPr>
        <p:txBody>
          <a:bodyPr/>
          <a:lstStyle/>
          <a:p>
            <a:pPr algn="ctr"/>
            <a:r>
              <a:rPr lang="en-US" sz="4400" dirty="0"/>
              <a:t>Student Success and Completion</a:t>
            </a:r>
            <a:br>
              <a:rPr lang="en-US" sz="44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Increasing </a:t>
            </a:r>
            <a:r>
              <a:rPr lang="en-US" sz="3600" dirty="0"/>
              <a:t>the number of citizens with high-quality degrees or credentials is one of the most important challenges for American society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862" y="4558146"/>
            <a:ext cx="6982691" cy="1246909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2683"/>
                </a:solidFill>
              </a:rPr>
              <a:t>Economic </a:t>
            </a:r>
            <a:r>
              <a:rPr lang="en-US" sz="2800" dirty="0">
                <a:solidFill>
                  <a:srgbClr val="4F2683"/>
                </a:solidFill>
              </a:rPr>
              <a:t>imperative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F2683"/>
                </a:solidFill>
              </a:rPr>
              <a:t>Societal and individual benefits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dirty="0" smtClean="0"/>
              <a:t>Student Success: Major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862" y="1876461"/>
            <a:ext cx="8431075" cy="27509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High school graduates who are not college-</a:t>
            </a:r>
            <a:r>
              <a:rPr lang="en-US" sz="2800" dirty="0">
                <a:solidFill>
                  <a:srgbClr val="7030A0"/>
                </a:solidFill>
              </a:rPr>
              <a:t>ready —</a:t>
            </a:r>
            <a:r>
              <a:rPr lang="en-US" sz="2800" dirty="0">
                <a:solidFill>
                  <a:srgbClr val="7030A0"/>
                </a:solidFill>
              </a:rPr>
              <a:t>many who are minority, low income, or first </a:t>
            </a:r>
            <a:r>
              <a:rPr lang="en-US" sz="2800" dirty="0">
                <a:solidFill>
                  <a:srgbClr val="7030A0"/>
                </a:solidFill>
              </a:rPr>
              <a:t>generation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Student financial difficulties—from initial affordability, to those who must work or can’t afford to go </a:t>
            </a:r>
            <a:r>
              <a:rPr lang="en-US" sz="2800" dirty="0">
                <a:solidFill>
                  <a:srgbClr val="7030A0"/>
                </a:solidFill>
              </a:rPr>
              <a:t>full-time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Marshaling campus resources, personnel, and attitudes </a:t>
            </a: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Others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dirty="0" smtClean="0"/>
              <a:t>College Completion and Board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474" y="1876461"/>
            <a:ext cx="8250463" cy="27509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</a:rPr>
              <a:t>Boards have important responsibilities to: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help establish specific institutional completion goals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ensure that college-completion goals are broadly discussed and understood, sufficiently supported, and regularly evaluated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focus on strategic questions and push for effective institutional strategies</a:t>
            </a:r>
          </a:p>
        </p:txBody>
      </p:sp>
    </p:spTree>
    <p:extLst>
      <p:ext uri="{BB962C8B-B14F-4D97-AF65-F5344CB8AC3E}">
        <p14:creationId xmlns:p14="http://schemas.microsoft.com/office/powerpoint/2010/main" val="3363927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sz="4400" dirty="0"/>
              <a:t>Guidelines for Board Action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852" y="1951831"/>
            <a:ext cx="7079672" cy="27509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</a:rPr>
              <a:t>1. 	Boards </a:t>
            </a:r>
            <a:r>
              <a:rPr lang="en-US" sz="2800" dirty="0">
                <a:solidFill>
                  <a:srgbClr val="7030A0"/>
                </a:solidFill>
              </a:rPr>
              <a:t>should declare college completion among </a:t>
            </a:r>
            <a:r>
              <a:rPr lang="en-US" sz="2800" dirty="0">
                <a:solidFill>
                  <a:srgbClr val="7030A0"/>
                </a:solidFill>
              </a:rPr>
              <a:t>their </a:t>
            </a:r>
            <a:r>
              <a:rPr lang="en-US" sz="2800" dirty="0">
                <a:solidFill>
                  <a:srgbClr val="7030A0"/>
                </a:solidFill>
              </a:rPr>
              <a:t>priorities, regularly reviewing metrics about </a:t>
            </a:r>
            <a:r>
              <a:rPr lang="en-US" sz="2800" dirty="0">
                <a:solidFill>
                  <a:srgbClr val="7030A0"/>
                </a:solidFill>
              </a:rPr>
              <a:t>student </a:t>
            </a:r>
            <a:r>
              <a:rPr lang="en-US" sz="2800" dirty="0">
                <a:solidFill>
                  <a:srgbClr val="7030A0"/>
                </a:solidFill>
              </a:rPr>
              <a:t>enrollment, retention, and completion, and </a:t>
            </a:r>
            <a:r>
              <a:rPr lang="en-US" sz="2800" dirty="0">
                <a:solidFill>
                  <a:srgbClr val="7030A0"/>
                </a:solidFill>
              </a:rPr>
              <a:t>using </a:t>
            </a:r>
            <a:r>
              <a:rPr lang="en-US" sz="2800" dirty="0">
                <a:solidFill>
                  <a:srgbClr val="7030A0"/>
                </a:solidFill>
              </a:rPr>
              <a:t>these data for related decision making.</a:t>
            </a:r>
          </a:p>
        </p:txBody>
      </p:sp>
    </p:spTree>
    <p:extLst>
      <p:ext uri="{BB962C8B-B14F-4D97-AF65-F5344CB8AC3E}">
        <p14:creationId xmlns:p14="http://schemas.microsoft.com/office/powerpoint/2010/main" val="2214812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dirty="0"/>
              <a:t>Metrics for</a:t>
            </a:r>
            <a:r>
              <a:rPr lang="en-US" dirty="0" smtClean="0"/>
              <a:t> Monitoring </a:t>
            </a:r>
            <a:r>
              <a:rPr lang="en-US" dirty="0"/>
              <a:t>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College </a:t>
            </a:r>
            <a:r>
              <a:rPr lang="en-US" dirty="0"/>
              <a:t>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523" y="1922462"/>
            <a:ext cx="7944331" cy="275095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Total number of degrees and certificates awarded</a:t>
            </a:r>
            <a:r>
              <a:rPr lang="en-US" sz="2800" dirty="0">
                <a:solidFill>
                  <a:srgbClr val="7030A0"/>
                </a:solidFill>
              </a:rPr>
              <a:t>, annually and over time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Graduation rates per academic program</a:t>
            </a:r>
            <a:r>
              <a:rPr lang="en-US" sz="2800" dirty="0">
                <a:solidFill>
                  <a:srgbClr val="7030A0"/>
                </a:solidFill>
              </a:rPr>
              <a:t>, annually and over time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Enrollment, retention, and graduation data </a:t>
            </a:r>
            <a:r>
              <a:rPr lang="en-US" sz="2800" dirty="0">
                <a:solidFill>
                  <a:srgbClr val="7030A0"/>
                </a:solidFill>
              </a:rPr>
              <a:t>by part- and full-time students, transfer students, race/ethnicity, student aid recipients, and student groups such as athletes and commuters</a:t>
            </a:r>
          </a:p>
        </p:txBody>
      </p:sp>
    </p:spTree>
    <p:extLst>
      <p:ext uri="{BB962C8B-B14F-4D97-AF65-F5344CB8AC3E}">
        <p14:creationId xmlns:p14="http://schemas.microsoft.com/office/powerpoint/2010/main" val="29881625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dirty="0" smtClean="0"/>
              <a:t>Guidelines for Board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852" y="1951831"/>
            <a:ext cx="7079672" cy="27509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</a:rPr>
              <a:t>2.  Boards </a:t>
            </a:r>
            <a:r>
              <a:rPr lang="en-US" sz="2800" dirty="0">
                <a:solidFill>
                  <a:srgbClr val="7030A0"/>
                </a:solidFill>
              </a:rPr>
              <a:t>should hold the president and senior administrators accountable for progress toward mutually agreed-upon goals for college completion. And acknowledge the role of faculty and staff in advancing the completion agenda.</a:t>
            </a:r>
          </a:p>
        </p:txBody>
      </p:sp>
    </p:spTree>
    <p:extLst>
      <p:ext uri="{BB962C8B-B14F-4D97-AF65-F5344CB8AC3E}">
        <p14:creationId xmlns:p14="http://schemas.microsoft.com/office/powerpoint/2010/main" val="419417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dirty="0" smtClean="0"/>
              <a:t>The Challenging Environment of </a:t>
            </a:r>
            <a:br>
              <a:rPr lang="en-US" dirty="0" smtClean="0"/>
            </a:br>
            <a:r>
              <a:rPr lang="en-US" dirty="0" smtClean="0"/>
              <a:t>Higher Education…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255" y="1702445"/>
            <a:ext cx="4690347" cy="423728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Public Disenchantment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Fiscal challenges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Efficiency:  more with less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Tuition </a:t>
            </a:r>
            <a:r>
              <a:rPr lang="en-US" sz="2400" dirty="0">
                <a:solidFill>
                  <a:srgbClr val="7030A0"/>
                </a:solidFill>
              </a:rPr>
              <a:t>and fees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Student </a:t>
            </a:r>
            <a:r>
              <a:rPr lang="en-US" sz="2400" dirty="0">
                <a:solidFill>
                  <a:srgbClr val="7030A0"/>
                </a:solidFill>
              </a:rPr>
              <a:t>Debt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Degree </a:t>
            </a:r>
            <a:r>
              <a:rPr lang="en-US" sz="2400" dirty="0">
                <a:solidFill>
                  <a:srgbClr val="7030A0"/>
                </a:solidFill>
              </a:rPr>
              <a:t>Value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Educational quality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Student </a:t>
            </a:r>
            <a:r>
              <a:rPr lang="en-US" sz="2400" dirty="0">
                <a:solidFill>
                  <a:srgbClr val="7030A0"/>
                </a:solidFill>
              </a:rPr>
              <a:t>completion rates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6526" y="1702446"/>
            <a:ext cx="4134411" cy="4605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200" indent="-457200" algn="l" defTabSz="457200" rtl="0" eaLnBrk="1" latinLnBrk="0" hangingPunct="1">
              <a:spcBef>
                <a:spcPts val="300"/>
              </a:spcBef>
              <a:buFont typeface="+mj-lt"/>
              <a:buAutoNum type="arabicPeriod"/>
              <a:defRPr sz="2500" b="0" i="0" kern="1200">
                <a:solidFill>
                  <a:srgbClr val="717073"/>
                </a:solidFill>
                <a:latin typeface="Calibri"/>
                <a:ea typeface="+mn-ea"/>
                <a:cs typeface="Calibri"/>
              </a:defRPr>
            </a:lvl1pPr>
            <a:lvl2pPr marL="457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b="0" i="0" kern="1200">
                <a:solidFill>
                  <a:srgbClr val="717073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Graduate </a:t>
            </a:r>
            <a:r>
              <a:rPr lang="en-US" sz="2400" dirty="0">
                <a:solidFill>
                  <a:srgbClr val="7030A0"/>
                </a:solidFill>
              </a:rPr>
              <a:t>employment rates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Safety issues – sexual         misconduct, alcohol</a:t>
            </a:r>
            <a:r>
              <a:rPr lang="en-US" sz="2400" dirty="0">
                <a:solidFill>
                  <a:srgbClr val="7030A0"/>
                </a:solidFill>
              </a:rPr>
              <a:t> abuse</a:t>
            </a:r>
            <a:r>
              <a:rPr lang="en-US" sz="2400" dirty="0">
                <a:solidFill>
                  <a:srgbClr val="7030A0"/>
                </a:solidFill>
              </a:rPr>
              <a:t>, campus violence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Compliance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Changing </a:t>
            </a:r>
            <a:r>
              <a:rPr lang="en-US" sz="2400" dirty="0">
                <a:solidFill>
                  <a:srgbClr val="7030A0"/>
                </a:solidFill>
              </a:rPr>
              <a:t>demographics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The Attainment Gap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Alignment with work force needs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Disruptive technologies and competition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dirty="0" smtClean="0"/>
              <a:t>Guidelines: Aligning </a:t>
            </a:r>
            <a:r>
              <a:rPr lang="en-US" dirty="0"/>
              <a:t>Actions with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852" y="1951831"/>
            <a:ext cx="7431712" cy="27509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</a:rPr>
              <a:t>3.  Boards </a:t>
            </a:r>
            <a:r>
              <a:rPr lang="en-US" sz="2800" dirty="0">
                <a:solidFill>
                  <a:srgbClr val="7030A0"/>
                </a:solidFill>
              </a:rPr>
              <a:t>should ensure that institutional resources are aligned with completion, particularly affordability, retention, and educational quality.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95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dirty="0" smtClean="0"/>
              <a:t>Guidelines for Board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852" y="1951831"/>
            <a:ext cx="7431712" cy="27509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</a:rPr>
              <a:t>4.  Boards </a:t>
            </a:r>
            <a:r>
              <a:rPr lang="en-US" sz="2800" dirty="0">
                <a:solidFill>
                  <a:srgbClr val="7030A0"/>
                </a:solidFill>
              </a:rPr>
              <a:t>should ensure that institutional policies reflect a commitment to collaborations with community partners such as K–12 leaders, high school counselors, and other colleges from or to which students transfer.</a:t>
            </a:r>
          </a:p>
        </p:txBody>
      </p:sp>
    </p:spTree>
    <p:extLst>
      <p:ext uri="{BB962C8B-B14F-4D97-AF65-F5344CB8AC3E}">
        <p14:creationId xmlns:p14="http://schemas.microsoft.com/office/powerpoint/2010/main" val="3414426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and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7" y="1682497"/>
            <a:ext cx="7992801" cy="4328836"/>
          </a:xfrm>
        </p:spPr>
        <p:txBody>
          <a:bodyPr/>
          <a:lstStyle/>
          <a:p>
            <a:pPr>
              <a:buNone/>
            </a:pPr>
            <a:r>
              <a:rPr lang="en-US" sz="4000" dirty="0">
                <a:solidFill>
                  <a:srgbClr val="4F2683"/>
                </a:solidFill>
              </a:rPr>
              <a:t>Board Questions:</a:t>
            </a:r>
          </a:p>
          <a:p>
            <a:pPr marL="514350" indent="-514350">
              <a:spcAft>
                <a:spcPts val="1200"/>
              </a:spcAft>
            </a:pPr>
            <a:r>
              <a:rPr lang="en-US" dirty="0" smtClean="0">
                <a:solidFill>
                  <a:srgbClr val="4F2683"/>
                </a:solidFill>
              </a:rPr>
              <a:t>How does your institution define and measure student success and completion?</a:t>
            </a:r>
          </a:p>
          <a:p>
            <a:pPr marL="514350" indent="-514350">
              <a:spcAft>
                <a:spcPts val="1200"/>
              </a:spcAft>
            </a:pPr>
            <a:r>
              <a:rPr lang="en-US" dirty="0" smtClean="0">
                <a:solidFill>
                  <a:srgbClr val="4F2683"/>
                </a:solidFill>
              </a:rPr>
              <a:t>Does your board regularly discuss the effectiveness of institutional strategies and processes to help students succeed?</a:t>
            </a:r>
          </a:p>
          <a:p>
            <a:pPr marL="514350" indent="-514350">
              <a:spcAft>
                <a:spcPts val="1200"/>
              </a:spcAft>
            </a:pPr>
            <a:r>
              <a:rPr lang="en-US" dirty="0" smtClean="0">
                <a:solidFill>
                  <a:srgbClr val="4F2683"/>
                </a:solidFill>
              </a:rPr>
              <a:t>From marketing to serving current students, how well is your institution adapting to address changing trends in student demographics.</a:t>
            </a:r>
          </a:p>
          <a:p>
            <a:endParaRPr lang="en-US" sz="4000" dirty="0">
              <a:solidFill>
                <a:srgbClr val="604A7B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The Academic Workplace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6" y="1682497"/>
            <a:ext cx="8393625" cy="4298198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3200" dirty="0">
                <a:solidFill>
                  <a:srgbClr val="4F2683"/>
                </a:solidFill>
              </a:rPr>
              <a:t>The professoriate  has changed significantly</a:t>
            </a:r>
          </a:p>
          <a:p>
            <a:pPr lvl="1">
              <a:spcAft>
                <a:spcPts val="1200"/>
              </a:spcAft>
              <a:buFont typeface="Wingdings" charset="2"/>
              <a:buChar char="ü"/>
            </a:pPr>
            <a:r>
              <a:rPr lang="en-US" sz="2700" dirty="0">
                <a:solidFill>
                  <a:srgbClr val="4F2683"/>
                </a:solidFill>
              </a:rPr>
              <a:t> </a:t>
            </a:r>
            <a:r>
              <a:rPr lang="en-US" sz="2400" dirty="0">
                <a:solidFill>
                  <a:srgbClr val="4F2683"/>
                </a:solidFill>
              </a:rPr>
              <a:t>76% of faculty, overall, are adjunct;  </a:t>
            </a:r>
            <a:r>
              <a:rPr lang="en-US" sz="2400" dirty="0" err="1">
                <a:solidFill>
                  <a:srgbClr val="4F2683"/>
                </a:solidFill>
              </a:rPr>
              <a:t>vs</a:t>
            </a:r>
            <a:r>
              <a:rPr lang="en-US" sz="2400" dirty="0">
                <a:solidFill>
                  <a:srgbClr val="4F2683"/>
                </a:solidFill>
              </a:rPr>
              <a:t> 22% in 1969</a:t>
            </a:r>
          </a:p>
          <a:p>
            <a:pPr lvl="1">
              <a:spcAft>
                <a:spcPts val="1800"/>
              </a:spcAft>
              <a:buFont typeface="Wingdings" charset="2"/>
              <a:buChar char="ü"/>
            </a:pPr>
            <a:r>
              <a:rPr lang="en-US" sz="2400" dirty="0">
                <a:solidFill>
                  <a:srgbClr val="4F2683"/>
                </a:solidFill>
              </a:rPr>
              <a:t>Many adjuncts commute between several institutions</a:t>
            </a:r>
          </a:p>
          <a:p>
            <a:pPr lvl="1">
              <a:spcAft>
                <a:spcPts val="1800"/>
              </a:spcAft>
              <a:buNone/>
            </a:pPr>
            <a:r>
              <a:rPr lang="en-US" sz="2700" dirty="0">
                <a:solidFill>
                  <a:srgbClr val="4F2683"/>
                </a:solidFill>
              </a:rPr>
              <a:t>2</a:t>
            </a:r>
            <a:r>
              <a:rPr lang="en-US" sz="2800" dirty="0">
                <a:solidFill>
                  <a:srgbClr val="4F2683"/>
                </a:solidFill>
              </a:rPr>
              <a:t>. Consequences of this faculty profile shift  	</a:t>
            </a:r>
          </a:p>
          <a:p>
            <a:pPr lvl="2">
              <a:spcAft>
                <a:spcPts val="1800"/>
              </a:spcAft>
              <a:buFont typeface="Wingdings" charset="2"/>
              <a:buChar char="ü"/>
            </a:pPr>
            <a:r>
              <a:rPr lang="en-US" sz="2200" dirty="0">
                <a:solidFill>
                  <a:srgbClr val="4F2683"/>
                </a:solidFill>
              </a:rPr>
              <a:t>Adjuncts don’t usually engage much in the life of the institution; e.g. advising students, governance, research</a:t>
            </a:r>
          </a:p>
          <a:p>
            <a:pPr lvl="2">
              <a:spcAft>
                <a:spcPts val="1800"/>
              </a:spcAft>
              <a:buFont typeface="Wingdings" charset="2"/>
              <a:buChar char="ü"/>
            </a:pPr>
            <a:r>
              <a:rPr lang="en-US" sz="2200" dirty="0">
                <a:solidFill>
                  <a:srgbClr val="4F2683"/>
                </a:solidFill>
              </a:rPr>
              <a:t>This can easily alter the academic culture and diminish the overall quality of academic life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063" y="334629"/>
            <a:ext cx="7551714" cy="1083009"/>
          </a:xfrm>
        </p:spPr>
        <p:txBody>
          <a:bodyPr anchor="ctr"/>
          <a:lstStyle/>
          <a:p>
            <a:pPr algn="ctr"/>
            <a:r>
              <a:rPr lang="en-US" sz="4400" dirty="0"/>
              <a:t>The Academic Workplace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6" y="1417638"/>
            <a:ext cx="8262784" cy="45897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rgbClr val="4F2683"/>
                </a:solidFill>
              </a:rPr>
              <a:t>Institutions are asking faculty to do more with less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rgbClr val="4F2683"/>
                </a:solidFill>
              </a:rPr>
              <a:t>In many cases cutting budgets, programs and faculty positions - fewer faculty carrying the load.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4F2683"/>
                </a:solidFill>
              </a:rPr>
              <a:t>Faculty are being asked to more to contribute to student success.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4F2683"/>
                </a:solidFill>
              </a:rPr>
              <a:t>Faculty research becoming more challenged. 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dirty="0" smtClean="0">
                <a:solidFill>
                  <a:srgbClr val="4F2683"/>
                </a:solidFill>
              </a:rPr>
              <a:t>Pressure to do more applied research;  diminished time pressures, and research funding is flat.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>
                <a:solidFill>
                  <a:srgbClr val="4F2683"/>
                </a:solidFill>
              </a:rPr>
              <a:t>5. Technology has positive and disruptive impacts. </a:t>
            </a:r>
          </a:p>
          <a:p>
            <a:pPr lvl="1">
              <a:spcAft>
                <a:spcPts val="1200"/>
              </a:spcAft>
              <a:buFont typeface="Wingdings" charset="2"/>
              <a:buChar char="ü"/>
            </a:pPr>
            <a:endParaRPr lang="en-US" dirty="0" smtClean="0">
              <a:solidFill>
                <a:srgbClr val="4F2683"/>
              </a:solidFill>
            </a:endParaRPr>
          </a:p>
          <a:p>
            <a:pPr lvl="1">
              <a:spcAft>
                <a:spcPts val="1200"/>
              </a:spcAft>
              <a:buFont typeface="Wingdings" charset="2"/>
              <a:buChar char="ü"/>
            </a:pPr>
            <a:endParaRPr lang="en-US" dirty="0">
              <a:solidFill>
                <a:srgbClr val="4F2683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The Academic Workplace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  <a:buNone/>
            </a:pPr>
            <a:r>
              <a:rPr lang="en-US" sz="3600" dirty="0">
                <a:solidFill>
                  <a:srgbClr val="4F2683"/>
                </a:solidFill>
              </a:rPr>
              <a:t>Board Questions</a:t>
            </a:r>
          </a:p>
          <a:p>
            <a:pPr>
              <a:spcAft>
                <a:spcPts val="2400"/>
              </a:spcAft>
              <a:buNone/>
            </a:pPr>
            <a:r>
              <a:rPr lang="en-US" sz="2400" dirty="0">
                <a:solidFill>
                  <a:srgbClr val="4F2683"/>
                </a:solidFill>
              </a:rPr>
              <a:t>1.  </a:t>
            </a:r>
            <a:r>
              <a:rPr lang="en-US" sz="2800" dirty="0">
                <a:solidFill>
                  <a:srgbClr val="4F2683"/>
                </a:solidFill>
              </a:rPr>
              <a:t>If your institution has a high number of adjunct faculty, how are they brought into the work, governance and culture of the institution?</a:t>
            </a:r>
          </a:p>
          <a:p>
            <a:pPr>
              <a:spcAft>
                <a:spcPts val="2400"/>
              </a:spcAft>
              <a:buNone/>
            </a:pPr>
            <a:r>
              <a:rPr lang="en-US" sz="2800" dirty="0">
                <a:solidFill>
                  <a:srgbClr val="4F2683"/>
                </a:solidFill>
              </a:rPr>
              <a:t>2. Does the board and the administration at your institution has effective processes for communicating and consulting with the faculty</a:t>
            </a:r>
          </a:p>
          <a:p>
            <a:pPr lvl="1"/>
            <a:endParaRPr 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334629"/>
            <a:ext cx="8189777" cy="871872"/>
          </a:xfrm>
        </p:spPr>
        <p:txBody>
          <a:bodyPr/>
          <a:lstStyle/>
          <a:p>
            <a:pPr algn="ctr"/>
            <a:r>
              <a:rPr lang="en-US" sz="5000" dirty="0"/>
              <a:t>Diversity and Inclusivity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6" y="1417637"/>
            <a:ext cx="8216774" cy="4694238"/>
          </a:xfrm>
        </p:spPr>
        <p:txBody>
          <a:bodyPr/>
          <a:lstStyle/>
          <a:p>
            <a:pPr>
              <a:buNone/>
            </a:pPr>
            <a:r>
              <a:rPr lang="en-US" sz="3600" dirty="0">
                <a:solidFill>
                  <a:srgbClr val="4F2683"/>
                </a:solidFill>
              </a:rPr>
              <a:t>Three Imperatives</a:t>
            </a:r>
          </a:p>
          <a:p>
            <a:pPr marL="685800" lvl="1" indent="-457200">
              <a:spcAft>
                <a:spcPts val="1200"/>
              </a:spcAft>
              <a:buAutoNum type="arabicPeriod"/>
            </a:pPr>
            <a:r>
              <a:rPr lang="en-US" sz="2400" u="sng" dirty="0">
                <a:solidFill>
                  <a:srgbClr val="4F2683"/>
                </a:solidFill>
              </a:rPr>
              <a:t>Social/moral imperative</a:t>
            </a:r>
            <a:r>
              <a:rPr lang="en-US" sz="2400" dirty="0">
                <a:solidFill>
                  <a:srgbClr val="4F2683"/>
                </a:solidFill>
              </a:rPr>
              <a:t>: the need to provide access to higher education to those who historically haven’t had it.</a:t>
            </a:r>
          </a:p>
          <a:p>
            <a:pPr marL="685800" lvl="1" indent="-457200">
              <a:spcAft>
                <a:spcPts val="1200"/>
              </a:spcAft>
              <a:buAutoNum type="arabicPeriod"/>
            </a:pPr>
            <a:r>
              <a:rPr lang="en-US" sz="2400" u="sng" dirty="0">
                <a:solidFill>
                  <a:srgbClr val="4F2683"/>
                </a:solidFill>
              </a:rPr>
              <a:t>Economic imperative</a:t>
            </a:r>
            <a:r>
              <a:rPr lang="en-US" sz="2400" dirty="0">
                <a:solidFill>
                  <a:srgbClr val="4F2683"/>
                </a:solidFill>
              </a:rPr>
              <a:t>: To remain nationally  competitive in the globalized economy, must develop our most important strategic resource - our diverse human capital.</a:t>
            </a:r>
          </a:p>
          <a:p>
            <a:pPr marL="685800" lvl="1" indent="-457200">
              <a:spcAft>
                <a:spcPts val="1800"/>
              </a:spcAft>
              <a:buFont typeface="Arial"/>
              <a:buAutoNum type="arabicPeriod"/>
            </a:pPr>
            <a:r>
              <a:rPr lang="en-US" sz="2400" u="sng" dirty="0">
                <a:solidFill>
                  <a:srgbClr val="4F2683"/>
                </a:solidFill>
              </a:rPr>
              <a:t>Educational imperative</a:t>
            </a:r>
            <a:r>
              <a:rPr lang="en-US" sz="2400" dirty="0">
                <a:solidFill>
                  <a:srgbClr val="4F2683"/>
                </a:solidFill>
              </a:rPr>
              <a:t>:  Help students learn to understand and value different perspectives, to overcome stereotypes through face-to-face interaction. Colleges and universities are vital to society in providing spaces where pluralistic points if view are nurtured and valued</a:t>
            </a:r>
          </a:p>
          <a:p>
            <a:pPr marL="685800" lvl="1" indent="-457200">
              <a:spcAft>
                <a:spcPts val="1800"/>
              </a:spcAft>
              <a:buAutoNum type="arabicPeriod"/>
            </a:pPr>
            <a:endParaRPr lang="en-US" sz="2400" dirty="0"/>
          </a:p>
          <a:p>
            <a:pPr marL="685800" lvl="1" indent="-457200">
              <a:spcAft>
                <a:spcPts val="1800"/>
              </a:spcAft>
              <a:buAutoNum type="arabicPeriod"/>
            </a:pPr>
            <a:endParaRPr lang="en-US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063" y="334629"/>
            <a:ext cx="7551714" cy="855997"/>
          </a:xfrm>
        </p:spPr>
        <p:txBody>
          <a:bodyPr/>
          <a:lstStyle/>
          <a:p>
            <a:pPr algn="ctr"/>
            <a:r>
              <a:rPr lang="en-US" sz="4800" dirty="0"/>
              <a:t>Diversity and Inclusivity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7" y="1651000"/>
            <a:ext cx="7992801" cy="4397375"/>
          </a:xfrm>
        </p:spPr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en-US" sz="3200" dirty="0">
                <a:solidFill>
                  <a:srgbClr val="4F2683"/>
                </a:solidFill>
              </a:rPr>
              <a:t>The Challenge to institutional leadership</a:t>
            </a:r>
          </a:p>
          <a:p>
            <a:pPr lvl="1">
              <a:spcAft>
                <a:spcPts val="3600"/>
              </a:spcAft>
              <a:buFont typeface="Wingdings" charset="2"/>
              <a:buChar char="ü"/>
            </a:pPr>
            <a:r>
              <a:rPr lang="en-US" sz="2500" dirty="0">
                <a:solidFill>
                  <a:srgbClr val="4F2683"/>
                </a:solidFill>
              </a:rPr>
              <a:t>To create and maintain a campus environment where different points of view can be expressed with equanimity</a:t>
            </a:r>
          </a:p>
          <a:p>
            <a:pPr lvl="1">
              <a:spcAft>
                <a:spcPts val="3600"/>
              </a:spcAft>
              <a:buFont typeface="Wingdings" charset="2"/>
              <a:buChar char="ü"/>
            </a:pPr>
            <a:r>
              <a:rPr lang="en-US" sz="2500" dirty="0">
                <a:solidFill>
                  <a:srgbClr val="4F2683"/>
                </a:solidFill>
              </a:rPr>
              <a:t>To support and sustain a culture that is welcoming to a wide range of people and diverse points of view..</a:t>
            </a:r>
          </a:p>
          <a:p>
            <a:pPr lvl="1">
              <a:spcAft>
                <a:spcPts val="3600"/>
              </a:spcAft>
              <a:buFont typeface="Wingdings" charset="2"/>
              <a:buChar char="ü"/>
            </a:pPr>
            <a:r>
              <a:rPr lang="en-US" sz="2500" dirty="0">
                <a:solidFill>
                  <a:srgbClr val="4F2683"/>
                </a:solidFill>
              </a:rPr>
              <a:t>It starts with recruiting a diverse student body – which reflects the world graduates will live and work in.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Diversity and Inclusivity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6" y="1682497"/>
            <a:ext cx="8185024" cy="4362703"/>
          </a:xfrm>
        </p:spPr>
        <p:txBody>
          <a:bodyPr/>
          <a:lstStyle/>
          <a:p>
            <a:pPr>
              <a:spcAft>
                <a:spcPts val="1800"/>
              </a:spcAft>
              <a:buNone/>
            </a:pPr>
            <a:r>
              <a:rPr lang="en-US" sz="4000" dirty="0">
                <a:solidFill>
                  <a:srgbClr val="4F2683"/>
                </a:solidFill>
              </a:rPr>
              <a:t>Board Questions:</a:t>
            </a:r>
          </a:p>
          <a:p>
            <a:pPr>
              <a:spcAft>
                <a:spcPts val="1800"/>
              </a:spcAft>
              <a:buNone/>
            </a:pPr>
            <a:r>
              <a:rPr lang="en-US" sz="2800" dirty="0">
                <a:solidFill>
                  <a:srgbClr val="4F2683"/>
                </a:solidFill>
              </a:rPr>
              <a:t>1. Does your campus support and nurture a diverse and inclusive environment that welcomes many different types of people and points of view.</a:t>
            </a:r>
          </a:p>
          <a:p>
            <a:pPr>
              <a:spcAft>
                <a:spcPts val="1800"/>
              </a:spcAft>
              <a:buNone/>
            </a:pPr>
            <a:r>
              <a:rPr lang="en-US" sz="2800" dirty="0">
                <a:solidFill>
                  <a:srgbClr val="4F2683"/>
                </a:solidFill>
              </a:rPr>
              <a:t>2. How diverse is your faculty? Are there efforts to recruit a diverse faculty – reflective of your students</a:t>
            </a:r>
          </a:p>
          <a:p>
            <a:pPr>
              <a:spcAft>
                <a:spcPts val="1800"/>
              </a:spcAft>
              <a:buNone/>
            </a:pPr>
            <a:r>
              <a:rPr lang="en-US" sz="2800" dirty="0">
                <a:solidFill>
                  <a:srgbClr val="4F2683"/>
                </a:solidFill>
              </a:rPr>
              <a:t>3. How diverse is your board itself?</a:t>
            </a:r>
            <a:endParaRPr lang="en-US" sz="2800" dirty="0">
              <a:solidFill>
                <a:srgbClr val="4F2683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0" y="334629"/>
            <a:ext cx="8490496" cy="1083009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>Questions</a:t>
            </a:r>
            <a:r>
              <a:rPr lang="en-US" altLang="en-US" smtClean="0">
                <a:latin typeface="Helvetica Neue Bold Condensed" pitchFamily="4" charset="0"/>
                <a:ea typeface="ＭＳ Ｐゴシック" panose="020B0600070205080204" pitchFamily="34" charset="-128"/>
              </a:rPr>
              <a:t>, </a:t>
            </a:r>
            <a:r>
              <a:rPr lang="en-US" altLang="en-US" dirty="0">
                <a:latin typeface="Helvetica Neue Bold Condensed" pitchFamily="4" charset="0"/>
                <a:ea typeface="ＭＳ Ｐゴシック" panose="020B0600070205080204" pitchFamily="34" charset="-128"/>
              </a:rPr>
              <a:t>R</a:t>
            </a:r>
            <a:r>
              <a:rPr lang="en-US" altLang="en-US" smtClean="0">
                <a:latin typeface="Helvetica Neue Bold Condensed" pitchFamily="4" charset="0"/>
                <a:ea typeface="ＭＳ Ｐゴシック" panose="020B0600070205080204" pitchFamily="34" charset="-128"/>
              </a:rPr>
              <a:t>eflections</a:t>
            </a:r>
            <a:r>
              <a:rPr lang="en-US" altLang="en-US">
                <a:latin typeface="Helvetica Neue Bold Condensed" pitchFamily="4" charset="0"/>
                <a:ea typeface="ＭＳ Ｐゴシック" panose="020B0600070205080204" pitchFamily="34" charset="-128"/>
              </a:rPr>
              <a:t>,</a:t>
            </a:r>
            <a:r>
              <a:rPr lang="en-US" altLang="en-US" smtClean="0">
                <a:latin typeface="Helvetica Neue Bold Condensed" pitchFamily="4" charset="0"/>
                <a:ea typeface="ＭＳ Ｐゴシック" panose="020B0600070205080204" pitchFamily="34" charset="-128"/>
              </a:rPr>
              <a:t> Discussion</a:t>
            </a:r>
            <a:r>
              <a:rPr lang="en-US" altLang="en-US" dirty="0" smtClean="0">
                <a:latin typeface="Helvetica Neue Bold Condensed" pitchFamily="4" charset="0"/>
                <a:ea typeface="ＭＳ Ｐゴシック" panose="020B0600070205080204" pitchFamily="34" charset="-128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09" y="1790813"/>
            <a:ext cx="8112440" cy="43210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dirty="0">
                <a:solidFill>
                  <a:srgbClr val="7030A0"/>
                </a:solidFill>
              </a:rPr>
              <a:t>Given the challenges facing higher education,</a:t>
            </a:r>
            <a:r>
              <a:rPr lang="en-US" sz="3000" dirty="0">
                <a:solidFill>
                  <a:srgbClr val="7030A0"/>
                </a:solidFill>
              </a:rPr>
              <a:t> and the top strategic issues identified for boards in 2016-2017,  How does your board measure up?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dirty="0">
                <a:solidFill>
                  <a:srgbClr val="7030A0"/>
                </a:solidFill>
              </a:rPr>
              <a:t>   Questions, Comments, Discussion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Where are we strong?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Where are we challenged?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Where could we improve?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  			  	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06" y="334629"/>
            <a:ext cx="8482988" cy="1083009"/>
          </a:xfrm>
        </p:spPr>
        <p:txBody>
          <a:bodyPr/>
          <a:lstStyle/>
          <a:p>
            <a:pPr algn="ctr"/>
            <a:r>
              <a:rPr lang="en-US" dirty="0" smtClean="0"/>
              <a:t>Pressures and Strains of the </a:t>
            </a:r>
            <a:br>
              <a:rPr lang="en-US" dirty="0" smtClean="0"/>
            </a:br>
            <a:r>
              <a:rPr lang="en-US" dirty="0" smtClean="0"/>
              <a:t>Current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500" dirty="0">
                <a:solidFill>
                  <a:srgbClr val="7030A0"/>
                </a:solidFill>
              </a:rPr>
              <a:t>Strained relationships: presidents and boards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500" dirty="0">
                <a:solidFill>
                  <a:srgbClr val="7030A0"/>
                </a:solidFill>
              </a:rPr>
              <a:t>Polarized Boards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500" dirty="0">
                <a:solidFill>
                  <a:srgbClr val="7030A0"/>
                </a:solidFill>
              </a:rPr>
              <a:t>Rapid presidential turnover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500" dirty="0">
                <a:solidFill>
                  <a:srgbClr val="7030A0"/>
                </a:solidFill>
              </a:rPr>
              <a:t>Faculty votes of no confidence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500" dirty="0">
                <a:solidFill>
                  <a:srgbClr val="7030A0"/>
                </a:solidFill>
              </a:rPr>
              <a:t>Fragility of shared governance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500" dirty="0">
                <a:solidFill>
                  <a:srgbClr val="7030A0"/>
                </a:solidFill>
              </a:rPr>
              <a:t>Heightened scrutiny from accreditors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500" dirty="0">
                <a:solidFill>
                  <a:srgbClr val="7030A0"/>
                </a:solidFill>
              </a:rPr>
              <a:t>Dysfunctional governance contributing to an erosion of the public trust</a:t>
            </a:r>
            <a:endParaRPr lang="en-US" sz="25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801551" y="3152324"/>
            <a:ext cx="8489751" cy="323793"/>
          </a:xfrm>
        </p:spPr>
        <p:txBody>
          <a:bodyPr/>
          <a:lstStyle/>
          <a:p>
            <a:pPr algn="ctr"/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Productivity Funding Model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801551" y="3550396"/>
            <a:ext cx="8489751" cy="385921"/>
          </a:xfrm>
        </p:spPr>
        <p:txBody>
          <a:bodyPr/>
          <a:lstStyle/>
          <a:p>
            <a:pPr algn="ctr"/>
            <a:r>
              <a:rPr lang="en-US" sz="3300" dirty="0">
                <a:latin typeface="Calibri" charset="0"/>
                <a:ea typeface="Calibri" charset="0"/>
                <a:cs typeface="Calibri" charset="0"/>
              </a:rPr>
              <a:t>OVERVIEW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801551" y="4981209"/>
            <a:ext cx="8489751" cy="692678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Annual Trustees Conference</a:t>
            </a:r>
          </a:p>
          <a:p>
            <a:pPr lvl="0" algn="ctr">
              <a:lnSpc>
                <a:spcPct val="100000"/>
              </a:lnSpc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December 9, 2016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37" y="1622655"/>
            <a:ext cx="1768179" cy="13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700" dirty="0">
                <a:latin typeface="Calibri" charset="0"/>
                <a:ea typeface="Calibri" charset="0"/>
                <a:cs typeface="Calibri" charset="0"/>
              </a:rPr>
              <a:t>TOTAL FUNDING RECOMMENDATIONS</a:t>
            </a:r>
            <a:endParaRPr lang="en-US" sz="2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009451" y="4981063"/>
            <a:ext cx="8036606" cy="1674101"/>
          </a:xfrm>
        </p:spPr>
        <p:txBody>
          <a:bodyPr/>
          <a:lstStyle/>
          <a:p>
            <a:r>
              <a:rPr lang="en-US" sz="1500" b="1" dirty="0">
                <a:latin typeface="+mj-lt"/>
              </a:rPr>
              <a:t>Change in Productivity is limited to a 2% increase or decrease annually. </a:t>
            </a:r>
            <a:endParaRPr lang="en-US" sz="15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68468" y="2315375"/>
            <a:ext cx="2085091" cy="2084817"/>
          </a:xfrm>
          <a:prstGeom prst="roundRect">
            <a:avLst>
              <a:gd name="adj" fmla="val 50000"/>
            </a:avLst>
          </a:pr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5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20656" y="2315375"/>
            <a:ext cx="2085091" cy="2084817"/>
          </a:xfrm>
          <a:prstGeom prst="roundRect">
            <a:avLst>
              <a:gd name="adj" fmla="val 50000"/>
            </a:avLst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5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27755" y="2315375"/>
            <a:ext cx="2085091" cy="2084817"/>
          </a:xfrm>
          <a:prstGeom prst="roundRect">
            <a:avLst>
              <a:gd name="adj" fmla="val 50000"/>
            </a:avLst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5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83915" y="2315375"/>
            <a:ext cx="2085091" cy="2084817"/>
          </a:xfrm>
          <a:prstGeom prst="roundRect">
            <a:avLst>
              <a:gd name="adj" fmla="val 50000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5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2783" y="3063510"/>
            <a:ext cx="1224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58"/>
            <a:r>
              <a:rPr lang="en-US" b="1" dirty="0">
                <a:solidFill>
                  <a:srgbClr val="FFFFFF"/>
                </a:solidFill>
                <a:latin typeface="Calibri"/>
              </a:rPr>
              <a:t>PRIOR YEAR</a:t>
            </a:r>
            <a:br>
              <a:rPr lang="en-US" b="1" dirty="0">
                <a:solidFill>
                  <a:srgbClr val="FFFFFF"/>
                </a:solidFill>
                <a:latin typeface="Calibri"/>
              </a:rPr>
            </a:br>
            <a:r>
              <a:rPr lang="en-US" b="1" dirty="0">
                <a:solidFill>
                  <a:srgbClr val="FFFFFF"/>
                </a:solidFill>
                <a:latin typeface="Calibri"/>
              </a:rPr>
              <a:t>FUNDING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3173" y="3033179"/>
            <a:ext cx="156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58"/>
            <a:r>
              <a:rPr lang="en-US" b="1" dirty="0">
                <a:solidFill>
                  <a:srgbClr val="FFFFFF"/>
                </a:solidFill>
                <a:latin typeface="Calibri"/>
              </a:rPr>
              <a:t>NEW STATE FUNDING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85199" y="3063511"/>
            <a:ext cx="15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58"/>
            <a:r>
              <a:rPr lang="en-US" b="1" dirty="0">
                <a:solidFill>
                  <a:srgbClr val="FFFFFF"/>
                </a:solidFill>
                <a:latin typeface="Calibri"/>
              </a:rPr>
              <a:t>REALLOCATED FUNDING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2190" y="3089624"/>
            <a:ext cx="1899870" cy="87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58"/>
            <a:r>
              <a:rPr lang="en-US" sz="1688" b="1" dirty="0">
                <a:solidFill>
                  <a:srgbClr val="FFFFFF"/>
                </a:solidFill>
                <a:latin typeface="Calibri"/>
              </a:rPr>
              <a:t>TOTAL FUNDING RECOMMENDATION</a:t>
            </a:r>
            <a:endParaRPr lang="en-US" sz="1688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8415" y="3197686"/>
            <a:ext cx="1224483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58">
              <a:lnSpc>
                <a:spcPct val="50000"/>
              </a:lnSpc>
            </a:pPr>
            <a:r>
              <a:rPr lang="en-US" sz="7463" b="1">
                <a:solidFill>
                  <a:srgbClr val="FFFFFF"/>
                </a:solidFill>
                <a:latin typeface="Calibri"/>
              </a:rPr>
              <a:t>+ </a:t>
            </a:r>
            <a:endParaRPr lang="en-US" sz="7463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6314" y="2741863"/>
            <a:ext cx="1224483" cy="124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58"/>
            <a:r>
              <a:rPr lang="en-US" sz="7463" b="1" dirty="0">
                <a:solidFill>
                  <a:srgbClr val="FFFFFF"/>
                </a:solidFill>
                <a:latin typeface="Calibri"/>
              </a:rPr>
              <a:t>+</a:t>
            </a:r>
            <a:endParaRPr lang="en-US" sz="7463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21693" y="2736021"/>
            <a:ext cx="1224483" cy="124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58"/>
            <a:r>
              <a:rPr lang="en-US" sz="7463" b="1" dirty="0">
                <a:solidFill>
                  <a:srgbClr val="FFFFFF"/>
                </a:solidFill>
                <a:latin typeface="Calibri"/>
              </a:rPr>
              <a:t>=</a:t>
            </a:r>
            <a:endParaRPr lang="en-US" sz="7463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6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00268" y="1451818"/>
            <a:ext cx="8035926" cy="880843"/>
          </a:xfrm>
        </p:spPr>
        <p:txBody>
          <a:bodyPr/>
          <a:lstStyle/>
          <a:p>
            <a:r>
              <a:rPr lang="en-US" sz="5175" dirty="0">
                <a:latin typeface="Calibri" charset="0"/>
                <a:ea typeface="Calibri" charset="0"/>
                <a:cs typeface="Calibri" charset="0"/>
              </a:rPr>
              <a:t>PROCESS</a:t>
            </a:r>
            <a:endParaRPr lang="en-US" sz="5175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1843124" y="2680762"/>
            <a:ext cx="1648907" cy="2728201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827576" y="2679997"/>
            <a:ext cx="1652022" cy="78611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4" name="Text Placeholder 4"/>
          <p:cNvSpPr txBox="1">
            <a:spLocks/>
          </p:cNvSpPr>
          <p:nvPr/>
        </p:nvSpPr>
        <p:spPr>
          <a:xfrm>
            <a:off x="1928135" y="2884105"/>
            <a:ext cx="1450907" cy="417652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EXPLORE</a:t>
            </a:r>
            <a:endParaRPr lang="en-US" sz="18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6" name="Text Placeholder 6"/>
          <p:cNvSpPr txBox="1">
            <a:spLocks/>
          </p:cNvSpPr>
          <p:nvPr/>
        </p:nvSpPr>
        <p:spPr>
          <a:xfrm>
            <a:off x="1903517" y="3610127"/>
            <a:ext cx="1507466" cy="1336227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What have other states done? </a:t>
            </a:r>
            <a:endParaRPr lang="en-US" sz="12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 algn="ctr" defTabSz="389558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What </a:t>
            </a:r>
            <a:r>
              <a:rPr lang="en-US" sz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are the priorities in Arkansas?</a:t>
            </a:r>
          </a:p>
        </p:txBody>
      </p:sp>
      <p:sp>
        <p:nvSpPr>
          <p:cNvPr id="97" name="Down Arrow 96"/>
          <p:cNvSpPr/>
          <p:nvPr/>
        </p:nvSpPr>
        <p:spPr>
          <a:xfrm>
            <a:off x="3584200" y="2680762"/>
            <a:ext cx="1648907" cy="2728201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577774" y="2679997"/>
            <a:ext cx="1639526" cy="78611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1" name="Text Placeholder 6"/>
          <p:cNvSpPr txBox="1">
            <a:spLocks/>
          </p:cNvSpPr>
          <p:nvPr/>
        </p:nvSpPr>
        <p:spPr>
          <a:xfrm>
            <a:off x="3715185" y="3610127"/>
            <a:ext cx="1370424" cy="1336227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What design principles are important throughout the process?</a:t>
            </a:r>
          </a:p>
        </p:txBody>
      </p:sp>
      <p:sp>
        <p:nvSpPr>
          <p:cNvPr id="102" name="Down Arrow 101"/>
          <p:cNvSpPr/>
          <p:nvPr/>
        </p:nvSpPr>
        <p:spPr>
          <a:xfrm>
            <a:off x="5293664" y="2680762"/>
            <a:ext cx="1648907" cy="2728201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90181" y="2679997"/>
            <a:ext cx="1652391" cy="78611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6" name="Text Placeholder 6"/>
          <p:cNvSpPr txBox="1">
            <a:spLocks/>
          </p:cNvSpPr>
          <p:nvPr/>
        </p:nvSpPr>
        <p:spPr>
          <a:xfrm>
            <a:off x="5455238" y="3610127"/>
            <a:ext cx="1370424" cy="1336227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What measures are important?</a:t>
            </a:r>
          </a:p>
        </p:txBody>
      </p:sp>
      <p:sp>
        <p:nvSpPr>
          <p:cNvPr id="107" name="Down Arrow 106"/>
          <p:cNvSpPr/>
          <p:nvPr/>
        </p:nvSpPr>
        <p:spPr>
          <a:xfrm>
            <a:off x="7018935" y="2680762"/>
            <a:ext cx="1648907" cy="2728201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018935" y="2683068"/>
            <a:ext cx="1648907" cy="78611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1" name="Text Placeholder 6"/>
          <p:cNvSpPr txBox="1">
            <a:spLocks/>
          </p:cNvSpPr>
          <p:nvPr/>
        </p:nvSpPr>
        <p:spPr>
          <a:xfrm>
            <a:off x="7163395" y="3610127"/>
            <a:ext cx="1370424" cy="1336227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How should the model be constructed?</a:t>
            </a:r>
          </a:p>
        </p:txBody>
      </p:sp>
      <p:sp>
        <p:nvSpPr>
          <p:cNvPr id="112" name="Down Arrow 111"/>
          <p:cNvSpPr/>
          <p:nvPr/>
        </p:nvSpPr>
        <p:spPr>
          <a:xfrm>
            <a:off x="8766017" y="2680762"/>
            <a:ext cx="1648907" cy="2728201"/>
          </a:xfrm>
          <a:prstGeom prst="downArrow">
            <a:avLst>
              <a:gd name="adj1" fmla="val 100000"/>
              <a:gd name="adj2" fmla="val 52223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766017" y="2683068"/>
            <a:ext cx="1648907" cy="78611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6" tIns="17143" rIns="34286" bIns="17143" rtlCol="0" anchor="ctr"/>
          <a:lstStyle/>
          <a:p>
            <a:pPr algn="ctr" defTabSz="389558"/>
            <a:endParaRPr lang="en-US" sz="165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6" name="Text Placeholder 6"/>
          <p:cNvSpPr txBox="1">
            <a:spLocks/>
          </p:cNvSpPr>
          <p:nvPr/>
        </p:nvSpPr>
        <p:spPr>
          <a:xfrm>
            <a:off x="8901898" y="3610127"/>
            <a:ext cx="1370424" cy="1336227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How should we transition from old model to new model?</a:t>
            </a:r>
          </a:p>
        </p:txBody>
      </p:sp>
      <p:sp>
        <p:nvSpPr>
          <p:cNvPr id="35" name="Text Placeholder 4"/>
          <p:cNvSpPr txBox="1">
            <a:spLocks/>
          </p:cNvSpPr>
          <p:nvPr/>
        </p:nvSpPr>
        <p:spPr>
          <a:xfrm>
            <a:off x="3674945" y="2884105"/>
            <a:ext cx="1450907" cy="417652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PRINCIPLES</a:t>
            </a:r>
            <a:endParaRPr lang="en-US" sz="18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Text Placeholder 4"/>
          <p:cNvSpPr txBox="1">
            <a:spLocks/>
          </p:cNvSpPr>
          <p:nvPr/>
        </p:nvSpPr>
        <p:spPr>
          <a:xfrm>
            <a:off x="5405906" y="2884105"/>
            <a:ext cx="1450907" cy="417652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MEASURES</a:t>
            </a:r>
            <a:endParaRPr lang="en-US" sz="18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Text Placeholder 4"/>
          <p:cNvSpPr txBox="1">
            <a:spLocks/>
          </p:cNvSpPr>
          <p:nvPr/>
        </p:nvSpPr>
        <p:spPr>
          <a:xfrm>
            <a:off x="7117935" y="2884105"/>
            <a:ext cx="1450907" cy="417652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MODEL</a:t>
            </a:r>
            <a:endParaRPr lang="en-US" sz="18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ext Placeholder 4"/>
          <p:cNvSpPr txBox="1">
            <a:spLocks/>
          </p:cNvSpPr>
          <p:nvPr/>
        </p:nvSpPr>
        <p:spPr>
          <a:xfrm>
            <a:off x="8861658" y="2913178"/>
            <a:ext cx="1450907" cy="417652"/>
          </a:xfrm>
          <a:prstGeom prst="rect">
            <a:avLst/>
          </a:prstGeom>
        </p:spPr>
        <p:txBody>
          <a:bodyPr lIns="34286" tIns="17143" rIns="34286" bIns="17143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89558">
              <a:buNone/>
            </a:pPr>
            <a:r>
              <a:rPr lang="en-US" sz="18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IMPLEMENT</a:t>
            </a:r>
            <a:endParaRPr lang="en-US" sz="18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PRODUCTIVITY MEASURES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350" dirty="0">
                <a:latin typeface="Calibri" charset="0"/>
                <a:ea typeface="Calibri" charset="0"/>
                <a:cs typeface="Calibri" charset="0"/>
              </a:rPr>
              <a:t>CATEGORIES</a:t>
            </a:r>
            <a:endParaRPr lang="en-US" sz="13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2204133" y="2845047"/>
            <a:ext cx="1923224" cy="1221075"/>
          </a:xfrm>
          <a:prstGeom prst="rect">
            <a:avLst/>
          </a:prstGeom>
        </p:spPr>
        <p:txBody>
          <a:bodyPr/>
          <a:lstStyle/>
          <a:p>
            <a:r>
              <a:rPr lang="en-US" sz="2025">
                <a:latin typeface="Calibri" charset="0"/>
                <a:ea typeface="Calibri" charset="0"/>
                <a:cs typeface="Calibri" charset="0"/>
              </a:rPr>
              <a:t>EFFECTIVENESS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80%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2753126" y="4543145"/>
            <a:ext cx="861237" cy="155742"/>
          </a:xfrm>
          <a:prstGeom prst="rect">
            <a:avLst/>
          </a:prstGeom>
        </p:spPr>
        <p:txBody>
          <a:bodyPr/>
          <a:lstStyle/>
          <a:p>
            <a:r>
              <a:rPr lang="en-US" sz="135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METRICS</a:t>
            </a:r>
            <a:endParaRPr lang="en-US" sz="1350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701921" y="4543145"/>
            <a:ext cx="861237" cy="155742"/>
          </a:xfrm>
          <a:prstGeom prst="rect">
            <a:avLst/>
          </a:prstGeom>
        </p:spPr>
        <p:txBody>
          <a:bodyPr/>
          <a:lstStyle/>
          <a:p>
            <a:r>
              <a:rPr lang="en-US" sz="1350" dirty="0">
                <a:latin typeface="Calibri" charset="0"/>
                <a:ea typeface="Calibri" charset="0"/>
                <a:cs typeface="Calibri" charset="0"/>
              </a:rPr>
              <a:t>METRICS</a:t>
            </a:r>
            <a:endParaRPr lang="en-US" sz="135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6679588" y="4543145"/>
            <a:ext cx="861237" cy="155742"/>
          </a:xfrm>
          <a:prstGeom prst="rect">
            <a:avLst/>
          </a:prstGeom>
        </p:spPr>
        <p:txBody>
          <a:bodyPr/>
          <a:lstStyle/>
          <a:p>
            <a:r>
              <a:rPr lang="en-US" sz="1350" dirty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METRICS</a:t>
            </a:r>
            <a:endParaRPr lang="en-US" sz="1350" dirty="0">
              <a:solidFill>
                <a:schemeClr val="accent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0270" y="4743609"/>
            <a:ext cx="200710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Credentials</a:t>
            </a:r>
          </a:p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Progression</a:t>
            </a:r>
          </a:p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Transfer Success</a:t>
            </a:r>
          </a:p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Gateway Course Success</a:t>
            </a:r>
          </a:p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Post Completion Success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79137" y="4743608"/>
            <a:ext cx="1945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Time to Degree</a:t>
            </a:r>
          </a:p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Credits at Completion</a:t>
            </a:r>
            <a:endParaRPr lang="en-US" sz="1350" dirty="0">
              <a:solidFill>
                <a:srgbClr val="4655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4641" y="4743608"/>
            <a:ext cx="19455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Core Expense Ratio</a:t>
            </a:r>
          </a:p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Faculty to Admin Salary Ratio</a:t>
            </a:r>
            <a:endParaRPr lang="en-US" sz="1350" dirty="0">
              <a:solidFill>
                <a:srgbClr val="4655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3800" y="4743608"/>
            <a:ext cx="19623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Research (4 Year Only)</a:t>
            </a:r>
          </a:p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Diseconomies of Scale </a:t>
            </a:r>
          </a:p>
          <a:p>
            <a:pPr marL="128588" indent="-128588" defTabSz="389558">
              <a:buFont typeface="Arial" charset="0"/>
              <a:buChar char="•"/>
            </a:pPr>
            <a:r>
              <a:rPr lang="en-US" sz="1350" dirty="0">
                <a:solidFill>
                  <a:srgbClr val="46556A"/>
                </a:solidFill>
                <a:latin typeface="Calibri" charset="0"/>
                <a:ea typeface="Calibri" charset="0"/>
                <a:cs typeface="Calibri" charset="0"/>
              </a:rPr>
              <a:t>(2 Year Only)</a:t>
            </a:r>
            <a:endParaRPr lang="en-US" sz="1350" dirty="0">
              <a:solidFill>
                <a:srgbClr val="4655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190276" y="2845047"/>
            <a:ext cx="1923224" cy="1221075"/>
          </a:xfrm>
          <a:prstGeom prst="rect">
            <a:avLst/>
          </a:prstGeom>
        </p:spPr>
        <p:txBody>
          <a:bodyPr/>
          <a:lstStyle/>
          <a:p>
            <a:r>
              <a:rPr lang="en-US" sz="2025" dirty="0">
                <a:latin typeface="Calibri" charset="0"/>
                <a:ea typeface="Calibri" charset="0"/>
                <a:cs typeface="Calibri" charset="0"/>
              </a:rPr>
              <a:t>AFFORDABILITY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20%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118231" y="2845047"/>
            <a:ext cx="1923224" cy="1221075"/>
          </a:xfrm>
          <a:prstGeom prst="rect">
            <a:avLst/>
          </a:prstGeom>
        </p:spPr>
        <p:txBody>
          <a:bodyPr/>
          <a:lstStyle/>
          <a:p>
            <a:r>
              <a:rPr lang="en-US" sz="2025" dirty="0">
                <a:latin typeface="Calibri" charset="0"/>
                <a:ea typeface="Calibri" charset="0"/>
                <a:cs typeface="Calibri" charset="0"/>
              </a:rPr>
              <a:t>EFFICIENCY</a:t>
            </a:r>
          </a:p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+/- 2%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104515" y="2845047"/>
            <a:ext cx="1923224" cy="1221075"/>
          </a:xfrm>
          <a:prstGeom prst="rect">
            <a:avLst/>
          </a:prstGeom>
        </p:spPr>
        <p:txBody>
          <a:bodyPr/>
          <a:lstStyle/>
          <a:p>
            <a:r>
              <a:rPr lang="en-US" sz="2025" dirty="0">
                <a:latin typeface="Calibri" charset="0"/>
                <a:ea typeface="Calibri" charset="0"/>
                <a:cs typeface="Calibri" charset="0"/>
              </a:rPr>
              <a:t>ADJUSTMENT</a:t>
            </a:r>
          </a:p>
        </p:txBody>
      </p:sp>
    </p:spTree>
    <p:extLst>
      <p:ext uri="{BB962C8B-B14F-4D97-AF65-F5344CB8AC3E}">
        <p14:creationId xmlns:p14="http://schemas.microsoft.com/office/powerpoint/2010/main" val="3771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857585"/>
            <a:ext cx="9144000" cy="237141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122C4D">
                  <a:lumMod val="90000"/>
                  <a:lumOff val="10000"/>
                </a:srgbClr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8037" y="1182231"/>
            <a:ext cx="8035926" cy="1329741"/>
          </a:xfrm>
          <a:noFill/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How will a productivity model help meet the goals of the master plan?</a:t>
            </a:r>
            <a:endParaRPr lang="en-US" sz="3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2100268" y="2511972"/>
          <a:ext cx="8035926" cy="142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66821" y="3817585"/>
            <a:ext cx="197141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9558"/>
            <a:r>
              <a:rPr lang="en-US" sz="1350" dirty="0">
                <a:solidFill>
                  <a:srgbClr val="122C4D"/>
                </a:solidFill>
                <a:latin typeface="Calibri"/>
              </a:rPr>
              <a:t>RELEVANT METRICS: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Transfer Success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Time to Degree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Credits at Completion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Faculty to Admin Salary Ratio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Core Expense Ratio</a:t>
            </a:r>
          </a:p>
          <a:p>
            <a:pPr defTabSz="389558"/>
            <a:endParaRPr lang="en-US" sz="1350" dirty="0">
              <a:solidFill>
                <a:srgbClr val="122C4D"/>
              </a:solidFill>
              <a:latin typeface="Calibri"/>
            </a:endParaRPr>
          </a:p>
          <a:p>
            <a:pPr defTabSz="389558"/>
            <a:endParaRPr lang="en-US" sz="1350" dirty="0">
              <a:solidFill>
                <a:srgbClr val="000000"/>
              </a:solidFill>
              <a:latin typeface="Calibri"/>
            </a:endParaRPr>
          </a:p>
          <a:p>
            <a:pPr defTabSz="389558"/>
            <a:endParaRPr lang="en-US" sz="15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2546" y="3831562"/>
            <a:ext cx="197141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9558"/>
            <a:r>
              <a:rPr lang="en-US" sz="1350" dirty="0">
                <a:solidFill>
                  <a:srgbClr val="122C4D"/>
                </a:solidFill>
                <a:latin typeface="Calibri"/>
              </a:rPr>
              <a:t>RELEVANT METRICS: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Credentials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Progression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Gateway Course Success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22C4D"/>
              </a:solidFill>
              <a:latin typeface="Calibri"/>
            </a:endParaRPr>
          </a:p>
          <a:p>
            <a:pPr defTabSz="389558"/>
            <a:endParaRPr lang="en-US" sz="1350" dirty="0">
              <a:solidFill>
                <a:srgbClr val="122C4D"/>
              </a:solidFill>
              <a:latin typeface="Calibri"/>
            </a:endParaRPr>
          </a:p>
          <a:p>
            <a:pPr defTabSz="389558"/>
            <a:endParaRPr lang="en-US" sz="1350" dirty="0">
              <a:solidFill>
                <a:srgbClr val="000000"/>
              </a:solidFill>
              <a:latin typeface="Calibri"/>
            </a:endParaRPr>
          </a:p>
          <a:p>
            <a:pPr defTabSz="389558"/>
            <a:endParaRPr lang="en-US" sz="15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8272" y="3831563"/>
            <a:ext cx="1971418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9558"/>
            <a:r>
              <a:rPr lang="en-US" sz="1350" dirty="0">
                <a:solidFill>
                  <a:srgbClr val="122C4D"/>
                </a:solidFill>
                <a:latin typeface="Calibri"/>
              </a:rPr>
              <a:t>RELEVANT METRICS: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Credentials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Progression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22C4D"/>
              </a:solidFill>
              <a:latin typeface="Calibri"/>
            </a:endParaRPr>
          </a:p>
          <a:p>
            <a:pPr defTabSz="389558"/>
            <a:endParaRPr lang="en-US" sz="1350" dirty="0">
              <a:solidFill>
                <a:srgbClr val="122C4D"/>
              </a:solidFill>
              <a:latin typeface="Calibri"/>
            </a:endParaRPr>
          </a:p>
          <a:p>
            <a:pPr defTabSz="389558"/>
            <a:endParaRPr lang="en-US" sz="1350" dirty="0">
              <a:solidFill>
                <a:srgbClr val="000000"/>
              </a:solidFill>
              <a:latin typeface="Calibri"/>
            </a:endParaRPr>
          </a:p>
          <a:p>
            <a:pPr defTabSz="389558"/>
            <a:endParaRPr lang="en-US" sz="15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3997" y="3831563"/>
            <a:ext cx="197141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9558"/>
            <a:r>
              <a:rPr lang="en-US" sz="1350" dirty="0">
                <a:solidFill>
                  <a:srgbClr val="122C4D"/>
                </a:solidFill>
                <a:latin typeface="Calibri"/>
              </a:rPr>
              <a:t>RELEVANT METRICS: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Credentials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Transfer Success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Time to Degree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22C4D"/>
                </a:solidFill>
                <a:latin typeface="Calibri"/>
              </a:rPr>
              <a:t>Credits at Completion</a:t>
            </a:r>
          </a:p>
          <a:p>
            <a:pPr marL="214313" indent="-214313" defTabSz="389558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22C4D"/>
              </a:solidFill>
              <a:latin typeface="Calibri"/>
            </a:endParaRPr>
          </a:p>
          <a:p>
            <a:pPr defTabSz="389558"/>
            <a:endParaRPr lang="en-US" sz="1350" dirty="0">
              <a:solidFill>
                <a:srgbClr val="122C4D"/>
              </a:solidFill>
              <a:latin typeface="Calibri"/>
            </a:endParaRPr>
          </a:p>
          <a:p>
            <a:pPr defTabSz="389558"/>
            <a:endParaRPr lang="en-US" sz="1350" dirty="0">
              <a:solidFill>
                <a:srgbClr val="000000"/>
              </a:solidFill>
              <a:latin typeface="Calibri"/>
            </a:endParaRPr>
          </a:p>
          <a:p>
            <a:pPr defTabSz="389558"/>
            <a:endParaRPr lang="en-US" sz="15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7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19012" y="2958122"/>
            <a:ext cx="4617183" cy="323793"/>
          </a:xfrm>
        </p:spPr>
        <p:txBody>
          <a:bodyPr/>
          <a:lstStyle/>
          <a:p>
            <a:r>
              <a:rPr lang="en-US" dirty="0" smtClean="0"/>
              <a:t>AMANDA – ASU JONESBORO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19012" y="3429000"/>
            <a:ext cx="4617183" cy="896762"/>
          </a:xfrm>
        </p:spPr>
        <p:txBody>
          <a:bodyPr/>
          <a:lstStyle/>
          <a:p>
            <a:r>
              <a:rPr lang="en-US" sz="1500" dirty="0"/>
              <a:t>Amanda is an 18 year old first-time student from Fort Smith. She has a 28 ACT score. Her family makes over $100,000 per year. She has completed a Bachelors Degree in English Literature.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8" r="12478"/>
          <a:stretch/>
        </p:blipFill>
        <p:spPr>
          <a:xfrm>
            <a:off x="976909" y="857586"/>
            <a:ext cx="4396388" cy="66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29317" y="2792078"/>
            <a:ext cx="4197439" cy="323793"/>
          </a:xfrm>
        </p:spPr>
        <p:txBody>
          <a:bodyPr/>
          <a:lstStyle/>
          <a:p>
            <a:r>
              <a:rPr lang="en-US" dirty="0" smtClean="0"/>
              <a:t>MARK – UALR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9317" y="2963707"/>
            <a:ext cx="4197439" cy="1284337"/>
          </a:xfrm>
        </p:spPr>
        <p:txBody>
          <a:bodyPr/>
          <a:lstStyle/>
          <a:p>
            <a:r>
              <a:rPr lang="en-US" sz="1500" dirty="0"/>
              <a:t>Mark is a 26 year old from Little Rock who is academically underprepared. He makes less than $25,000 per year. He has completed his bachelor’s degree in Computer Science.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19" y="857585"/>
            <a:ext cx="4284025" cy="59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9567195" y="1337700"/>
            <a:ext cx="906056" cy="467286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076632"/>
            <a:ext cx="9144000" cy="9238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03780" y="2255777"/>
            <a:ext cx="2367412" cy="283228"/>
            <a:chOff x="746175" y="4166442"/>
            <a:chExt cx="6313921" cy="755372"/>
          </a:xfrm>
        </p:grpSpPr>
        <p:sp>
          <p:nvSpPr>
            <p:cNvPr id="4" name="Rounded Rectangle 3"/>
            <p:cNvSpPr/>
            <p:nvPr/>
          </p:nvSpPr>
          <p:spPr>
            <a:xfrm>
              <a:off x="746175" y="4166442"/>
              <a:ext cx="5421614" cy="755372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Text Placeholder 3"/>
            <p:cNvSpPr txBox="1">
              <a:spLocks/>
            </p:cNvSpPr>
            <p:nvPr/>
          </p:nvSpPr>
          <p:spPr>
            <a:xfrm>
              <a:off x="1299128" y="4226076"/>
              <a:ext cx="4315708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CREDENTIALS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367284" y="4457150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03780" y="2889940"/>
            <a:ext cx="2367412" cy="283228"/>
            <a:chOff x="746175" y="7212994"/>
            <a:chExt cx="6313921" cy="755372"/>
          </a:xfrm>
        </p:grpSpPr>
        <p:sp>
          <p:nvSpPr>
            <p:cNvPr id="17" name="Rounded Rectangle 16"/>
            <p:cNvSpPr/>
            <p:nvPr/>
          </p:nvSpPr>
          <p:spPr>
            <a:xfrm>
              <a:off x="746175" y="7212994"/>
              <a:ext cx="5421614" cy="755372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299128" y="7274142"/>
              <a:ext cx="4315708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PROGRESSION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367284" y="7523482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803780" y="3524102"/>
            <a:ext cx="2367412" cy="283228"/>
            <a:chOff x="746175" y="8456146"/>
            <a:chExt cx="6313921" cy="755372"/>
          </a:xfrm>
        </p:grpSpPr>
        <p:sp>
          <p:nvSpPr>
            <p:cNvPr id="19" name="Rounded Rectangle 18"/>
            <p:cNvSpPr/>
            <p:nvPr/>
          </p:nvSpPr>
          <p:spPr>
            <a:xfrm>
              <a:off x="746175" y="8456146"/>
              <a:ext cx="5421614" cy="755372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1215178" y="8483444"/>
              <a:ext cx="4483609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TRANSFER SUCCESS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67284" y="8786414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03780" y="4158264"/>
            <a:ext cx="2367412" cy="283228"/>
            <a:chOff x="746175" y="9699298"/>
            <a:chExt cx="6313921" cy="755372"/>
          </a:xfrm>
        </p:grpSpPr>
        <p:sp>
          <p:nvSpPr>
            <p:cNvPr id="21" name="Rounded Rectangle 20"/>
            <p:cNvSpPr/>
            <p:nvPr/>
          </p:nvSpPr>
          <p:spPr>
            <a:xfrm>
              <a:off x="746175" y="9699298"/>
              <a:ext cx="5421614" cy="755372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299128" y="9708234"/>
              <a:ext cx="4315708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GATEWAY COURSES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367284" y="10049346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03780" y="4792427"/>
            <a:ext cx="2367412" cy="283228"/>
            <a:chOff x="746175" y="10942450"/>
            <a:chExt cx="6313921" cy="755372"/>
          </a:xfrm>
        </p:grpSpPr>
        <p:sp>
          <p:nvSpPr>
            <p:cNvPr id="23" name="Rounded Rectangle 22"/>
            <p:cNvSpPr/>
            <p:nvPr/>
          </p:nvSpPr>
          <p:spPr>
            <a:xfrm>
              <a:off x="746175" y="10942450"/>
              <a:ext cx="5421614" cy="755372"/>
            </a:xfrm>
            <a:prstGeom prst="round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1299128" y="10968372"/>
              <a:ext cx="4315708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TIME TO DEGREE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367284" y="11312278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28979" y="5426590"/>
            <a:ext cx="2442213" cy="283228"/>
            <a:chOff x="546680" y="12185601"/>
            <a:chExt cx="6513416" cy="755372"/>
          </a:xfrm>
        </p:grpSpPr>
        <p:sp>
          <p:nvSpPr>
            <p:cNvPr id="25" name="Rounded Rectangle 24"/>
            <p:cNvSpPr/>
            <p:nvPr/>
          </p:nvSpPr>
          <p:spPr>
            <a:xfrm>
              <a:off x="746175" y="12185601"/>
              <a:ext cx="5421614" cy="755372"/>
            </a:xfrm>
            <a:prstGeom prst="round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546680" y="12225357"/>
              <a:ext cx="5820604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CREDITS AT COMPLETION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367284" y="12575211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803781" y="1123090"/>
            <a:ext cx="6235201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9558"/>
            <a:r>
              <a:rPr lang="en-US" sz="5175" b="1" dirty="0">
                <a:solidFill>
                  <a:srgbClr val="FFFFFF"/>
                </a:solidFill>
                <a:latin typeface="Calibri"/>
              </a:rPr>
              <a:t>RESULTS - AMANDA</a:t>
            </a:r>
            <a:endParaRPr lang="en-US" sz="5175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38199" y="2161960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1445" y="2486031"/>
            <a:ext cx="14377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Bachelor’s 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755342" y="2812316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15565" y="3143999"/>
            <a:ext cx="15427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Progression 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56285" y="3531770"/>
            <a:ext cx="25475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No Points – Did not Transfer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563836" y="4006288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928280" y="4006288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312189" y="4308782"/>
            <a:ext cx="13839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Gateway – 2Pts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706843" y="4683612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84548" y="5003854"/>
            <a:ext cx="12886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On Time 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4706843" y="5284976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56713" y="5608420"/>
            <a:ext cx="16108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>
                <a:solidFill>
                  <a:srgbClr val="FFFFFF"/>
                </a:solidFill>
                <a:latin typeface="Calibri"/>
              </a:rPr>
              <a:t>On Schedule </a:t>
            </a:r>
            <a:r>
              <a:rPr lang="en-US" sz="1500" dirty="0">
                <a:solidFill>
                  <a:srgbClr val="FFFFFF"/>
                </a:solidFill>
                <a:latin typeface="Calibri"/>
              </a:rPr>
              <a:t>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38585" y="2080980"/>
            <a:ext cx="970394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2Pts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236429" y="2828380"/>
            <a:ext cx="1130694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=10 Pts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260971" y="3896412"/>
            <a:ext cx="1042529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2 Pts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236429" y="4617504"/>
            <a:ext cx="91909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1 Pt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236429" y="5233775"/>
            <a:ext cx="91909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1 Pt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238586" y="3457994"/>
            <a:ext cx="1042529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0 Pts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666060" y="4610505"/>
            <a:ext cx="82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dirty="0">
                <a:solidFill>
                  <a:srgbClr val="FFFFFF"/>
                </a:solidFill>
                <a:latin typeface="Calibri"/>
              </a:rPr>
              <a:t>TOTAL: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621684" y="4802146"/>
            <a:ext cx="832280" cy="1033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89558"/>
            <a:r>
              <a:rPr lang="en-US" sz="4313" dirty="0">
                <a:solidFill>
                  <a:srgbClr val="FFFFFF"/>
                </a:solidFill>
                <a:latin typeface="Calibri"/>
              </a:rPr>
              <a:t>16</a:t>
            </a:r>
            <a:r>
              <a:rPr lang="en-US" sz="3000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389558"/>
            <a:r>
              <a:rPr lang="en-US" dirty="0">
                <a:solidFill>
                  <a:srgbClr val="FFFFFF"/>
                </a:solidFill>
                <a:latin typeface="Calibri"/>
              </a:rPr>
              <a:t>Points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8983248" y="907635"/>
            <a:ext cx="1694247" cy="1694247"/>
          </a:xfrm>
          <a:prstGeom prst="ellipse">
            <a:avLst/>
          </a:prstGeom>
          <a:blipFill>
            <a:blip r:embed="rId2"/>
            <a:srcRect/>
            <a:stretch>
              <a:fillRect l="-9749" t="-6354" r="-9749" b="-74250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491271" y="2155907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7112" y="2486031"/>
            <a:ext cx="1472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Risk Factor 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38300" y="199884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3600" dirty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059659" y="2862959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3838" y="3152791"/>
            <a:ext cx="1544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Risk Factors 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81399" y="3120199"/>
            <a:ext cx="91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89558"/>
            <a:r>
              <a:rPr lang="en-US" sz="1200" dirty="0">
                <a:solidFill>
                  <a:srgbClr val="FFFFFF"/>
                </a:solidFill>
                <a:latin typeface="Calibri"/>
              </a:rPr>
              <a:t>Progression</a:t>
            </a:r>
          </a:p>
          <a:p>
            <a:pPr algn="ctr" defTabSz="389558"/>
            <a:r>
              <a:rPr lang="en-US" sz="1200" dirty="0">
                <a:solidFill>
                  <a:srgbClr val="FFFFFF"/>
                </a:solidFill>
                <a:latin typeface="Calibri"/>
              </a:rPr>
              <a:t> Goals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60549" y="267200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3600" dirty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86290" y="2717313"/>
            <a:ext cx="3353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700" dirty="0">
                <a:solidFill>
                  <a:srgbClr val="FFFFFF"/>
                </a:solidFill>
                <a:latin typeface="Calibri"/>
              </a:rPr>
              <a:t>x</a:t>
            </a:r>
            <a:endParaRPr lang="en-US" sz="27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18732" y="271731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3000" dirty="0">
                <a:solidFill>
                  <a:srgbClr val="FFFFFF"/>
                </a:solidFill>
                <a:latin typeface="Calibri"/>
              </a:rPr>
              <a:t>5</a:t>
            </a:r>
            <a:endParaRPr lang="en-US" sz="30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9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9568274" y="1377080"/>
            <a:ext cx="906056" cy="467286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076632"/>
            <a:ext cx="9144000" cy="9238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03780" y="2255777"/>
            <a:ext cx="2367412" cy="283228"/>
            <a:chOff x="746175" y="4166442"/>
            <a:chExt cx="6313921" cy="755372"/>
          </a:xfrm>
        </p:grpSpPr>
        <p:sp>
          <p:nvSpPr>
            <p:cNvPr id="4" name="Rounded Rectangle 3"/>
            <p:cNvSpPr/>
            <p:nvPr/>
          </p:nvSpPr>
          <p:spPr>
            <a:xfrm>
              <a:off x="746175" y="4166442"/>
              <a:ext cx="5421614" cy="755372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Text Placeholder 3"/>
            <p:cNvSpPr txBox="1">
              <a:spLocks/>
            </p:cNvSpPr>
            <p:nvPr/>
          </p:nvSpPr>
          <p:spPr>
            <a:xfrm>
              <a:off x="1299128" y="4226076"/>
              <a:ext cx="4315708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CREDENTIALS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367284" y="4457150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03780" y="2889940"/>
            <a:ext cx="2367412" cy="283228"/>
            <a:chOff x="746175" y="7212994"/>
            <a:chExt cx="6313921" cy="755372"/>
          </a:xfrm>
        </p:grpSpPr>
        <p:sp>
          <p:nvSpPr>
            <p:cNvPr id="17" name="Rounded Rectangle 16"/>
            <p:cNvSpPr/>
            <p:nvPr/>
          </p:nvSpPr>
          <p:spPr>
            <a:xfrm>
              <a:off x="746175" y="7212994"/>
              <a:ext cx="5421614" cy="755372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1299128" y="7274142"/>
              <a:ext cx="4315708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PROGRESSION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6367284" y="7523482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803780" y="3524102"/>
            <a:ext cx="2367412" cy="283228"/>
            <a:chOff x="746175" y="8456146"/>
            <a:chExt cx="6313921" cy="755372"/>
          </a:xfrm>
        </p:grpSpPr>
        <p:sp>
          <p:nvSpPr>
            <p:cNvPr id="19" name="Rounded Rectangle 18"/>
            <p:cNvSpPr/>
            <p:nvPr/>
          </p:nvSpPr>
          <p:spPr>
            <a:xfrm>
              <a:off x="746175" y="8456146"/>
              <a:ext cx="5421614" cy="755372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1215178" y="8483444"/>
              <a:ext cx="4483609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TRANSFER SUCCESS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67284" y="8786414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03780" y="4158264"/>
            <a:ext cx="2367412" cy="283228"/>
            <a:chOff x="746175" y="9699298"/>
            <a:chExt cx="6313921" cy="755372"/>
          </a:xfrm>
        </p:grpSpPr>
        <p:sp>
          <p:nvSpPr>
            <p:cNvPr id="21" name="Rounded Rectangle 20"/>
            <p:cNvSpPr/>
            <p:nvPr/>
          </p:nvSpPr>
          <p:spPr>
            <a:xfrm>
              <a:off x="746175" y="9699298"/>
              <a:ext cx="5421614" cy="755372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>
              <a:off x="1299128" y="9708234"/>
              <a:ext cx="4315708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GATEWAY COURSES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367284" y="10049346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03780" y="4792427"/>
            <a:ext cx="2367412" cy="283228"/>
            <a:chOff x="746175" y="10942450"/>
            <a:chExt cx="6313921" cy="755372"/>
          </a:xfrm>
        </p:grpSpPr>
        <p:sp>
          <p:nvSpPr>
            <p:cNvPr id="23" name="Rounded Rectangle 22"/>
            <p:cNvSpPr/>
            <p:nvPr/>
          </p:nvSpPr>
          <p:spPr>
            <a:xfrm>
              <a:off x="746175" y="10942450"/>
              <a:ext cx="5421614" cy="755372"/>
            </a:xfrm>
            <a:prstGeom prst="round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1299128" y="10968372"/>
              <a:ext cx="4315708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TIME TO DEGREE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367284" y="11312278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28979" y="5426590"/>
            <a:ext cx="2442213" cy="283228"/>
            <a:chOff x="546680" y="12185601"/>
            <a:chExt cx="6513416" cy="755372"/>
          </a:xfrm>
        </p:grpSpPr>
        <p:sp>
          <p:nvSpPr>
            <p:cNvPr id="25" name="Rounded Rectangle 24"/>
            <p:cNvSpPr/>
            <p:nvPr/>
          </p:nvSpPr>
          <p:spPr>
            <a:xfrm>
              <a:off x="746175" y="12185601"/>
              <a:ext cx="5421614" cy="755372"/>
            </a:xfrm>
            <a:prstGeom prst="round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9558"/>
              <a:endParaRPr lang="en-US" sz="15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546680" y="12225357"/>
              <a:ext cx="5820604" cy="537954"/>
            </a:xfrm>
            <a:prstGeom prst="rect">
              <a:avLst/>
            </a:prstGeom>
          </p:spPr>
          <p:txBody>
            <a:bodyPr/>
            <a:lstStyle>
              <a:lvl1pPr marL="779114" indent="-779114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88084" indent="-649262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59705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35870" indent="-519410" algn="l" defTabSz="1038822" rtl="0" eaLnBrk="1" latinLnBrk="0" hangingPunct="1">
                <a:spcBef>
                  <a:spcPct val="20000"/>
                </a:spcBef>
                <a:buFont typeface="Arial"/>
                <a:buChar char="–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674692" indent="-519410" algn="l" defTabSz="1038822" rtl="0" eaLnBrk="1" latinLnBrk="0" hangingPunct="1">
                <a:spcBef>
                  <a:spcPct val="20000"/>
                </a:spcBef>
                <a:buFont typeface="Arial"/>
                <a:buChar char="»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13512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75233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79115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829974" indent="-519410" algn="l" defTabSz="1038822" rtl="0" eaLnBrk="1" latinLnBrk="0" hangingPunct="1">
                <a:spcBef>
                  <a:spcPct val="20000"/>
                </a:spcBef>
                <a:buFont typeface="Arial"/>
                <a:buChar char="•"/>
                <a:defRPr sz="4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42900">
                <a:spcBef>
                  <a:spcPts val="0"/>
                </a:spcBef>
                <a:buNone/>
                <a:defRPr/>
              </a:pPr>
              <a:r>
                <a:rPr lang="en-US" sz="15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CREDITS AT COMPLETION</a:t>
              </a:r>
              <a:endParaRPr lang="en-US" sz="15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367284" y="12575211"/>
              <a:ext cx="6928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803780" y="1123090"/>
            <a:ext cx="5337414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9558"/>
            <a:r>
              <a:rPr lang="en-US" sz="5175" b="1">
                <a:solidFill>
                  <a:srgbClr val="FFFFFF"/>
                </a:solidFill>
                <a:latin typeface="Calibri"/>
              </a:rPr>
              <a:t>RESULTS - MARK</a:t>
            </a:r>
            <a:endParaRPr lang="en-US" sz="5175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72486" y="2161960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6445" y="2486031"/>
            <a:ext cx="14377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Bachelor’s 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576991" y="2155907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941434" y="2155907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305878" y="2155907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14257" y="2486031"/>
            <a:ext cx="1619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Risk Factors – 3Pts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499484" y="2155907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01135" y="2486031"/>
            <a:ext cx="10693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>
                <a:solidFill>
                  <a:srgbClr val="FFFFFF"/>
                </a:solidFill>
                <a:latin typeface="Calibri"/>
              </a:rPr>
              <a:t>STEM – </a:t>
            </a:r>
            <a:r>
              <a:rPr lang="en-US" sz="1500" dirty="0">
                <a:solidFill>
                  <a:srgbClr val="FFFFFF"/>
                </a:solidFill>
                <a:latin typeface="Calibri"/>
              </a:rPr>
              <a:t>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72486" y="2812316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36835" y="3132558"/>
            <a:ext cx="15427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Progression 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5567380" y="2802434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5931824" y="2802434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296268" y="2802434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52646" y="3132558"/>
            <a:ext cx="1619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Risk Factors – 3Pts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81399" y="3120199"/>
            <a:ext cx="915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89558"/>
            <a:r>
              <a:rPr lang="en-US" sz="1200" dirty="0">
                <a:solidFill>
                  <a:srgbClr val="FFFFFF"/>
                </a:solidFill>
                <a:latin typeface="Calibri"/>
              </a:rPr>
              <a:t>Progression</a:t>
            </a:r>
          </a:p>
          <a:p>
            <a:pPr algn="ctr" defTabSz="389558"/>
            <a:r>
              <a:rPr lang="en-US" sz="1200" dirty="0">
                <a:solidFill>
                  <a:srgbClr val="FFFFFF"/>
                </a:solidFill>
                <a:latin typeface="Calibri"/>
              </a:rPr>
              <a:t> Goals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64392" y="3525267"/>
            <a:ext cx="25475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No Points – Did not Transfer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558693" y="4006288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923137" y="4006288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312189" y="4308782"/>
            <a:ext cx="13839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Gateway – 2Pts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706843" y="4683612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84548" y="5003854"/>
            <a:ext cx="12886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On Time 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4698271" y="5284976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156713" y="5608420"/>
            <a:ext cx="16108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>
                <a:solidFill>
                  <a:srgbClr val="FFFFFF"/>
                </a:solidFill>
                <a:latin typeface="Calibri"/>
              </a:rPr>
              <a:t>On Schedule </a:t>
            </a:r>
            <a:r>
              <a:rPr lang="en-US" sz="1500" dirty="0">
                <a:solidFill>
                  <a:srgbClr val="FFFFFF"/>
                </a:solidFill>
                <a:latin typeface="Calibri"/>
              </a:rPr>
              <a:t>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8121" y="198127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3600" dirty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035445" y="199884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3600" dirty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051357" y="264977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3600" dirty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38585" y="2080980"/>
            <a:ext cx="970394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5Pts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86290" y="2717313"/>
            <a:ext cx="3353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700" dirty="0">
                <a:solidFill>
                  <a:srgbClr val="FFFFFF"/>
                </a:solidFill>
                <a:latin typeface="Calibri"/>
              </a:rPr>
              <a:t>x</a:t>
            </a:r>
            <a:endParaRPr lang="en-US" sz="27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518732" y="271731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3000" dirty="0">
                <a:solidFill>
                  <a:srgbClr val="FFFFFF"/>
                </a:solidFill>
                <a:latin typeface="Calibri"/>
              </a:rPr>
              <a:t>5</a:t>
            </a:r>
            <a:endParaRPr lang="en-US" sz="3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236429" y="2828380"/>
            <a:ext cx="1130694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=20 Pts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260971" y="3896412"/>
            <a:ext cx="1042529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3 Pts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236429" y="4617504"/>
            <a:ext cx="91909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1 Pt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236429" y="5233775"/>
            <a:ext cx="919098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1 Pt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238586" y="3457994"/>
            <a:ext cx="1042529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2475" dirty="0">
                <a:solidFill>
                  <a:srgbClr val="FFFFFF"/>
                </a:solidFill>
                <a:latin typeface="Calibri"/>
              </a:rPr>
              <a:t>= 0 Pts</a:t>
            </a:r>
            <a:endParaRPr lang="en-US" sz="24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648788" y="4721365"/>
            <a:ext cx="82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dirty="0">
                <a:solidFill>
                  <a:srgbClr val="FFFFFF"/>
                </a:solidFill>
                <a:latin typeface="Calibri"/>
              </a:rPr>
              <a:t>TOTAL: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613437" y="4908540"/>
            <a:ext cx="832280" cy="1033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89558"/>
            <a:r>
              <a:rPr lang="en-US" sz="4313" dirty="0">
                <a:solidFill>
                  <a:srgbClr val="FFFFFF"/>
                </a:solidFill>
                <a:latin typeface="Calibri"/>
              </a:rPr>
              <a:t>30</a:t>
            </a:r>
            <a:r>
              <a:rPr lang="en-US" sz="3000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389558"/>
            <a:r>
              <a:rPr lang="en-US" dirty="0">
                <a:solidFill>
                  <a:srgbClr val="FFFFFF"/>
                </a:solidFill>
                <a:latin typeface="Calibri"/>
              </a:rPr>
              <a:t>Points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82364" y="382311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3600" dirty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335319" y="4007065"/>
            <a:ext cx="283228" cy="28322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30909" y="4313289"/>
            <a:ext cx="1472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558"/>
            <a:r>
              <a:rPr lang="en-US" sz="1500" dirty="0">
                <a:solidFill>
                  <a:srgbClr val="FFFFFF"/>
                </a:solidFill>
                <a:latin typeface="Calibri"/>
              </a:rPr>
              <a:t>Risk Factor – 1Pt</a:t>
            </a:r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9005980" y="927151"/>
            <a:ext cx="1693770" cy="1740139"/>
          </a:xfrm>
          <a:prstGeom prst="ellipse">
            <a:avLst/>
          </a:prstGeom>
          <a:blipFill dpi="0" rotWithShape="1">
            <a:blip r:embed="rId2"/>
            <a:srcRect/>
            <a:stretch>
              <a:fillRect l="-11905" t="-6200" r="-11905" b="-50232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3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28623" y="3984351"/>
            <a:ext cx="8035926" cy="323793"/>
          </a:xfrm>
        </p:spPr>
        <p:txBody>
          <a:bodyPr/>
          <a:lstStyle/>
          <a:p>
            <a:r>
              <a:rPr lang="en-US" smtClean="0"/>
              <a:t>AMANDA</a:t>
            </a:r>
            <a:endParaRPr lang="en-US" dirty="0"/>
          </a:p>
        </p:txBody>
      </p:sp>
      <p:sp>
        <p:nvSpPr>
          <p:cNvPr id="10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208" y="3984351"/>
            <a:ext cx="8035926" cy="323793"/>
          </a:xfrm>
        </p:spPr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10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6125" y="2533670"/>
            <a:ext cx="8035926" cy="323793"/>
          </a:xfrm>
        </p:spPr>
        <p:txBody>
          <a:bodyPr/>
          <a:lstStyle/>
          <a:p>
            <a:r>
              <a:rPr lang="en-US" sz="4313" dirty="0"/>
              <a:t>VS.</a:t>
            </a:r>
            <a:endParaRPr lang="en-US" sz="4313" dirty="0"/>
          </a:p>
        </p:txBody>
      </p:sp>
      <p:sp>
        <p:nvSpPr>
          <p:cNvPr id="110" name="Rounded Rectangle 109"/>
          <p:cNvSpPr/>
          <p:nvPr/>
        </p:nvSpPr>
        <p:spPr>
          <a:xfrm>
            <a:off x="2234505" y="4424938"/>
            <a:ext cx="2807381" cy="1344130"/>
          </a:xfrm>
          <a:prstGeom prst="round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597429" y="4681560"/>
            <a:ext cx="1983822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89558"/>
            <a:r>
              <a:rPr lang="en-US" sz="5175" dirty="0">
                <a:solidFill>
                  <a:srgbClr val="FFFFFF"/>
                </a:solidFill>
                <a:latin typeface="Calibri"/>
              </a:rPr>
              <a:t>16 Pts</a:t>
            </a:r>
            <a:endParaRPr lang="en-US" sz="51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276205" y="4384333"/>
            <a:ext cx="2807381" cy="1344130"/>
          </a:xfrm>
          <a:prstGeom prst="round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639129" y="4640955"/>
            <a:ext cx="1983822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89558"/>
            <a:r>
              <a:rPr lang="en-US" sz="5175" dirty="0">
                <a:solidFill>
                  <a:srgbClr val="FFFFFF"/>
                </a:solidFill>
                <a:latin typeface="Calibri"/>
              </a:rPr>
              <a:t>30 Pts</a:t>
            </a:r>
            <a:endParaRPr lang="en-US" sz="517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99627" y="1076614"/>
            <a:ext cx="2779426" cy="2779426"/>
          </a:xfrm>
          <a:prstGeom prst="ellipse">
            <a:avLst/>
          </a:prstGeom>
          <a:blipFill>
            <a:blip r:embed="rId2"/>
            <a:srcRect/>
            <a:stretch>
              <a:fillRect l="-9749" t="-6354" r="-9749" b="-74250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76204" y="1086497"/>
            <a:ext cx="2706952" cy="2781058"/>
          </a:xfrm>
          <a:prstGeom prst="ellipse">
            <a:avLst/>
          </a:prstGeom>
          <a:blipFill dpi="0" rotWithShape="1">
            <a:blip r:embed="rId3"/>
            <a:srcRect/>
            <a:stretch>
              <a:fillRect l="-11905" t="-6200" r="-11905" b="-50232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9558"/>
            <a:endParaRPr lang="en-US" sz="150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8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473" y="334629"/>
            <a:ext cx="8538073" cy="1083009"/>
          </a:xfrm>
        </p:spPr>
        <p:txBody>
          <a:bodyPr/>
          <a:lstStyle/>
          <a:p>
            <a:pPr algn="ctr"/>
            <a:r>
              <a:rPr lang="en-US" dirty="0" smtClean="0"/>
              <a:t>Leadership for Change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977" y="1682497"/>
            <a:ext cx="7992801" cy="428158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7030A0"/>
                </a:solidFill>
              </a:rPr>
              <a:t>The Higher Education of the Future: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solidFill>
                  <a:srgbClr val="7030A0"/>
                </a:solidFill>
              </a:rPr>
              <a:t>Cannot be business as usual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solidFill>
                  <a:srgbClr val="7030A0"/>
                </a:solidFill>
              </a:rPr>
              <a:t>Recognize new student populations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solidFill>
                  <a:srgbClr val="7030A0"/>
                </a:solidFill>
              </a:rPr>
              <a:t>Consider altered educational delivery methods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solidFill>
                  <a:srgbClr val="7030A0"/>
                </a:solidFill>
              </a:rPr>
              <a:t>Look to basic changes in financing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solidFill>
                  <a:srgbClr val="7030A0"/>
                </a:solidFill>
              </a:rPr>
              <a:t>Respond to rising expectations from the public</a:t>
            </a:r>
          </a:p>
          <a:p>
            <a:pPr lvl="2">
              <a:spcAft>
                <a:spcPts val="600"/>
              </a:spcAft>
            </a:pPr>
            <a:r>
              <a:rPr lang="en-US" sz="2500" dirty="0">
                <a:solidFill>
                  <a:srgbClr val="7030A0"/>
                </a:solidFill>
              </a:rPr>
              <a:t>Boards must be in the forefront of change focusing on strategic long term issues</a:t>
            </a:r>
            <a:endParaRPr lang="en-US" sz="25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475" dirty="0">
                <a:latin typeface="Calibri" charset="0"/>
                <a:ea typeface="Calibri" charset="0"/>
                <a:cs typeface="Calibri" charset="0"/>
              </a:rPr>
              <a:t>STRENGTHS OF THE MODEL</a:t>
            </a:r>
            <a:endParaRPr lang="en-US" sz="2475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108732" y="2447202"/>
            <a:ext cx="298243" cy="2982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65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04182" y="2439170"/>
            <a:ext cx="3013388" cy="343680"/>
          </a:xfrm>
          <a:prstGeom prst="rect">
            <a:avLst/>
          </a:prstGeom>
        </p:spPr>
        <p:txBody>
          <a:bodyPr vert="horz" lIns="0" tIns="38951" rIns="0" bIns="3895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Student Centered Design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487587" y="2447202"/>
            <a:ext cx="298243" cy="29820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65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108732" y="3088469"/>
            <a:ext cx="298243" cy="29820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65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04182" y="3023784"/>
            <a:ext cx="3013388" cy="460895"/>
          </a:xfrm>
          <a:prstGeom prst="rect">
            <a:avLst/>
          </a:prstGeom>
        </p:spPr>
        <p:txBody>
          <a:bodyPr vert="horz" lIns="0" tIns="38951" rIns="0" bIns="3895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Individual institutional missions are recognized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87587" y="3088469"/>
            <a:ext cx="298243" cy="29820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65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100265" y="3778412"/>
            <a:ext cx="298243" cy="29820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65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487587" y="3901487"/>
            <a:ext cx="298243" cy="29820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65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04183" y="3839949"/>
            <a:ext cx="3274741" cy="482818"/>
          </a:xfrm>
          <a:prstGeom prst="rect">
            <a:avLst/>
          </a:prstGeom>
        </p:spPr>
        <p:txBody>
          <a:bodyPr vert="horz" lIns="0" tIns="38951" rIns="0" bIns="3895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Provides equal weighting of traditional and non-traditional students in most metrics</a:t>
            </a:r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67838" y="2354895"/>
            <a:ext cx="3274741" cy="482818"/>
          </a:xfrm>
          <a:prstGeom prst="rect">
            <a:avLst/>
          </a:prstGeom>
        </p:spPr>
        <p:txBody>
          <a:bodyPr vert="horz" lIns="0" tIns="38951" rIns="0" bIns="3895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Aligns funding with state priorities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67837" y="3031490"/>
            <a:ext cx="3464908" cy="674053"/>
          </a:xfrm>
          <a:prstGeom prst="rect">
            <a:avLst/>
          </a:prstGeom>
        </p:spPr>
        <p:txBody>
          <a:bodyPr vert="horz" lIns="0" tIns="38951" rIns="0" bIns="3895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sz="1500">
                <a:latin typeface="Calibri" charset="0"/>
                <a:ea typeface="Calibri" charset="0"/>
                <a:cs typeface="Calibri" charset="0"/>
              </a:rPr>
              <a:t>Encourages efficiencies in spending but leaves spending allocation decisions to the institutions 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67838" y="3809127"/>
            <a:ext cx="3800163" cy="482818"/>
          </a:xfrm>
          <a:prstGeom prst="rect">
            <a:avLst/>
          </a:prstGeom>
        </p:spPr>
        <p:txBody>
          <a:bodyPr vert="horz" lIns="0" tIns="38951" rIns="0" bIns="3895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Allows for stability in funding from year to year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100265" y="4587405"/>
            <a:ext cx="298243" cy="29820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65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487587" y="4587405"/>
            <a:ext cx="298243" cy="2982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 defTabSz="389558"/>
            <a:endParaRPr lang="en-US" sz="1650" dirty="0">
              <a:solidFill>
                <a:srgbClr val="7F7F7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04183" y="4525867"/>
            <a:ext cx="3274741" cy="482818"/>
          </a:xfrm>
          <a:prstGeom prst="rect">
            <a:avLst/>
          </a:prstGeom>
        </p:spPr>
        <p:txBody>
          <a:bodyPr vert="horz" lIns="0" tIns="38951" rIns="0" bIns="3895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Encourages accountability to students and policymakers</a:t>
            </a:r>
          </a:p>
        </p:txBody>
      </p:sp>
      <p:sp>
        <p:nvSpPr>
          <p:cNvPr id="84" name="Text Placeholder 7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867838" y="4495044"/>
            <a:ext cx="3268356" cy="482818"/>
          </a:xfrm>
          <a:prstGeom prst="rect">
            <a:avLst/>
          </a:prstGeom>
        </p:spPr>
        <p:txBody>
          <a:bodyPr vert="horz" lIns="0" tIns="38951" rIns="0" bIns="38951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Encourages institutions to collaborate to reduce transfer barriers</a:t>
            </a:r>
          </a:p>
        </p:txBody>
      </p:sp>
    </p:spTree>
    <p:extLst>
      <p:ext uri="{BB962C8B-B14F-4D97-AF65-F5344CB8AC3E}">
        <p14:creationId xmlns:p14="http://schemas.microsoft.com/office/powerpoint/2010/main" val="10465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887557" y="334629"/>
            <a:ext cx="8460954" cy="1083009"/>
          </a:xfrm>
        </p:spPr>
        <p:txBody>
          <a:bodyPr/>
          <a:lstStyle/>
          <a:p>
            <a:pPr algn="ctr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Consequential Boards: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An Expanded Perspective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887558" y="1718765"/>
            <a:ext cx="8184021" cy="44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 algn="l" defTabSz="457200" rtl="0" eaLnBrk="0" fontAlgn="base" hangingPunct="0">
              <a:spcBef>
                <a:spcPts val="300"/>
              </a:spcBef>
              <a:spcAft>
                <a:spcPct val="0"/>
              </a:spcAft>
              <a:buFont typeface="+mj-lt"/>
              <a:buAutoNum type="arabicPeriod"/>
              <a:defRPr sz="25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17073"/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17073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1707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1707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changes in the landscape leaves Higher Education at risk of losing substantial political and social support.</a:t>
            </a:r>
          </a:p>
          <a:p>
            <a:pPr marL="228600" lvl="1" indent="0" eaLnBrk="1" hangingPunct="1">
              <a:spcAft>
                <a:spcPts val="600"/>
              </a:spcAft>
              <a:buNone/>
              <a:defRPr/>
            </a:pPr>
            <a:endParaRPr lang="en-US" altLang="en-US" sz="2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Re-earning </a:t>
            </a:r>
            <a:r>
              <a:rPr lang="en-US" altLang="en-US" sz="2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public trust in institutional leadership is necessary to build support for the future</a:t>
            </a:r>
            <a:r>
              <a:rPr lang="en-US" altLang="en-US" sz="2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lvl="1" indent="0" eaLnBrk="1" hangingPunct="1">
              <a:spcAft>
                <a:spcPts val="600"/>
              </a:spcAft>
              <a:buNone/>
              <a:defRPr/>
            </a:pPr>
            <a:endParaRPr lang="en-US" altLang="en-US" sz="2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Education governance currently spends too much time, resources, and talent on insular issues of preserving the status quo, institutional advantage, and internal governance struggles.</a:t>
            </a:r>
          </a:p>
        </p:txBody>
      </p:sp>
    </p:spTree>
    <p:extLst>
      <p:ext uri="{BB962C8B-B14F-4D97-AF65-F5344CB8AC3E}">
        <p14:creationId xmlns:p14="http://schemas.microsoft.com/office/powerpoint/2010/main" val="37476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43489" y="334629"/>
            <a:ext cx="8251288" cy="1083009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Consequential Governance</a:t>
            </a:r>
          </a:p>
        </p:txBody>
      </p:sp>
      <p:sp>
        <p:nvSpPr>
          <p:cNvPr id="15363" name="Content Placeholder 4"/>
          <p:cNvSpPr txBox="1">
            <a:spLocks/>
          </p:cNvSpPr>
          <p:nvPr/>
        </p:nvSpPr>
        <p:spPr bwMode="auto">
          <a:xfrm>
            <a:off x="2065338" y="1711325"/>
            <a:ext cx="7999412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Bef>
                <a:spcPts val="300"/>
              </a:spcBef>
              <a:buFont typeface="Lucida Grande" charset="0"/>
              <a:buChar char="­"/>
              <a:defRPr sz="2500">
                <a:solidFill>
                  <a:srgbClr val="71707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685800" indent="-457200">
              <a:buFont typeface="Arial" panose="020B0604020202020204" pitchFamily="34" charset="0"/>
              <a:buChar char="–"/>
              <a:defRPr sz="2000">
                <a:solidFill>
                  <a:srgbClr val="71707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17073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17073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17073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17073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17073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17073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17073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>
              <a:spcAft>
                <a:spcPts val="2400"/>
              </a:spcAft>
              <a:buNone/>
            </a:pPr>
            <a:r>
              <a:rPr lang="en-US" sz="3200" b="1" dirty="0">
                <a:solidFill>
                  <a:srgbClr val="7030A0"/>
                </a:solidFill>
                <a:cs typeface="+mn-cs"/>
              </a:rPr>
              <a:t>Boards must focus their time on issues of </a:t>
            </a:r>
            <a:r>
              <a:rPr lang="en-US" sz="3200" b="1" dirty="0">
                <a:solidFill>
                  <a:srgbClr val="7030A0"/>
                </a:solidFill>
                <a:cs typeface="+mn-cs"/>
              </a:rPr>
              <a:t>greatest consequence </a:t>
            </a:r>
            <a:r>
              <a:rPr lang="en-US" sz="3200" b="1" dirty="0">
                <a:solidFill>
                  <a:srgbClr val="7030A0"/>
                </a:solidFill>
                <a:cs typeface="+mn-cs"/>
              </a:rPr>
              <a:t>to the </a:t>
            </a:r>
            <a:r>
              <a:rPr lang="en-US" sz="3200" b="1" dirty="0">
                <a:solidFill>
                  <a:srgbClr val="7030A0"/>
                </a:solidFill>
                <a:cs typeface="+mn-cs"/>
              </a:rPr>
              <a:t>institution.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+mn-lt"/>
                <a:ea typeface="+mn-ea"/>
              </a:rPr>
              <a:t>Focus on accountability and fiduciary principles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+mn-lt"/>
                <a:ea typeface="+mn-ea"/>
              </a:rPr>
              <a:t>Board structure should facilitate a focus on things that matter</a:t>
            </a: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>
                <a:solidFill>
                  <a:srgbClr val="7030A0"/>
                </a:solidFill>
                <a:latin typeface="+mn-lt"/>
                <a:ea typeface="+mn-ea"/>
              </a:rPr>
              <a:t>Strategy ov</a:t>
            </a:r>
            <a:r>
              <a:rPr lang="en-US" altLang="en-US" dirty="0">
                <a:solidFill>
                  <a:srgbClr val="7030A0"/>
                </a:solidFill>
              </a:rPr>
              <a:t>er reports—future over past</a:t>
            </a:r>
            <a:endParaRPr lang="en-US" altLang="en-US" dirty="0">
              <a:solidFill>
                <a:srgbClr val="7030A0"/>
              </a:solidFill>
            </a:endParaRPr>
          </a:p>
          <a:p>
            <a:pPr lvl="2">
              <a:spcAft>
                <a:spcPts val="2400"/>
              </a:spcAft>
              <a:buFont typeface="Calibri" panose="020F0502020204030204" pitchFamily="34" charset="0"/>
              <a:buAutoNum type="arabicPeriod"/>
            </a:pPr>
            <a:endParaRPr lang="en-US" altLang="en-US" dirty="0">
              <a:solidFill>
                <a:srgbClr val="7030A0"/>
              </a:solidFill>
            </a:endParaRPr>
          </a:p>
          <a:p>
            <a:pPr lvl="2">
              <a:spcAft>
                <a:spcPts val="2400"/>
              </a:spcAft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6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Pitch">
  <a:themeElements>
    <a:clrScheme name="Custom 1">
      <a:dk1>
        <a:srgbClr val="000000"/>
      </a:dk1>
      <a:lt1>
        <a:srgbClr val="FFFFFF"/>
      </a:lt1>
      <a:dk2>
        <a:srgbClr val="122C4D"/>
      </a:dk2>
      <a:lt2>
        <a:srgbClr val="FFFCFF"/>
      </a:lt2>
      <a:accent1>
        <a:srgbClr val="46556A"/>
      </a:accent1>
      <a:accent2>
        <a:srgbClr val="1487B1"/>
      </a:accent2>
      <a:accent3>
        <a:srgbClr val="44BE9B"/>
      </a:accent3>
      <a:accent4>
        <a:srgbClr val="9CB833"/>
      </a:accent4>
      <a:accent5>
        <a:srgbClr val="F98634"/>
      </a:accent5>
      <a:accent6>
        <a:srgbClr val="D4402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34347AD1943409D2AD411B4AFAFB8" ma:contentTypeVersion="3" ma:contentTypeDescription="Create a new document." ma:contentTypeScope="" ma:versionID="f22f83f9979b52e868df3df9dbaaf990">
  <xsd:schema xmlns:xsd="http://www.w3.org/2001/XMLSchema" xmlns:xs="http://www.w3.org/2001/XMLSchema" xmlns:p="http://schemas.microsoft.com/office/2006/metadata/properties" xmlns:ns2="036b7c95-a3e3-4624-9319-f91522123718" targetNamespace="http://schemas.microsoft.com/office/2006/metadata/properties" ma:root="true" ma:fieldsID="8a2ab114e76453ac6c469479edf8ae52" ns2:_="">
    <xsd:import namespace="036b7c95-a3e3-4624-9319-f915221237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b7c95-a3e3-4624-9319-f915221237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A1AC34-D2D4-4B33-A2EC-B27986C3B7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65AD73-D185-4FF0-82DB-530B97612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6b7c95-a3e3-4624-9319-f915221237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090DE8-BFCF-4C4A-833C-F8ACB089160E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036b7c95-a3e3-4624-9319-f91522123718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AGB_powerpoint_TEMPLATE</Template>
  <TotalTime>18062</TotalTime>
  <Words>3575</Words>
  <Application>Microsoft Office PowerPoint</Application>
  <PresentationFormat>Widescreen</PresentationFormat>
  <Paragraphs>512</Paragraphs>
  <Slides>70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9" baseType="lpstr">
      <vt:lpstr>ＭＳ Ｐゴシック</vt:lpstr>
      <vt:lpstr>ＭＳ Ｐゴシック</vt:lpstr>
      <vt:lpstr>Arial</vt:lpstr>
      <vt:lpstr>Calibri</vt:lpstr>
      <vt:lpstr>Calisto MT</vt:lpstr>
      <vt:lpstr>FontAwesome</vt:lpstr>
      <vt:lpstr>Helvetica</vt:lpstr>
      <vt:lpstr>Helvetica Light</vt:lpstr>
      <vt:lpstr>Helvetica Neue</vt:lpstr>
      <vt:lpstr>Helvetica Neue Bold Condensed</vt:lpstr>
      <vt:lpstr>Lato</vt:lpstr>
      <vt:lpstr>Lato Hairline</vt:lpstr>
      <vt:lpstr>Lato Light</vt:lpstr>
      <vt:lpstr>Lato Regular</vt:lpstr>
      <vt:lpstr>Lucida Grande</vt:lpstr>
      <vt:lpstr>Raleway Light</vt:lpstr>
      <vt:lpstr>Wingdings</vt:lpstr>
      <vt:lpstr>Custom Design</vt:lpstr>
      <vt:lpstr>Master Pitch</vt:lpstr>
      <vt:lpstr> Consequential Boards  Fiduciary Principles and Habits of Effective Boards   Arkansas Statewide Program for Trustees and Board Members Pulaski Technical College December 9, 2016         </vt:lpstr>
      <vt:lpstr>Getting Governance Right:  Central to Higher Education’s Success</vt:lpstr>
      <vt:lpstr>National Commission on College and University Governance</vt:lpstr>
      <vt:lpstr>The environment  of public higher education today</vt:lpstr>
      <vt:lpstr>The Challenging Environment of  Higher Education…</vt:lpstr>
      <vt:lpstr>Pressures and Strains of the  Current Environment</vt:lpstr>
      <vt:lpstr>Leadership for Change is Needed</vt:lpstr>
      <vt:lpstr>Consequential Boards:  An Expanded Perspective</vt:lpstr>
      <vt:lpstr>Consequential Governance</vt:lpstr>
      <vt:lpstr>Consequential Governance</vt:lpstr>
      <vt:lpstr>Recommendations</vt:lpstr>
      <vt:lpstr>Academic Governance: Introduction</vt:lpstr>
      <vt:lpstr>Academic Governance: Introduction</vt:lpstr>
      <vt:lpstr>The Concept of Fiduciary: </vt:lpstr>
      <vt:lpstr>Trustees as Fiduciaries</vt:lpstr>
      <vt:lpstr>The Concept of Fiduciary</vt:lpstr>
      <vt:lpstr>Duty of Loyalty</vt:lpstr>
      <vt:lpstr>Duty of Care</vt:lpstr>
      <vt:lpstr>Duty of Obedience</vt:lpstr>
      <vt:lpstr>Internal/External Influences on Colleges and Universities</vt:lpstr>
      <vt:lpstr>Recommendations</vt:lpstr>
      <vt:lpstr>Ten Habits of Effective Boards</vt:lpstr>
      <vt:lpstr>Ten Habits of Effective Boards</vt:lpstr>
      <vt:lpstr>Ten Habits of Effective Boards</vt:lpstr>
      <vt:lpstr>Ten Habits of Effective Boards</vt:lpstr>
      <vt:lpstr>Ten Habits of Effective Boards</vt:lpstr>
      <vt:lpstr>Ten Habits of Effective Boards</vt:lpstr>
      <vt:lpstr>Ten Habits of Effective Boards</vt:lpstr>
      <vt:lpstr>Ten Habits of Effective Boards</vt:lpstr>
      <vt:lpstr>The Distinctive Realities of  Public Trustees</vt:lpstr>
      <vt:lpstr>Distinctive Challenges of  Governing Boards</vt:lpstr>
      <vt:lpstr>Meeting These Distinctive Challenges</vt:lpstr>
      <vt:lpstr>Questions, reflections, discussion?</vt:lpstr>
      <vt:lpstr>2016-2017</vt:lpstr>
      <vt:lpstr>The Business Model</vt:lpstr>
      <vt:lpstr>The Business Model</vt:lpstr>
      <vt:lpstr>Business Model Board Questions</vt:lpstr>
      <vt:lpstr>The Partnership Imperative</vt:lpstr>
      <vt:lpstr>The Partnership Imperative</vt:lpstr>
      <vt:lpstr>The Partnership Imperative</vt:lpstr>
      <vt:lpstr>The Value Proposition</vt:lpstr>
      <vt:lpstr>The Value Proposition</vt:lpstr>
      <vt:lpstr>The Value Proposition</vt:lpstr>
      <vt:lpstr>Student Success and Completion  Increasing the number of citizens with high-quality degrees or credentials is one of the most important challenges for American society </vt:lpstr>
      <vt:lpstr>Student Success: Major Challenges</vt:lpstr>
      <vt:lpstr>College Completion and Board Focus</vt:lpstr>
      <vt:lpstr>Guidelines for Board Action</vt:lpstr>
      <vt:lpstr>Metrics for Monitoring of  College Completion</vt:lpstr>
      <vt:lpstr>Guidelines for Board Action</vt:lpstr>
      <vt:lpstr>Guidelines: Aligning Actions with Values</vt:lpstr>
      <vt:lpstr>Guidelines for Board Action</vt:lpstr>
      <vt:lpstr>Student Success and Completion</vt:lpstr>
      <vt:lpstr>The Academic Workplace</vt:lpstr>
      <vt:lpstr>The Academic Workplace</vt:lpstr>
      <vt:lpstr>The Academic Workplace</vt:lpstr>
      <vt:lpstr>Diversity and Inclusivity</vt:lpstr>
      <vt:lpstr>Diversity and Inclusivity</vt:lpstr>
      <vt:lpstr>Diversity and Inclusivity</vt:lpstr>
      <vt:lpstr>Questions, Reflections, Discussion?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Washburn</dc:title>
  <dc:creator>AGB Consulting</dc:creator>
  <cp:lastModifiedBy>Nichole Abernathy</cp:lastModifiedBy>
  <cp:revision>420</cp:revision>
  <cp:lastPrinted>2016-12-07T21:28:43Z</cp:lastPrinted>
  <dcterms:created xsi:type="dcterms:W3CDTF">2016-12-05T17:46:56Z</dcterms:created>
  <dcterms:modified xsi:type="dcterms:W3CDTF">2017-01-10T19:17:27Z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0x01010014834347AD1943409D2AD411B4AFAFB8</vt:lpwstr>
  </property>
</Properties>
</file>